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tags/tag2.xml" ContentType="application/vnd.openxmlformats-officedocument.presentationml.tags+xml"/>
  <Override PartName="/ppt/notesSlides/notesSlide19.xml" ContentType="application/vnd.openxmlformats-officedocument.presentationml.notesSlide+xml"/>
  <Override PartName="/ppt/tags/tag3.xml" ContentType="application/vnd.openxmlformats-officedocument.presentationml.tags+xml"/>
  <Override PartName="/ppt/notesSlides/notesSlide20.xml" ContentType="application/vnd.openxmlformats-officedocument.presentationml.notesSlide+xml"/>
  <Override PartName="/ppt/tags/tag4.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5.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256" r:id="rId2"/>
    <p:sldId id="345" r:id="rId3"/>
    <p:sldId id="355" r:id="rId4"/>
    <p:sldId id="268" r:id="rId5"/>
    <p:sldId id="269" r:id="rId6"/>
    <p:sldId id="262" r:id="rId7"/>
    <p:sldId id="264" r:id="rId8"/>
    <p:sldId id="281" r:id="rId9"/>
    <p:sldId id="282" r:id="rId10"/>
    <p:sldId id="283" r:id="rId11"/>
    <p:sldId id="356" r:id="rId12"/>
    <p:sldId id="272" r:id="rId13"/>
    <p:sldId id="273" r:id="rId14"/>
    <p:sldId id="333" r:id="rId15"/>
    <p:sldId id="334" r:id="rId16"/>
    <p:sldId id="276" r:id="rId17"/>
    <p:sldId id="335" r:id="rId18"/>
    <p:sldId id="336" r:id="rId19"/>
    <p:sldId id="279" r:id="rId20"/>
    <p:sldId id="280" r:id="rId21"/>
    <p:sldId id="357" r:id="rId22"/>
    <p:sldId id="358" r:id="rId23"/>
    <p:sldId id="286" r:id="rId24"/>
    <p:sldId id="359" r:id="rId25"/>
    <p:sldId id="360" r:id="rId26"/>
    <p:sldId id="361" r:id="rId27"/>
    <p:sldId id="362" r:id="rId28"/>
    <p:sldId id="363" r:id="rId29"/>
    <p:sldId id="293" r:id="rId30"/>
    <p:sldId id="365" r:id="rId31"/>
    <p:sldId id="348" r:id="rId32"/>
    <p:sldId id="295" r:id="rId33"/>
    <p:sldId id="296" r:id="rId34"/>
    <p:sldId id="297" r:id="rId35"/>
    <p:sldId id="298" r:id="rId36"/>
    <p:sldId id="299" r:id="rId37"/>
    <p:sldId id="300" r:id="rId38"/>
    <p:sldId id="301" r:id="rId39"/>
    <p:sldId id="349" r:id="rId40"/>
    <p:sldId id="303" r:id="rId41"/>
    <p:sldId id="304" r:id="rId42"/>
    <p:sldId id="331" r:id="rId43"/>
    <p:sldId id="330" r:id="rId44"/>
    <p:sldId id="350" r:id="rId45"/>
    <p:sldId id="352" r:id="rId46"/>
    <p:sldId id="351" r:id="rId47"/>
    <p:sldId id="308" r:id="rId48"/>
    <p:sldId id="309" r:id="rId49"/>
    <p:sldId id="310" r:id="rId50"/>
    <p:sldId id="311" r:id="rId51"/>
    <p:sldId id="312" r:id="rId52"/>
    <p:sldId id="313" r:id="rId53"/>
    <p:sldId id="314" r:id="rId54"/>
    <p:sldId id="315" r:id="rId55"/>
    <p:sldId id="316" r:id="rId56"/>
    <p:sldId id="353" r:id="rId57"/>
    <p:sldId id="354" r:id="rId58"/>
    <p:sldId id="317" r:id="rId59"/>
    <p:sldId id="318" r:id="rId60"/>
    <p:sldId id="319" r:id="rId61"/>
    <p:sldId id="320" r:id="rId62"/>
    <p:sldId id="321" r:id="rId63"/>
    <p:sldId id="332" r:id="rId64"/>
    <p:sldId id="323" r:id="rId65"/>
    <p:sldId id="324" r:id="rId66"/>
    <p:sldId id="325" r:id="rId67"/>
    <p:sldId id="326" r:id="rId68"/>
    <p:sldId id="327"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70911" autoAdjust="0"/>
  </p:normalViewPr>
  <p:slideViewPr>
    <p:cSldViewPr snapToGrid="0">
      <p:cViewPr varScale="1">
        <p:scale>
          <a:sx n="61" d="100"/>
          <a:sy n="61" d="100"/>
        </p:scale>
        <p:origin x="1522" y="53"/>
      </p:cViewPr>
      <p:guideLst/>
    </p:cSldViewPr>
  </p:slideViewPr>
  <p:notesTextViewPr>
    <p:cViewPr>
      <p:scale>
        <a:sx n="1" d="1"/>
        <a:sy n="1" d="1"/>
      </p:scale>
      <p:origin x="0" y="-180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3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0A1E04-7418-4CB9-A490-E2B4C57B8720}" type="datetimeFigureOut">
              <a:rPr lang="en-US" smtClean="0"/>
              <a:t>9/15/2022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C01B0A-E1B6-49DD-8B0E-8269428AE2FA}" type="slidenum">
              <a:rPr lang="en-US" smtClean="0"/>
              <a:t>‹#›</a:t>
            </a:fld>
            <a:endParaRPr lang="en-US"/>
          </a:p>
        </p:txBody>
      </p:sp>
    </p:spTree>
    <p:extLst>
      <p:ext uri="{BB962C8B-B14F-4D97-AF65-F5344CB8AC3E}">
        <p14:creationId xmlns:p14="http://schemas.microsoft.com/office/powerpoint/2010/main" val="997175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451A41-1B4F-4036-A40A-96DD57F6A755}" type="slidenum">
              <a:rPr lang="en-US" smtClean="0"/>
              <a:t>2</a:t>
            </a:fld>
            <a:endParaRPr lang="en-US"/>
          </a:p>
        </p:txBody>
      </p:sp>
    </p:spTree>
    <p:extLst>
      <p:ext uri="{BB962C8B-B14F-4D97-AF65-F5344CB8AC3E}">
        <p14:creationId xmlns:p14="http://schemas.microsoft.com/office/powerpoint/2010/main" val="2040930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61D820-5BA6-48CC-BA5C-3A89029152EA}" type="slidenum">
              <a:rPr lang="en-US" smtClean="0"/>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61D820-5BA6-48CC-BA5C-3A89029152EA}" type="slidenum">
              <a:rPr lang="en-US" smtClean="0"/>
              <a:pPr/>
              <a:t>14</a:t>
            </a:fld>
            <a:endParaRPr lang="en-US"/>
          </a:p>
        </p:txBody>
      </p:sp>
    </p:spTree>
    <p:extLst>
      <p:ext uri="{BB962C8B-B14F-4D97-AF65-F5344CB8AC3E}">
        <p14:creationId xmlns:p14="http://schemas.microsoft.com/office/powerpoint/2010/main" val="833391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61D820-5BA6-48CC-BA5C-3A89029152EA}" type="slidenum">
              <a:rPr lang="en-US" smtClean="0"/>
              <a:pPr/>
              <a:t>15</a:t>
            </a:fld>
            <a:endParaRPr lang="en-US"/>
          </a:p>
        </p:txBody>
      </p:sp>
    </p:spTree>
    <p:extLst>
      <p:ext uri="{BB962C8B-B14F-4D97-AF65-F5344CB8AC3E}">
        <p14:creationId xmlns:p14="http://schemas.microsoft.com/office/powerpoint/2010/main" val="1934612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61D820-5BA6-48CC-BA5C-3A89029152EA}" type="slidenum">
              <a:rPr lang="en-US" smtClean="0"/>
              <a:pPr/>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61D820-5BA6-48CC-BA5C-3A89029152EA}" type="slidenum">
              <a:rPr lang="en-US" smtClean="0"/>
              <a:pPr/>
              <a:t>17</a:t>
            </a:fld>
            <a:endParaRPr lang="en-US"/>
          </a:p>
        </p:txBody>
      </p:sp>
    </p:spTree>
    <p:extLst>
      <p:ext uri="{BB962C8B-B14F-4D97-AF65-F5344CB8AC3E}">
        <p14:creationId xmlns:p14="http://schemas.microsoft.com/office/powerpoint/2010/main" val="1139870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61D820-5BA6-48CC-BA5C-3A89029152EA}" type="slidenum">
              <a:rPr lang="en-US" smtClean="0"/>
              <a:pPr/>
              <a:t>18</a:t>
            </a:fld>
            <a:endParaRPr lang="en-US"/>
          </a:p>
        </p:txBody>
      </p:sp>
    </p:spTree>
    <p:extLst>
      <p:ext uri="{BB962C8B-B14F-4D97-AF65-F5344CB8AC3E}">
        <p14:creationId xmlns:p14="http://schemas.microsoft.com/office/powerpoint/2010/main" val="2998458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61D820-5BA6-48CC-BA5C-3A89029152EA}" type="slidenum">
              <a:rPr lang="en-US" smtClean="0"/>
              <a:pPr/>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61D820-5BA6-48CC-BA5C-3A89029152EA}" type="slidenum">
              <a:rPr lang="en-US" smtClean="0"/>
              <a:pPr/>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1838"/>
            <a:ext cx="6502400" cy="36576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61D820-5BA6-48CC-BA5C-3A89029152EA}" type="slidenum">
              <a:rPr lang="en-US" smtClean="0"/>
              <a:pPr/>
              <a:t>22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1838"/>
            <a:ext cx="6502400" cy="36576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r>
                  <a:rPr lang="en-US" dirty="0"/>
                  <a:t>Plug it in.</a:t>
                </a:r>
              </a:p>
              <a:p>
                <a:pPr/>
                <a14:m>
                  <m:oMathPara xmlns:m="http://schemas.openxmlformats.org/officeDocument/2006/math">
                    <m:oMathParaPr>
                      <m:jc m:val="centerGroup"/>
                    </m:oMathParaPr>
                    <m:oMath xmlns:m="http://schemas.openxmlformats.org/officeDocument/2006/math">
                      <m:r>
                        <a:rPr lang="en-US" b="0" i="1" smtClean="0">
                          <a:solidFill>
                            <a:schemeClr val="accent1"/>
                          </a:solidFill>
                          <a:latin typeface="Cambria Math" panose="02040503050406030204" pitchFamily="18" charset="0"/>
                        </a:rPr>
                        <m:t>𝑥</m:t>
                      </m:r>
                      <m:r>
                        <a:rPr lang="en-US" b="0" i="1" smtClean="0">
                          <a:solidFill>
                            <a:schemeClr val="accent1"/>
                          </a:solidFill>
                          <a:latin typeface="Cambria Math" panose="02040503050406030204" pitchFamily="18" charset="0"/>
                        </a:rPr>
                        <m:t>+3</m:t>
                      </m:r>
                      <m:r>
                        <a:rPr lang="en-US" b="0" i="1" smtClean="0">
                          <a:solidFill>
                            <a:schemeClr val="accent1"/>
                          </a:solidFill>
                          <a:latin typeface="Cambria Math" panose="02040503050406030204" pitchFamily="18" charset="0"/>
                        </a:rPr>
                        <m:t>𝑦</m:t>
                      </m:r>
                      <m:r>
                        <a:rPr lang="en-US" b="0" i="1" smtClean="0">
                          <a:solidFill>
                            <a:schemeClr val="accent1"/>
                          </a:solidFill>
                          <a:latin typeface="Cambria Math" panose="02040503050406030204" pitchFamily="18" charset="0"/>
                        </a:rPr>
                        <m:t>−</m:t>
                      </m:r>
                      <m:r>
                        <a:rPr lang="en-US" b="0" i="1" smtClean="0">
                          <a:solidFill>
                            <a:schemeClr val="accent1"/>
                          </a:solidFill>
                          <a:latin typeface="Cambria Math" panose="02040503050406030204" pitchFamily="18" charset="0"/>
                        </a:rPr>
                        <m:t>𝑧</m:t>
                      </m:r>
                      <m:r>
                        <a:rPr lang="en-US" b="0" i="1" smtClean="0">
                          <a:solidFill>
                            <a:schemeClr val="accent1"/>
                          </a:solidFill>
                          <a:latin typeface="Cambria Math" panose="02040503050406030204" pitchFamily="18" charset="0"/>
                        </a:rPr>
                        <m:t>=−11</m:t>
                      </m:r>
                    </m:oMath>
                  </m:oMathPara>
                </a14:m>
                <a:endParaRPr lang="en-US" dirty="0">
                  <a:solidFill>
                    <a:schemeClr val="accent1"/>
                  </a:solidFill>
                </a:endParaRPr>
              </a:p>
              <a:p>
                <a:pPr/>
                <a14:m>
                  <m:oMathPara xmlns:m="http://schemas.openxmlformats.org/officeDocument/2006/math">
                    <m:oMathParaPr>
                      <m:jc m:val="centerGroup"/>
                    </m:oMathParaPr>
                    <m:oMath xmlns:m="http://schemas.openxmlformats.org/officeDocument/2006/math">
                      <m:r>
                        <a:rPr lang="en-US" b="0" i="1" smtClean="0">
                          <a:solidFill>
                            <a:schemeClr val="accent1"/>
                          </a:solidFill>
                          <a:latin typeface="Cambria Math" panose="02040503050406030204" pitchFamily="18" charset="0"/>
                        </a:rPr>
                        <m:t>2+3</m:t>
                      </m:r>
                      <m:d>
                        <m:dPr>
                          <m:ctrlPr>
                            <a:rPr lang="en-US" b="0" i="1" smtClean="0">
                              <a:solidFill>
                                <a:schemeClr val="accent1"/>
                              </a:solidFill>
                              <a:latin typeface="Cambria Math" panose="02040503050406030204" pitchFamily="18" charset="0"/>
                            </a:rPr>
                          </m:ctrlPr>
                        </m:dPr>
                        <m:e>
                          <m:r>
                            <a:rPr lang="en-US" b="0" i="1" smtClean="0">
                              <a:solidFill>
                                <a:schemeClr val="accent1"/>
                              </a:solidFill>
                              <a:latin typeface="Cambria Math" panose="02040503050406030204" pitchFamily="18" charset="0"/>
                            </a:rPr>
                            <m:t>−4</m:t>
                          </m:r>
                        </m:e>
                      </m:d>
                      <m:r>
                        <a:rPr lang="en-US" b="0" i="1" smtClean="0">
                          <a:solidFill>
                            <a:schemeClr val="accent1"/>
                          </a:solidFill>
                          <a:latin typeface="Cambria Math" panose="02040503050406030204" pitchFamily="18" charset="0"/>
                        </a:rPr>
                        <m:t>−1=−11</m:t>
                      </m:r>
                    </m:oMath>
                  </m:oMathPara>
                </a14:m>
                <a:endParaRPr lang="en-US" b="0" dirty="0">
                  <a:solidFill>
                    <a:schemeClr val="accent1"/>
                  </a:solidFill>
                </a:endParaRPr>
              </a:p>
              <a:p>
                <a:pPr/>
                <a14:m>
                  <m:oMathPara xmlns:m="http://schemas.openxmlformats.org/officeDocument/2006/math">
                    <m:oMathParaPr>
                      <m:jc m:val="centerGroup"/>
                    </m:oMathParaPr>
                    <m:oMath xmlns:m="http://schemas.openxmlformats.org/officeDocument/2006/math">
                      <m:r>
                        <a:rPr lang="en-US" b="0" i="1" smtClean="0">
                          <a:solidFill>
                            <a:schemeClr val="accent1"/>
                          </a:solidFill>
                          <a:latin typeface="Cambria Math" panose="02040503050406030204" pitchFamily="18" charset="0"/>
                        </a:rPr>
                        <m:t>−11=−11</m:t>
                      </m:r>
                      <m:r>
                        <m:rPr>
                          <m:nor/>
                        </m:rPr>
                        <a:rPr lang="en-US" smtClean="0">
                          <a:solidFill>
                            <a:srgbClr val="C00000"/>
                          </a:solidFill>
                        </a:rPr>
                        <m:t>✔</m:t>
                      </m:r>
                    </m:oMath>
                  </m:oMathPara>
                </a14:m>
                <a:endParaRPr lang="en-US" dirty="0"/>
              </a:p>
              <a:p>
                <a:pPr/>
                <a14:m>
                  <m:oMathPara xmlns:m="http://schemas.openxmlformats.org/officeDocument/2006/math">
                    <m:oMathParaPr>
                      <m:jc m:val="centerGroup"/>
                    </m:oMathParaPr>
                    <m:oMath xmlns:m="http://schemas.openxmlformats.org/officeDocument/2006/math">
                      <m:r>
                        <a:rPr lang="en-US" b="0" i="1" smtClean="0">
                          <a:solidFill>
                            <a:schemeClr val="accent3"/>
                          </a:solidFill>
                          <a:latin typeface="Cambria Math" panose="02040503050406030204" pitchFamily="18" charset="0"/>
                        </a:rPr>
                        <m:t>2</m:t>
                      </m:r>
                      <m:r>
                        <a:rPr lang="en-US" b="0" i="1" smtClean="0">
                          <a:solidFill>
                            <a:schemeClr val="accent3"/>
                          </a:solidFill>
                          <a:latin typeface="Cambria Math" panose="02040503050406030204" pitchFamily="18" charset="0"/>
                        </a:rPr>
                        <m:t>𝑥</m:t>
                      </m:r>
                      <m:r>
                        <a:rPr lang="en-US" b="0" i="1" smtClean="0">
                          <a:solidFill>
                            <a:schemeClr val="accent3"/>
                          </a:solidFill>
                          <a:latin typeface="Cambria Math" panose="02040503050406030204" pitchFamily="18" charset="0"/>
                        </a:rPr>
                        <m:t>+</m:t>
                      </m:r>
                      <m:r>
                        <a:rPr lang="en-US" b="0" i="1" smtClean="0">
                          <a:solidFill>
                            <a:schemeClr val="accent3"/>
                          </a:solidFill>
                          <a:latin typeface="Cambria Math" panose="02040503050406030204" pitchFamily="18" charset="0"/>
                        </a:rPr>
                        <m:t>𝑦</m:t>
                      </m:r>
                      <m:r>
                        <a:rPr lang="en-US" b="0" i="1" smtClean="0">
                          <a:solidFill>
                            <a:schemeClr val="accent3"/>
                          </a:solidFill>
                          <a:latin typeface="Cambria Math" panose="02040503050406030204" pitchFamily="18" charset="0"/>
                        </a:rPr>
                        <m:t>+</m:t>
                      </m:r>
                      <m:r>
                        <a:rPr lang="en-US" b="0" i="1" smtClean="0">
                          <a:solidFill>
                            <a:schemeClr val="accent3"/>
                          </a:solidFill>
                          <a:latin typeface="Cambria Math" panose="02040503050406030204" pitchFamily="18" charset="0"/>
                        </a:rPr>
                        <m:t>𝑧</m:t>
                      </m:r>
                      <m:r>
                        <a:rPr lang="en-US" b="0" i="1" smtClean="0">
                          <a:solidFill>
                            <a:schemeClr val="accent3"/>
                          </a:solidFill>
                          <a:latin typeface="Cambria Math" panose="02040503050406030204" pitchFamily="18" charset="0"/>
                        </a:rPr>
                        <m:t>=1</m:t>
                      </m:r>
                    </m:oMath>
                  </m:oMathPara>
                </a14:m>
                <a:endParaRPr lang="en-US" b="0" dirty="0">
                  <a:solidFill>
                    <a:schemeClr val="accent3"/>
                  </a:solidFill>
                </a:endParaRPr>
              </a:p>
              <a:p>
                <a:pPr/>
                <a14:m>
                  <m:oMathPara xmlns:m="http://schemas.openxmlformats.org/officeDocument/2006/math">
                    <m:oMathParaPr>
                      <m:jc m:val="centerGroup"/>
                    </m:oMathParaPr>
                    <m:oMath xmlns:m="http://schemas.openxmlformats.org/officeDocument/2006/math">
                      <m:r>
                        <a:rPr lang="en-US" b="0" i="1" smtClean="0">
                          <a:solidFill>
                            <a:schemeClr val="accent3"/>
                          </a:solidFill>
                          <a:latin typeface="Cambria Math" panose="02040503050406030204" pitchFamily="18" charset="0"/>
                        </a:rPr>
                        <m:t>2</m:t>
                      </m:r>
                      <m:d>
                        <m:dPr>
                          <m:ctrlPr>
                            <a:rPr lang="en-US" b="0" i="1" smtClean="0">
                              <a:solidFill>
                                <a:schemeClr val="accent3"/>
                              </a:solidFill>
                              <a:latin typeface="Cambria Math" panose="02040503050406030204" pitchFamily="18" charset="0"/>
                            </a:rPr>
                          </m:ctrlPr>
                        </m:dPr>
                        <m:e>
                          <m:r>
                            <a:rPr lang="en-US" b="0" i="1" smtClean="0">
                              <a:solidFill>
                                <a:schemeClr val="accent3"/>
                              </a:solidFill>
                              <a:latin typeface="Cambria Math" panose="02040503050406030204" pitchFamily="18" charset="0"/>
                            </a:rPr>
                            <m:t>2</m:t>
                          </m:r>
                        </m:e>
                      </m:d>
                      <m:r>
                        <a:rPr lang="en-US" b="0" i="1" smtClean="0">
                          <a:solidFill>
                            <a:schemeClr val="accent3"/>
                          </a:solidFill>
                          <a:latin typeface="Cambria Math" panose="02040503050406030204" pitchFamily="18" charset="0"/>
                        </a:rPr>
                        <m:t>+</m:t>
                      </m:r>
                      <m:d>
                        <m:dPr>
                          <m:ctrlPr>
                            <a:rPr lang="en-US" b="0" i="1" smtClean="0">
                              <a:solidFill>
                                <a:schemeClr val="accent3"/>
                              </a:solidFill>
                              <a:latin typeface="Cambria Math" panose="02040503050406030204" pitchFamily="18" charset="0"/>
                            </a:rPr>
                          </m:ctrlPr>
                        </m:dPr>
                        <m:e>
                          <m:r>
                            <a:rPr lang="en-US" b="0" i="1" smtClean="0">
                              <a:solidFill>
                                <a:schemeClr val="accent3"/>
                              </a:solidFill>
                              <a:latin typeface="Cambria Math" panose="02040503050406030204" pitchFamily="18" charset="0"/>
                            </a:rPr>
                            <m:t>−4</m:t>
                          </m:r>
                        </m:e>
                      </m:d>
                      <m:r>
                        <a:rPr lang="en-US" b="0" i="1" smtClean="0">
                          <a:solidFill>
                            <a:schemeClr val="accent3"/>
                          </a:solidFill>
                          <a:latin typeface="Cambria Math" panose="02040503050406030204" pitchFamily="18" charset="0"/>
                        </a:rPr>
                        <m:t>+1=1</m:t>
                      </m:r>
                    </m:oMath>
                  </m:oMathPara>
                </a14:m>
                <a:endParaRPr lang="en-US" b="0" dirty="0">
                  <a:solidFill>
                    <a:schemeClr val="accent3"/>
                  </a:solidFill>
                </a:endParaRPr>
              </a:p>
              <a:p>
                <a:pPr/>
                <a14:m>
                  <m:oMathPara xmlns:m="http://schemas.openxmlformats.org/officeDocument/2006/math">
                    <m:oMathParaPr>
                      <m:jc m:val="centerGroup"/>
                    </m:oMathParaPr>
                    <m:oMath xmlns:m="http://schemas.openxmlformats.org/officeDocument/2006/math">
                      <m:r>
                        <a:rPr lang="en-US" b="0" i="1" smtClean="0">
                          <a:solidFill>
                            <a:schemeClr val="accent3"/>
                          </a:solidFill>
                          <a:latin typeface="Cambria Math" panose="02040503050406030204" pitchFamily="18" charset="0"/>
                        </a:rPr>
                        <m:t>1=1</m:t>
                      </m:r>
                      <m:r>
                        <m:rPr>
                          <m:nor/>
                        </m:rPr>
                        <a:rPr lang="en-US">
                          <a:solidFill>
                            <a:srgbClr val="C00000"/>
                          </a:solidFill>
                        </a:rPr>
                        <m:t>✔</m:t>
                      </m:r>
                    </m:oMath>
                  </m:oMathPara>
                </a14:m>
                <a:endParaRPr lang="en-US" dirty="0">
                  <a:solidFill>
                    <a:schemeClr val="accent3"/>
                  </a:solidFill>
                </a:endParaRPr>
              </a:p>
              <a:p>
                <a:pPr/>
                <a14:m>
                  <m:oMathPara xmlns:m="http://schemas.openxmlformats.org/officeDocument/2006/math">
                    <m:oMathParaPr>
                      <m:jc m:val="centerGroup"/>
                    </m:oMathParaPr>
                    <m:oMath xmlns:m="http://schemas.openxmlformats.org/officeDocument/2006/math">
                      <m:r>
                        <a:rPr lang="en-US" b="0" i="1" smtClean="0">
                          <a:solidFill>
                            <a:schemeClr val="accent4"/>
                          </a:solidFill>
                          <a:latin typeface="Cambria Math" panose="02040503050406030204" pitchFamily="18" charset="0"/>
                        </a:rPr>
                        <m:t>5</m:t>
                      </m:r>
                      <m:r>
                        <a:rPr lang="en-US" b="0" i="1" smtClean="0">
                          <a:solidFill>
                            <a:schemeClr val="accent4"/>
                          </a:solidFill>
                          <a:latin typeface="Cambria Math" panose="02040503050406030204" pitchFamily="18" charset="0"/>
                        </a:rPr>
                        <m:t>𝑥</m:t>
                      </m:r>
                      <m:r>
                        <a:rPr lang="en-US" b="0" i="1" smtClean="0">
                          <a:solidFill>
                            <a:schemeClr val="accent4"/>
                          </a:solidFill>
                          <a:latin typeface="Cambria Math" panose="02040503050406030204" pitchFamily="18" charset="0"/>
                        </a:rPr>
                        <m:t>−2</m:t>
                      </m:r>
                      <m:r>
                        <a:rPr lang="en-US" b="0" i="1" smtClean="0">
                          <a:solidFill>
                            <a:schemeClr val="accent4"/>
                          </a:solidFill>
                          <a:latin typeface="Cambria Math" panose="02040503050406030204" pitchFamily="18" charset="0"/>
                        </a:rPr>
                        <m:t>𝑦</m:t>
                      </m:r>
                      <m:r>
                        <a:rPr lang="en-US" b="0" i="1" smtClean="0">
                          <a:solidFill>
                            <a:schemeClr val="accent4"/>
                          </a:solidFill>
                          <a:latin typeface="Cambria Math" panose="02040503050406030204" pitchFamily="18" charset="0"/>
                        </a:rPr>
                        <m:t>+3</m:t>
                      </m:r>
                      <m:r>
                        <a:rPr lang="en-US" b="0" i="1" smtClean="0">
                          <a:solidFill>
                            <a:schemeClr val="accent4"/>
                          </a:solidFill>
                          <a:latin typeface="Cambria Math" panose="02040503050406030204" pitchFamily="18" charset="0"/>
                        </a:rPr>
                        <m:t>𝑧</m:t>
                      </m:r>
                      <m:r>
                        <a:rPr lang="en-US" b="0" i="1" smtClean="0">
                          <a:solidFill>
                            <a:schemeClr val="accent4"/>
                          </a:solidFill>
                          <a:latin typeface="Cambria Math" panose="02040503050406030204" pitchFamily="18" charset="0"/>
                        </a:rPr>
                        <m:t>=21</m:t>
                      </m:r>
                    </m:oMath>
                  </m:oMathPara>
                </a14:m>
                <a:endParaRPr lang="en-US" b="0" dirty="0">
                  <a:solidFill>
                    <a:schemeClr val="accent4"/>
                  </a:solidFill>
                </a:endParaRPr>
              </a:p>
              <a:p>
                <a:pPr/>
                <a14:m>
                  <m:oMathPara xmlns:m="http://schemas.openxmlformats.org/officeDocument/2006/math">
                    <m:oMathParaPr>
                      <m:jc m:val="centerGroup"/>
                    </m:oMathParaPr>
                    <m:oMath xmlns:m="http://schemas.openxmlformats.org/officeDocument/2006/math">
                      <m:r>
                        <a:rPr lang="en-US" b="0" i="1" smtClean="0">
                          <a:solidFill>
                            <a:schemeClr val="accent4"/>
                          </a:solidFill>
                          <a:latin typeface="Cambria Math" panose="02040503050406030204" pitchFamily="18" charset="0"/>
                        </a:rPr>
                        <m:t>5</m:t>
                      </m:r>
                      <m:d>
                        <m:dPr>
                          <m:ctrlPr>
                            <a:rPr lang="en-US" b="0" i="1" smtClean="0">
                              <a:solidFill>
                                <a:schemeClr val="accent4"/>
                              </a:solidFill>
                              <a:latin typeface="Cambria Math" panose="02040503050406030204" pitchFamily="18" charset="0"/>
                            </a:rPr>
                          </m:ctrlPr>
                        </m:dPr>
                        <m:e>
                          <m:r>
                            <a:rPr lang="en-US" b="0" i="1" smtClean="0">
                              <a:solidFill>
                                <a:schemeClr val="accent4"/>
                              </a:solidFill>
                              <a:latin typeface="Cambria Math" panose="02040503050406030204" pitchFamily="18" charset="0"/>
                            </a:rPr>
                            <m:t>2</m:t>
                          </m:r>
                        </m:e>
                      </m:d>
                      <m:r>
                        <a:rPr lang="en-US" b="0" i="1" smtClean="0">
                          <a:solidFill>
                            <a:schemeClr val="accent4"/>
                          </a:solidFill>
                          <a:latin typeface="Cambria Math" panose="02040503050406030204" pitchFamily="18" charset="0"/>
                        </a:rPr>
                        <m:t>−2</m:t>
                      </m:r>
                      <m:d>
                        <m:dPr>
                          <m:ctrlPr>
                            <a:rPr lang="en-US" b="0" i="1" smtClean="0">
                              <a:solidFill>
                                <a:schemeClr val="accent4"/>
                              </a:solidFill>
                              <a:latin typeface="Cambria Math" panose="02040503050406030204" pitchFamily="18" charset="0"/>
                            </a:rPr>
                          </m:ctrlPr>
                        </m:dPr>
                        <m:e>
                          <m:r>
                            <a:rPr lang="en-US" b="0" i="1" smtClean="0">
                              <a:solidFill>
                                <a:schemeClr val="accent4"/>
                              </a:solidFill>
                              <a:latin typeface="Cambria Math" panose="02040503050406030204" pitchFamily="18" charset="0"/>
                            </a:rPr>
                            <m:t>−4</m:t>
                          </m:r>
                        </m:e>
                      </m:d>
                      <m:r>
                        <a:rPr lang="en-US" b="0" i="1" smtClean="0">
                          <a:solidFill>
                            <a:schemeClr val="accent4"/>
                          </a:solidFill>
                          <a:latin typeface="Cambria Math" panose="02040503050406030204" pitchFamily="18" charset="0"/>
                        </a:rPr>
                        <m:t>+3</m:t>
                      </m:r>
                      <m:d>
                        <m:dPr>
                          <m:ctrlPr>
                            <a:rPr lang="en-US" b="0" i="1" smtClean="0">
                              <a:solidFill>
                                <a:schemeClr val="accent4"/>
                              </a:solidFill>
                              <a:latin typeface="Cambria Math" panose="02040503050406030204" pitchFamily="18" charset="0"/>
                            </a:rPr>
                          </m:ctrlPr>
                        </m:dPr>
                        <m:e>
                          <m:r>
                            <a:rPr lang="en-US" b="0" i="1" smtClean="0">
                              <a:solidFill>
                                <a:schemeClr val="accent4"/>
                              </a:solidFill>
                              <a:latin typeface="Cambria Math" panose="02040503050406030204" pitchFamily="18" charset="0"/>
                            </a:rPr>
                            <m:t>1</m:t>
                          </m:r>
                        </m:e>
                      </m:d>
                      <m:r>
                        <a:rPr lang="en-US" b="0" i="1" smtClean="0">
                          <a:solidFill>
                            <a:schemeClr val="accent4"/>
                          </a:solidFill>
                          <a:latin typeface="Cambria Math" panose="02040503050406030204" pitchFamily="18" charset="0"/>
                        </a:rPr>
                        <m:t>=21</m:t>
                      </m:r>
                    </m:oMath>
                  </m:oMathPara>
                </a14:m>
                <a:endParaRPr lang="en-US" b="0" dirty="0">
                  <a:solidFill>
                    <a:schemeClr val="accent4"/>
                  </a:solidFill>
                </a:endParaRPr>
              </a:p>
              <a:p>
                <a:pPr/>
                <a14:m>
                  <m:oMathPara xmlns:m="http://schemas.openxmlformats.org/officeDocument/2006/math">
                    <m:oMathParaPr>
                      <m:jc m:val="centerGroup"/>
                    </m:oMathParaPr>
                    <m:oMath xmlns:m="http://schemas.openxmlformats.org/officeDocument/2006/math">
                      <m:r>
                        <a:rPr lang="en-US" b="0" i="1" smtClean="0">
                          <a:solidFill>
                            <a:schemeClr val="accent4"/>
                          </a:solidFill>
                          <a:latin typeface="Cambria Math" panose="02040503050406030204" pitchFamily="18" charset="0"/>
                        </a:rPr>
                        <m:t>21=21</m:t>
                      </m:r>
                      <m:r>
                        <m:rPr>
                          <m:nor/>
                        </m:rPr>
                        <a:rPr lang="en-US">
                          <a:solidFill>
                            <a:srgbClr val="C00000"/>
                          </a:solidFill>
                        </a:rPr>
                        <m:t>✔</m:t>
                      </m:r>
                    </m:oMath>
                  </m:oMathPara>
                </a14:m>
                <a:endParaRPr lang="en-US" dirty="0">
                  <a:solidFill>
                    <a:schemeClr val="accent3"/>
                  </a:solidFill>
                </a:endParaRPr>
              </a:p>
              <a:p>
                <a:r>
                  <a:rPr lang="en-US" dirty="0"/>
                  <a:t>Yes</a:t>
                </a:r>
                <a:endParaRPr lang="en-US" dirty="0">
                  <a:solidFill>
                    <a:schemeClr val="tx1"/>
                  </a:solidFill>
                </a:endParaRPr>
              </a:p>
              <a:p>
                <a:endParaRPr lang="en-US" dirty="0"/>
              </a:p>
            </p:txBody>
          </p:sp>
        </mc:Choice>
        <mc:Fallback xmlns="">
          <p:sp>
            <p:nvSpPr>
              <p:cNvPr id="3" name="Notes Placeholder 2"/>
              <p:cNvSpPr>
                <a:spLocks noGrp="1"/>
              </p:cNvSpPr>
              <p:nvPr>
                <p:ph type="body" idx="1"/>
              </p:nvPr>
            </p:nvSpPr>
            <p:spPr/>
            <p:txBody>
              <a:bodyPr>
                <a:normAutofit/>
              </a:bodyPr>
              <a:lstStyle/>
              <a:p>
                <a:r>
                  <a:rPr lang="en-US" dirty="0"/>
                  <a:t>Plug it in.</a:t>
                </a:r>
              </a:p>
              <a:p>
                <a:r>
                  <a:rPr lang="en-US" b="0" i="0">
                    <a:solidFill>
                      <a:schemeClr val="accent1"/>
                    </a:solidFill>
                    <a:latin typeface="Cambria Math" panose="02040503050406030204" pitchFamily="18" charset="0"/>
                  </a:rPr>
                  <a:t>𝑥+3𝑦−𝑧=−11</a:t>
                </a:r>
                <a:endParaRPr lang="en-US" dirty="0">
                  <a:solidFill>
                    <a:schemeClr val="accent1"/>
                  </a:solidFill>
                </a:endParaRPr>
              </a:p>
              <a:p>
                <a:r>
                  <a:rPr lang="en-US" b="0" i="0">
                    <a:solidFill>
                      <a:schemeClr val="accent1"/>
                    </a:solidFill>
                    <a:latin typeface="Cambria Math" panose="02040503050406030204" pitchFamily="18" charset="0"/>
                  </a:rPr>
                  <a:t>2+3(−4)−1=−11</a:t>
                </a:r>
                <a:endParaRPr lang="en-US" b="0" dirty="0">
                  <a:solidFill>
                    <a:schemeClr val="accent1"/>
                  </a:solidFill>
                </a:endParaRPr>
              </a:p>
              <a:p>
                <a:r>
                  <a:rPr lang="en-US" b="0" i="0">
                    <a:solidFill>
                      <a:schemeClr val="accent1"/>
                    </a:solidFill>
                    <a:latin typeface="Cambria Math" panose="02040503050406030204" pitchFamily="18" charset="0"/>
                  </a:rPr>
                  <a:t>−11=−11</a:t>
                </a:r>
                <a:r>
                  <a:rPr lang="en-US" b="0" i="0">
                    <a:solidFill>
                      <a:srgbClr val="C00000"/>
                    </a:solidFill>
                    <a:latin typeface="Cambria Math" panose="02040503050406030204" pitchFamily="18" charset="0"/>
                  </a:rPr>
                  <a:t>"</a:t>
                </a:r>
                <a:r>
                  <a:rPr lang="en-US" i="0">
                    <a:solidFill>
                      <a:srgbClr val="C00000"/>
                    </a:solidFill>
                    <a:latin typeface="Cambria Math" panose="02040503050406030204" pitchFamily="18" charset="0"/>
                  </a:rPr>
                  <a:t>✔</a:t>
                </a:r>
                <a:r>
                  <a:rPr lang="en-US" i="0">
                    <a:solidFill>
                      <a:srgbClr val="C00000"/>
                    </a:solidFill>
                  </a:rPr>
                  <a:t>"</a:t>
                </a:r>
                <a:endParaRPr lang="en-US" dirty="0"/>
              </a:p>
              <a:p>
                <a:r>
                  <a:rPr lang="en-US" b="0" i="0">
                    <a:solidFill>
                      <a:schemeClr val="accent3"/>
                    </a:solidFill>
                    <a:latin typeface="Cambria Math" panose="02040503050406030204" pitchFamily="18" charset="0"/>
                  </a:rPr>
                  <a:t>2𝑥+𝑦+𝑧=1</a:t>
                </a:r>
                <a:endParaRPr lang="en-US" b="0" dirty="0">
                  <a:solidFill>
                    <a:schemeClr val="accent3"/>
                  </a:solidFill>
                </a:endParaRPr>
              </a:p>
              <a:p>
                <a:r>
                  <a:rPr lang="en-US" b="0" i="0">
                    <a:solidFill>
                      <a:schemeClr val="accent3"/>
                    </a:solidFill>
                    <a:latin typeface="Cambria Math" panose="02040503050406030204" pitchFamily="18" charset="0"/>
                  </a:rPr>
                  <a:t>2(2)+(−4)+1=1</a:t>
                </a:r>
                <a:endParaRPr lang="en-US" b="0" dirty="0">
                  <a:solidFill>
                    <a:schemeClr val="accent3"/>
                  </a:solidFill>
                </a:endParaRPr>
              </a:p>
              <a:p>
                <a:r>
                  <a:rPr lang="en-US" b="0" i="0">
                    <a:solidFill>
                      <a:schemeClr val="accent3"/>
                    </a:solidFill>
                    <a:latin typeface="Cambria Math" panose="02040503050406030204" pitchFamily="18" charset="0"/>
                  </a:rPr>
                  <a:t>1=1</a:t>
                </a:r>
                <a:r>
                  <a:rPr lang="en-US" b="0" i="0">
                    <a:solidFill>
                      <a:srgbClr val="C00000"/>
                    </a:solidFill>
                    <a:latin typeface="Cambria Math" panose="02040503050406030204" pitchFamily="18" charset="0"/>
                  </a:rPr>
                  <a:t>"</a:t>
                </a:r>
                <a:r>
                  <a:rPr lang="en-US" i="0">
                    <a:solidFill>
                      <a:srgbClr val="C00000"/>
                    </a:solidFill>
                    <a:latin typeface="Cambria Math" panose="02040503050406030204" pitchFamily="18" charset="0"/>
                  </a:rPr>
                  <a:t>✔</a:t>
                </a:r>
                <a:r>
                  <a:rPr lang="en-US" i="0">
                    <a:solidFill>
                      <a:srgbClr val="C00000"/>
                    </a:solidFill>
                  </a:rPr>
                  <a:t>"</a:t>
                </a:r>
                <a:endParaRPr lang="en-US" dirty="0">
                  <a:solidFill>
                    <a:schemeClr val="accent3"/>
                  </a:solidFill>
                </a:endParaRPr>
              </a:p>
              <a:p>
                <a:r>
                  <a:rPr lang="en-US" b="0" i="0">
                    <a:solidFill>
                      <a:schemeClr val="accent4"/>
                    </a:solidFill>
                    <a:latin typeface="Cambria Math" panose="02040503050406030204" pitchFamily="18" charset="0"/>
                  </a:rPr>
                  <a:t>5𝑥−2𝑦+3𝑧=21</a:t>
                </a:r>
                <a:endParaRPr lang="en-US" b="0" dirty="0">
                  <a:solidFill>
                    <a:schemeClr val="accent4"/>
                  </a:solidFill>
                </a:endParaRPr>
              </a:p>
              <a:p>
                <a:r>
                  <a:rPr lang="en-US" b="0" i="0">
                    <a:solidFill>
                      <a:schemeClr val="accent4"/>
                    </a:solidFill>
                    <a:latin typeface="Cambria Math" panose="02040503050406030204" pitchFamily="18" charset="0"/>
                  </a:rPr>
                  <a:t>5(2)−2(−4)+3(1)=21</a:t>
                </a:r>
                <a:endParaRPr lang="en-US" b="0" dirty="0">
                  <a:solidFill>
                    <a:schemeClr val="accent4"/>
                  </a:solidFill>
                </a:endParaRPr>
              </a:p>
              <a:p>
                <a:r>
                  <a:rPr lang="en-US" b="0" i="0">
                    <a:solidFill>
                      <a:schemeClr val="accent4"/>
                    </a:solidFill>
                    <a:latin typeface="Cambria Math" panose="02040503050406030204" pitchFamily="18" charset="0"/>
                  </a:rPr>
                  <a:t>21=21</a:t>
                </a:r>
                <a:r>
                  <a:rPr lang="en-US" b="0" i="0">
                    <a:solidFill>
                      <a:srgbClr val="C00000"/>
                    </a:solidFill>
                    <a:latin typeface="Cambria Math" panose="02040503050406030204" pitchFamily="18" charset="0"/>
                  </a:rPr>
                  <a:t>"</a:t>
                </a:r>
                <a:r>
                  <a:rPr lang="en-US" i="0">
                    <a:solidFill>
                      <a:srgbClr val="C00000"/>
                    </a:solidFill>
                    <a:latin typeface="Cambria Math" panose="02040503050406030204" pitchFamily="18" charset="0"/>
                  </a:rPr>
                  <a:t>✔</a:t>
                </a:r>
                <a:r>
                  <a:rPr lang="en-US" i="0">
                    <a:solidFill>
                      <a:srgbClr val="C00000"/>
                    </a:solidFill>
                  </a:rPr>
                  <a:t>"</a:t>
                </a:r>
                <a:endParaRPr lang="en-US" dirty="0">
                  <a:solidFill>
                    <a:schemeClr val="accent3"/>
                  </a:solidFill>
                </a:endParaRPr>
              </a:p>
              <a:p>
                <a:r>
                  <a:rPr lang="en-US" dirty="0"/>
                  <a:t>Yes</a:t>
                </a:r>
                <a:endParaRPr lang="en-US" dirty="0">
                  <a:solidFill>
                    <a:schemeClr val="tx1"/>
                  </a:solidFill>
                </a:endParaRPr>
              </a:p>
              <a:p>
                <a:endParaRPr lang="en-US" dirty="0"/>
              </a:p>
            </p:txBody>
          </p:sp>
        </mc:Fallback>
      </mc:AlternateContent>
      <p:sp>
        <p:nvSpPr>
          <p:cNvPr id="4" name="Slide Number Placeholder 3"/>
          <p:cNvSpPr>
            <a:spLocks noGrp="1"/>
          </p:cNvSpPr>
          <p:nvPr>
            <p:ph type="sldNum" sz="quarter" idx="10"/>
          </p:nvPr>
        </p:nvSpPr>
        <p:spPr/>
        <p:txBody>
          <a:bodyPr/>
          <a:lstStyle/>
          <a:p>
            <a:fld id="{2E7E1C5C-D509-4D9F-8258-DDCEE74FDCD0}" type="slidenum">
              <a:rPr lang="en-US" smtClean="0"/>
              <a:pPr/>
              <a:t>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61D820-5BA6-48CC-BA5C-3A89029152EA}" type="slidenum">
              <a:rPr lang="en-US" smtClean="0"/>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1838"/>
            <a:ext cx="6502400" cy="36576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61D820-5BA6-48CC-BA5C-3A89029152EA}" type="slidenum">
              <a:rPr lang="en-US" smtClean="0"/>
              <a:pPr/>
              <a:t>24</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1838"/>
            <a:ext cx="6502400" cy="36576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61D820-5BA6-48CC-BA5C-3A89029152EA}" type="slidenum">
              <a:rPr lang="en-US" smtClean="0"/>
              <a:pPr/>
              <a:t>25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1838"/>
            <a:ext cx="6502400" cy="3657600"/>
          </a:xfrm>
        </p:spPr>
      </p:sp>
      <p:sp>
        <p:nvSpPr>
          <p:cNvPr id="3" name="Notes Placeholder 2"/>
          <p:cNvSpPr>
            <a:spLocks noGrp="1"/>
          </p:cNvSpPr>
          <p:nvPr>
            <p:ph type="body" idx="1"/>
          </p:nvPr>
        </p:nvSpPr>
        <p:spPr/>
        <p:txBody>
          <a:bodyPr>
            <a:normAutofit fontScale="92500" lnSpcReduction="10000"/>
          </a:bodyPr>
          <a:lstStyle/>
          <a:p>
            <a:pPr marL="0" lvl="3" defTabSz="984302">
              <a:defRPr/>
            </a:pPr>
            <a:r>
              <a:rPr lang="en-US" dirty="0"/>
              <a:t>Combine first two equations (multiply second by -2):</a:t>
            </a:r>
          </a:p>
          <a:p>
            <a:pPr marL="0" lvl="3" defTabSz="984302">
              <a:defRPr/>
            </a:pPr>
            <a:r>
              <a:rPr lang="en-US" dirty="0"/>
              <a:t>2x+3y+7z=-3</a:t>
            </a:r>
          </a:p>
          <a:p>
            <a:pPr marL="0" lvl="3" defTabSz="984302">
              <a:defRPr/>
            </a:pPr>
            <a:r>
              <a:rPr lang="en-US" u="sng" dirty="0"/>
              <a:t>-2x+12y-2z=8</a:t>
            </a:r>
          </a:p>
          <a:p>
            <a:pPr marL="0" lvl="3" defTabSz="984302">
              <a:defRPr/>
            </a:pPr>
            <a:r>
              <a:rPr lang="en-US" dirty="0"/>
              <a:t>15y + 5z = 5 </a:t>
            </a:r>
            <a:r>
              <a:rPr lang="en-US" dirty="0">
                <a:sym typeface="Wingdings" pitchFamily="2" charset="2"/>
              </a:rPr>
              <a:t> </a:t>
            </a:r>
            <a:r>
              <a:rPr lang="en-US" b="1" dirty="0">
                <a:sym typeface="Wingdings" pitchFamily="2" charset="2"/>
              </a:rPr>
              <a:t>3y + z = 1</a:t>
            </a:r>
          </a:p>
          <a:p>
            <a:pPr marL="0" lvl="3" defTabSz="984302">
              <a:defRPr/>
            </a:pPr>
            <a:endParaRPr lang="en-US" dirty="0">
              <a:sym typeface="Wingdings" pitchFamily="2" charset="2"/>
            </a:endParaRPr>
          </a:p>
          <a:p>
            <a:pPr marL="0" lvl="3" defTabSz="984302">
              <a:defRPr/>
            </a:pPr>
            <a:r>
              <a:rPr lang="en-US" dirty="0">
                <a:sym typeface="Wingdings" pitchFamily="2" charset="2"/>
              </a:rPr>
              <a:t>Combine last two equation (just add):</a:t>
            </a:r>
          </a:p>
          <a:p>
            <a:pPr marL="0" lvl="3" defTabSz="984302">
              <a:defRPr/>
            </a:pPr>
            <a:r>
              <a:rPr lang="en-US" dirty="0">
                <a:sym typeface="Wingdings" pitchFamily="2" charset="2"/>
              </a:rPr>
              <a:t>x-6y+z=-4</a:t>
            </a:r>
            <a:endParaRPr lang="en-US" dirty="0"/>
          </a:p>
          <a:p>
            <a:pPr marL="0" lvl="3" defTabSz="984302">
              <a:defRPr/>
            </a:pPr>
            <a:r>
              <a:rPr lang="en-US" u="sng" dirty="0"/>
              <a:t>-x-3y+8z=1</a:t>
            </a:r>
          </a:p>
          <a:p>
            <a:pPr marL="0" lvl="3" defTabSz="984302">
              <a:defRPr/>
            </a:pPr>
            <a:r>
              <a:rPr lang="en-US" dirty="0"/>
              <a:t>-9y + 9z = -3 </a:t>
            </a:r>
            <a:r>
              <a:rPr lang="en-US" dirty="0">
                <a:sym typeface="Wingdings" pitchFamily="2" charset="2"/>
              </a:rPr>
              <a:t> </a:t>
            </a:r>
            <a:r>
              <a:rPr lang="en-US" b="1" dirty="0">
                <a:sym typeface="Wingdings" pitchFamily="2" charset="2"/>
              </a:rPr>
              <a:t>-3y + 3z = -1</a:t>
            </a:r>
            <a:endParaRPr lang="en-US" b="1" dirty="0"/>
          </a:p>
          <a:p>
            <a:pPr marL="0" lvl="3" defTabSz="984302">
              <a:defRPr/>
            </a:pPr>
            <a:endParaRPr lang="en-US" dirty="0"/>
          </a:p>
          <a:p>
            <a:pPr marL="0" lvl="3" defTabSz="984302">
              <a:defRPr/>
            </a:pPr>
            <a:r>
              <a:rPr lang="en-US" dirty="0"/>
              <a:t>Combine the combinations (just add):</a:t>
            </a:r>
          </a:p>
          <a:p>
            <a:pPr marL="0" lvl="3" defTabSz="984302">
              <a:defRPr/>
            </a:pPr>
            <a:r>
              <a:rPr lang="en-US" dirty="0">
                <a:sym typeface="Wingdings" pitchFamily="2" charset="2"/>
              </a:rPr>
              <a:t>3y + z = 1</a:t>
            </a:r>
            <a:endParaRPr lang="en-US" dirty="0"/>
          </a:p>
          <a:p>
            <a:pPr marL="0" lvl="3" defTabSz="984302">
              <a:defRPr/>
            </a:pPr>
            <a:r>
              <a:rPr lang="en-US" u="sng" dirty="0">
                <a:sym typeface="Wingdings" pitchFamily="2" charset="2"/>
              </a:rPr>
              <a:t>-3y + 3z = -1</a:t>
            </a:r>
          </a:p>
          <a:p>
            <a:pPr marL="0" lvl="3" defTabSz="984302">
              <a:defRPr/>
            </a:pPr>
            <a:r>
              <a:rPr lang="en-US" dirty="0">
                <a:sym typeface="Wingdings" pitchFamily="2" charset="2"/>
              </a:rPr>
              <a:t>4z = 0  </a:t>
            </a:r>
            <a:r>
              <a:rPr lang="en-US" b="1" dirty="0">
                <a:sym typeface="Wingdings" pitchFamily="2" charset="2"/>
              </a:rPr>
              <a:t>z = 0</a:t>
            </a:r>
            <a:endParaRPr lang="en-US" dirty="0">
              <a:sym typeface="Wingdings" pitchFamily="2" charset="2"/>
            </a:endParaRPr>
          </a:p>
          <a:p>
            <a:pPr marL="0" lvl="3" defTabSz="984302">
              <a:defRPr/>
            </a:pPr>
            <a:endParaRPr lang="en-US" dirty="0">
              <a:sym typeface="Wingdings" pitchFamily="2" charset="2"/>
            </a:endParaRPr>
          </a:p>
          <a:p>
            <a:pPr marL="0" lvl="3" defTabSz="984302">
              <a:defRPr/>
            </a:pPr>
            <a:r>
              <a:rPr lang="en-US" dirty="0">
                <a:sym typeface="Wingdings" pitchFamily="2" charset="2"/>
              </a:rPr>
              <a:t>Substitute  into 3y + z = 1:</a:t>
            </a:r>
          </a:p>
          <a:p>
            <a:pPr marL="0" lvl="3" defTabSz="984302">
              <a:defRPr/>
            </a:pPr>
            <a:r>
              <a:rPr lang="en-US" dirty="0">
                <a:sym typeface="Wingdings" pitchFamily="2" charset="2"/>
              </a:rPr>
              <a:t>3y + 0 = 1  </a:t>
            </a:r>
            <a:r>
              <a:rPr lang="en-US" b="1" dirty="0">
                <a:sym typeface="Wingdings" pitchFamily="2" charset="2"/>
              </a:rPr>
              <a:t>y = 1/3 </a:t>
            </a:r>
          </a:p>
          <a:p>
            <a:pPr marL="0" lvl="3" defTabSz="984302">
              <a:defRPr/>
            </a:pPr>
            <a:endParaRPr lang="en-US" dirty="0">
              <a:sym typeface="Wingdings" pitchFamily="2" charset="2"/>
            </a:endParaRPr>
          </a:p>
          <a:p>
            <a:pPr marL="0" lvl="3" defTabSz="984302">
              <a:defRPr/>
            </a:pPr>
            <a:r>
              <a:rPr lang="en-US" dirty="0">
                <a:sym typeface="Wingdings" pitchFamily="2" charset="2"/>
              </a:rPr>
              <a:t>Substitute into x – 6y + z = -4:</a:t>
            </a:r>
          </a:p>
          <a:p>
            <a:pPr marL="0" lvl="3" defTabSz="984302">
              <a:defRPr/>
            </a:pPr>
            <a:r>
              <a:rPr lang="en-US" dirty="0">
                <a:sym typeface="Wingdings" pitchFamily="2" charset="2"/>
              </a:rPr>
              <a:t>x – 6(1/3) + 0 = -4  x – 2 = -4  </a:t>
            </a:r>
            <a:r>
              <a:rPr lang="en-US" b="1" dirty="0">
                <a:sym typeface="Wingdings" pitchFamily="2" charset="2"/>
              </a:rPr>
              <a:t>x = -2</a:t>
            </a:r>
            <a:endParaRPr lang="en-US" b="1" dirty="0"/>
          </a:p>
          <a:p>
            <a:pPr marL="0" lvl="3" defTabSz="984302">
              <a:defRPr/>
            </a:pPr>
            <a:endParaRPr lang="en-US" dirty="0"/>
          </a:p>
          <a:p>
            <a:pPr marL="0" lvl="3" defTabSz="984302">
              <a:defRPr/>
            </a:pPr>
            <a:r>
              <a:rPr lang="en-US" b="1" dirty="0"/>
              <a:t>(-2, 1/3, 0)</a:t>
            </a:r>
          </a:p>
          <a:p>
            <a:endParaRPr lang="en-US" b="0" dirty="0"/>
          </a:p>
        </p:txBody>
      </p:sp>
      <p:sp>
        <p:nvSpPr>
          <p:cNvPr id="4" name="Slide Number Placeholder 3"/>
          <p:cNvSpPr>
            <a:spLocks noGrp="1"/>
          </p:cNvSpPr>
          <p:nvPr>
            <p:ph type="sldNum" sz="quarter" idx="10"/>
          </p:nvPr>
        </p:nvSpPr>
        <p:spPr/>
        <p:txBody>
          <a:bodyPr/>
          <a:lstStyle/>
          <a:p>
            <a:fld id="{2E7E1C5C-D509-4D9F-8258-DDCEE74FDCD0}" type="slidenum">
              <a:rPr lang="en-US" smtClean="0"/>
              <a:pPr/>
              <a:t>26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1838"/>
            <a:ext cx="6502400" cy="3657600"/>
          </a:xfrm>
        </p:spPr>
      </p:sp>
      <p:sp>
        <p:nvSpPr>
          <p:cNvPr id="3" name="Notes Placeholder 2"/>
          <p:cNvSpPr>
            <a:spLocks noGrp="1"/>
          </p:cNvSpPr>
          <p:nvPr>
            <p:ph type="body" idx="1"/>
          </p:nvPr>
        </p:nvSpPr>
        <p:spPr/>
        <p:txBody>
          <a:bodyPr>
            <a:normAutofit/>
          </a:bodyPr>
          <a:lstStyle/>
          <a:p>
            <a:pPr marL="0" lvl="3" defTabSz="984302">
              <a:defRPr/>
            </a:pPr>
            <a:r>
              <a:rPr lang="en-US" b="1" dirty="0"/>
              <a:t>No Solution</a:t>
            </a:r>
            <a:endParaRPr lang="en-US" dirty="0"/>
          </a:p>
          <a:p>
            <a:endParaRPr lang="en-US" dirty="0"/>
          </a:p>
        </p:txBody>
      </p:sp>
      <p:sp>
        <p:nvSpPr>
          <p:cNvPr id="4" name="Slide Number Placeholder 3"/>
          <p:cNvSpPr>
            <a:spLocks noGrp="1"/>
          </p:cNvSpPr>
          <p:nvPr>
            <p:ph type="sldNum" sz="quarter" idx="10"/>
          </p:nvPr>
        </p:nvSpPr>
        <p:spPr/>
        <p:txBody>
          <a:bodyPr/>
          <a:lstStyle/>
          <a:p>
            <a:fld id="{2E7E1C5C-D509-4D9F-8258-DDCEE74FDCD0}" type="slidenum">
              <a:rPr lang="en-US" smtClean="0"/>
              <a:pPr/>
              <a:t>27</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1838"/>
            <a:ext cx="6502400" cy="36576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fontScale="77500" lnSpcReduction="20000"/>
              </a:bodyPr>
              <a:lstStyle/>
              <a:p>
                <a:pPr marL="0" lvl="3" defTabSz="984302">
                  <a:defRPr/>
                </a:pPr>
                <a:r>
                  <a:rPr lang="en-US" dirty="0"/>
                  <a:t>Combine first two equations (no multiplying necessary):</a:t>
                </a:r>
              </a:p>
              <a:p>
                <a:pPr marL="0" lvl="3" defTabSz="984302">
                  <a:defRPr/>
                </a:pPr>
                <a14:m>
                  <m:oMathPara xmlns:m="http://schemas.openxmlformats.org/officeDocument/2006/math">
                    <m:oMathParaPr>
                      <m:jc m:val="centerGroup"/>
                    </m:oMathParaPr>
                    <m:oMath xmlns:m="http://schemas.openxmlformats.org/officeDocument/2006/math">
                      <m:eqArr>
                        <m:eqArrPr>
                          <m:ctrlPr>
                            <a:rPr lang="en-US" b="0" i="1" smtClean="0">
                              <a:latin typeface="Cambria Math" panose="02040503050406030204" pitchFamily="18" charset="0"/>
                              <a:sym typeface="Wingdings" pitchFamily="2" charset="2"/>
                            </a:rPr>
                          </m:ctrlPr>
                        </m:eqArrPr>
                        <m:e>
                          <m:r>
                            <a:rPr lang="en-US" b="0" i="1" smtClean="0">
                              <a:latin typeface="Cambria Math" panose="02040503050406030204" pitchFamily="18" charset="0"/>
                              <a:sym typeface="Wingdings" pitchFamily="2" charset="2"/>
                            </a:rPr>
                            <m:t>𝑥</m:t>
                          </m:r>
                          <m:r>
                            <a:rPr lang="en-US" b="0" i="1" smtClean="0">
                              <a:latin typeface="Cambria Math" panose="02040503050406030204" pitchFamily="18" charset="0"/>
                              <a:sym typeface="Wingdings" pitchFamily="2" charset="2"/>
                            </a:rPr>
                            <m:t>+</m:t>
                          </m:r>
                          <m:r>
                            <a:rPr lang="en-US" b="0" i="1" smtClean="0">
                              <a:latin typeface="Cambria Math" panose="02040503050406030204" pitchFamily="18" charset="0"/>
                              <a:sym typeface="Wingdings" pitchFamily="2" charset="2"/>
                            </a:rPr>
                            <m:t>𝑦</m:t>
                          </m:r>
                          <m:r>
                            <a:rPr lang="en-US" b="0" i="1" smtClean="0">
                              <a:latin typeface="Cambria Math" panose="02040503050406030204" pitchFamily="18" charset="0"/>
                              <a:sym typeface="Wingdings" pitchFamily="2" charset="2"/>
                            </a:rPr>
                            <m:t>+</m:t>
                          </m:r>
                          <m:r>
                            <a:rPr lang="en-US" b="0" i="1" smtClean="0">
                              <a:latin typeface="Cambria Math" panose="02040503050406030204" pitchFamily="18" charset="0"/>
                              <a:sym typeface="Wingdings" pitchFamily="2" charset="2"/>
                            </a:rPr>
                            <m:t>𝑧</m:t>
                          </m:r>
                          <m:r>
                            <a:rPr lang="en-US" b="0" i="1" smtClean="0">
                              <a:latin typeface="Cambria Math" panose="02040503050406030204" pitchFamily="18" charset="0"/>
                              <a:sym typeface="Wingdings" pitchFamily="2" charset="2"/>
                            </a:rPr>
                            <m:t>=6</m:t>
                          </m:r>
                        </m:e>
                        <m:e>
                          <m:r>
                            <a:rPr lang="en-US" b="0" i="1" smtClean="0">
                              <a:latin typeface="Cambria Math" panose="02040503050406030204" pitchFamily="18" charset="0"/>
                              <a:sym typeface="Wingdings" pitchFamily="2" charset="2"/>
                            </a:rPr>
                            <m:t>𝑥</m:t>
                          </m:r>
                          <m:r>
                            <a:rPr lang="en-US" b="0" i="1" smtClean="0">
                              <a:latin typeface="Cambria Math" panose="02040503050406030204" pitchFamily="18" charset="0"/>
                              <a:sym typeface="Wingdings" pitchFamily="2" charset="2"/>
                            </a:rPr>
                            <m:t>−</m:t>
                          </m:r>
                          <m:r>
                            <a:rPr lang="en-US" b="0" i="1" smtClean="0">
                              <a:latin typeface="Cambria Math" panose="02040503050406030204" pitchFamily="18" charset="0"/>
                              <a:sym typeface="Wingdings" pitchFamily="2" charset="2"/>
                            </a:rPr>
                            <m:t>𝑦</m:t>
                          </m:r>
                          <m:r>
                            <a:rPr lang="en-US" b="0" i="1" smtClean="0">
                              <a:latin typeface="Cambria Math" panose="02040503050406030204" pitchFamily="18" charset="0"/>
                              <a:sym typeface="Wingdings" pitchFamily="2" charset="2"/>
                            </a:rPr>
                            <m:t>+</m:t>
                          </m:r>
                          <m:r>
                            <a:rPr lang="en-US" b="0" i="1" smtClean="0">
                              <a:latin typeface="Cambria Math" panose="02040503050406030204" pitchFamily="18" charset="0"/>
                              <a:sym typeface="Wingdings" pitchFamily="2" charset="2"/>
                            </a:rPr>
                            <m:t>𝑧</m:t>
                          </m:r>
                          <m:r>
                            <a:rPr lang="en-US" b="0" i="1" smtClean="0">
                              <a:latin typeface="Cambria Math" panose="02040503050406030204" pitchFamily="18" charset="0"/>
                              <a:sym typeface="Wingdings" pitchFamily="2" charset="2"/>
                            </a:rPr>
                            <m:t>=6</m:t>
                          </m:r>
                        </m:e>
                        <m:e>
                          <m:r>
                            <a:rPr lang="en-US" b="0" i="1" smtClean="0">
                              <a:latin typeface="Cambria Math" panose="02040503050406030204" pitchFamily="18" charset="0"/>
                              <a:sym typeface="Wingdings" pitchFamily="2" charset="2"/>
                            </a:rPr>
                            <m:t>−−−−−−−−</m:t>
                          </m:r>
                        </m:e>
                        <m:e>
                          <m:r>
                            <a:rPr lang="en-US" b="0" i="1" smtClean="0">
                              <a:latin typeface="Cambria Math" panose="02040503050406030204" pitchFamily="18" charset="0"/>
                              <a:sym typeface="Wingdings" pitchFamily="2" charset="2"/>
                            </a:rPr>
                            <m:t>2</m:t>
                          </m:r>
                          <m:r>
                            <a:rPr lang="en-US" b="0" i="1" smtClean="0">
                              <a:latin typeface="Cambria Math" panose="02040503050406030204" pitchFamily="18" charset="0"/>
                              <a:sym typeface="Wingdings" pitchFamily="2" charset="2"/>
                            </a:rPr>
                            <m:t>𝑥</m:t>
                          </m:r>
                          <m:r>
                            <a:rPr lang="en-US" b="0" i="1" smtClean="0">
                              <a:latin typeface="Cambria Math" panose="02040503050406030204" pitchFamily="18" charset="0"/>
                              <a:sym typeface="Wingdings" pitchFamily="2" charset="2"/>
                            </a:rPr>
                            <m:t>       +2</m:t>
                          </m:r>
                          <m:r>
                            <a:rPr lang="en-US" b="0" i="1" smtClean="0">
                              <a:latin typeface="Cambria Math" panose="02040503050406030204" pitchFamily="18" charset="0"/>
                              <a:sym typeface="Wingdings" pitchFamily="2" charset="2"/>
                            </a:rPr>
                            <m:t>𝑧</m:t>
                          </m:r>
                          <m:r>
                            <a:rPr lang="en-US" b="0" i="1" smtClean="0">
                              <a:latin typeface="Cambria Math" panose="02040503050406030204" pitchFamily="18" charset="0"/>
                              <a:sym typeface="Wingdings" pitchFamily="2" charset="2"/>
                            </a:rPr>
                            <m:t>=12</m:t>
                          </m:r>
                        </m:e>
                      </m:eqArr>
                    </m:oMath>
                  </m:oMathPara>
                </a14:m>
                <a:endParaRPr lang="en-US" b="0" dirty="0">
                  <a:sym typeface="Wingdings" pitchFamily="2" charset="2"/>
                </a:endParaRPr>
              </a:p>
              <a:p>
                <a:pPr marL="0" lvl="3" defTabSz="984302">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sym typeface="Wingdings" pitchFamily="2" charset="2"/>
                        </a:rPr>
                        <m:t>𝑥</m:t>
                      </m:r>
                      <m:r>
                        <a:rPr lang="en-US" b="0" i="1" smtClean="0">
                          <a:latin typeface="Cambria Math" panose="02040503050406030204" pitchFamily="18" charset="0"/>
                          <a:sym typeface="Wingdings" pitchFamily="2" charset="2"/>
                        </a:rPr>
                        <m:t>+</m:t>
                      </m:r>
                      <m:r>
                        <a:rPr lang="en-US" b="0" i="1" smtClean="0">
                          <a:latin typeface="Cambria Math" panose="02040503050406030204" pitchFamily="18" charset="0"/>
                          <a:sym typeface="Wingdings" pitchFamily="2" charset="2"/>
                        </a:rPr>
                        <m:t>𝑧</m:t>
                      </m:r>
                      <m:r>
                        <a:rPr lang="en-US" b="0" i="1" smtClean="0">
                          <a:latin typeface="Cambria Math" panose="02040503050406030204" pitchFamily="18" charset="0"/>
                          <a:sym typeface="Wingdings" pitchFamily="2" charset="2"/>
                        </a:rPr>
                        <m:t>=6</m:t>
                      </m:r>
                    </m:oMath>
                  </m:oMathPara>
                </a14:m>
                <a:endParaRPr lang="en-US" dirty="0">
                  <a:sym typeface="Wingdings" pitchFamily="2" charset="2"/>
                </a:endParaRPr>
              </a:p>
              <a:p>
                <a:pPr marL="0" lvl="3" defTabSz="984302">
                  <a:defRPr/>
                </a:pPr>
                <a:r>
                  <a:rPr lang="en-US" dirty="0">
                    <a:sym typeface="Wingdings" pitchFamily="2" charset="2"/>
                  </a:rPr>
                  <a:t>Combine last two equation (just add):</a:t>
                </a:r>
              </a:p>
              <a:p>
                <a:pPr marL="0" lvl="3" defTabSz="984302">
                  <a:defRPr/>
                </a:pPr>
                <a14:m>
                  <m:oMathPara xmlns:m="http://schemas.openxmlformats.org/officeDocument/2006/math">
                    <m:oMathParaPr>
                      <m:jc m:val="centerGroup"/>
                    </m:oMathParaPr>
                    <m:oMath xmlns:m="http://schemas.openxmlformats.org/officeDocument/2006/math">
                      <m:eqArr>
                        <m:eqArrPr>
                          <m:ctrlPr>
                            <a:rPr lang="en-US" b="0" i="1" smtClean="0">
                              <a:latin typeface="Cambria Math" panose="02040503050406030204" pitchFamily="18" charset="0"/>
                              <a:sym typeface="Wingdings" pitchFamily="2" charset="2"/>
                            </a:rPr>
                          </m:ctrlPr>
                        </m:eqArrPr>
                        <m:e>
                          <m:r>
                            <a:rPr lang="en-US" b="0" i="1" smtClean="0">
                              <a:latin typeface="Cambria Math" panose="02040503050406030204" pitchFamily="18" charset="0"/>
                              <a:sym typeface="Wingdings" pitchFamily="2" charset="2"/>
                            </a:rPr>
                            <m:t>𝑥</m:t>
                          </m:r>
                          <m:r>
                            <a:rPr lang="en-US" b="0" i="1" smtClean="0">
                              <a:latin typeface="Cambria Math" panose="02040503050406030204" pitchFamily="18" charset="0"/>
                              <a:sym typeface="Wingdings" pitchFamily="2" charset="2"/>
                            </a:rPr>
                            <m:t>−</m:t>
                          </m:r>
                          <m:r>
                            <a:rPr lang="en-US" b="0" i="1" smtClean="0">
                              <a:latin typeface="Cambria Math" panose="02040503050406030204" pitchFamily="18" charset="0"/>
                              <a:sym typeface="Wingdings" pitchFamily="2" charset="2"/>
                            </a:rPr>
                            <m:t>𝑦</m:t>
                          </m:r>
                          <m:r>
                            <a:rPr lang="en-US" b="0" i="1" smtClean="0">
                              <a:latin typeface="Cambria Math" panose="02040503050406030204" pitchFamily="18" charset="0"/>
                              <a:sym typeface="Wingdings" pitchFamily="2" charset="2"/>
                            </a:rPr>
                            <m:t>+</m:t>
                          </m:r>
                          <m:r>
                            <a:rPr lang="en-US" b="0" i="1" smtClean="0">
                              <a:latin typeface="Cambria Math" panose="02040503050406030204" pitchFamily="18" charset="0"/>
                              <a:sym typeface="Wingdings" pitchFamily="2" charset="2"/>
                            </a:rPr>
                            <m:t>𝑧</m:t>
                          </m:r>
                          <m:r>
                            <a:rPr lang="en-US" b="0" i="1" smtClean="0">
                              <a:latin typeface="Cambria Math" panose="02040503050406030204" pitchFamily="18" charset="0"/>
                              <a:sym typeface="Wingdings" pitchFamily="2" charset="2"/>
                            </a:rPr>
                            <m:t>=6</m:t>
                          </m:r>
                        </m:e>
                        <m:e>
                          <m:r>
                            <a:rPr lang="en-US" b="0" i="1" smtClean="0">
                              <a:latin typeface="Cambria Math" panose="02040503050406030204" pitchFamily="18" charset="0"/>
                              <a:sym typeface="Wingdings" pitchFamily="2" charset="2"/>
                            </a:rPr>
                            <m:t>4</m:t>
                          </m:r>
                          <m:r>
                            <a:rPr lang="en-US" b="0" i="1" smtClean="0">
                              <a:latin typeface="Cambria Math" panose="02040503050406030204" pitchFamily="18" charset="0"/>
                              <a:sym typeface="Wingdings" pitchFamily="2" charset="2"/>
                            </a:rPr>
                            <m:t>𝑥</m:t>
                          </m:r>
                          <m:r>
                            <a:rPr lang="en-US" b="0" i="1" smtClean="0">
                              <a:latin typeface="Cambria Math" panose="02040503050406030204" pitchFamily="18" charset="0"/>
                              <a:sym typeface="Wingdings" pitchFamily="2" charset="2"/>
                            </a:rPr>
                            <m:t>+</m:t>
                          </m:r>
                          <m:r>
                            <a:rPr lang="en-US" b="0" i="1" smtClean="0">
                              <a:latin typeface="Cambria Math" panose="02040503050406030204" pitchFamily="18" charset="0"/>
                              <a:sym typeface="Wingdings" pitchFamily="2" charset="2"/>
                            </a:rPr>
                            <m:t>𝑦</m:t>
                          </m:r>
                          <m:r>
                            <a:rPr lang="en-US" b="0" i="1" smtClean="0">
                              <a:latin typeface="Cambria Math" panose="02040503050406030204" pitchFamily="18" charset="0"/>
                              <a:sym typeface="Wingdings" pitchFamily="2" charset="2"/>
                            </a:rPr>
                            <m:t>+4</m:t>
                          </m:r>
                          <m:r>
                            <a:rPr lang="en-US" b="0" i="1" smtClean="0">
                              <a:latin typeface="Cambria Math" panose="02040503050406030204" pitchFamily="18" charset="0"/>
                              <a:sym typeface="Wingdings" pitchFamily="2" charset="2"/>
                            </a:rPr>
                            <m:t>𝑧</m:t>
                          </m:r>
                          <m:r>
                            <a:rPr lang="en-US" b="0" i="1" smtClean="0">
                              <a:latin typeface="Cambria Math" panose="02040503050406030204" pitchFamily="18" charset="0"/>
                              <a:sym typeface="Wingdings" pitchFamily="2" charset="2"/>
                            </a:rPr>
                            <m:t>=24</m:t>
                          </m:r>
                        </m:e>
                        <m:e>
                          <m:r>
                            <a:rPr lang="en-US" b="0" i="1" smtClean="0">
                              <a:latin typeface="Cambria Math" panose="02040503050406030204" pitchFamily="18" charset="0"/>
                              <a:sym typeface="Wingdings" pitchFamily="2" charset="2"/>
                            </a:rPr>
                            <m:t>−−−−−−−</m:t>
                          </m:r>
                        </m:e>
                        <m:e>
                          <m:r>
                            <a:rPr lang="en-US" b="0" i="1" smtClean="0">
                              <a:latin typeface="Cambria Math" panose="02040503050406030204" pitchFamily="18" charset="0"/>
                              <a:sym typeface="Wingdings" pitchFamily="2" charset="2"/>
                            </a:rPr>
                            <m:t>5</m:t>
                          </m:r>
                          <m:r>
                            <a:rPr lang="en-US" b="0" i="1" smtClean="0">
                              <a:latin typeface="Cambria Math" panose="02040503050406030204" pitchFamily="18" charset="0"/>
                              <a:sym typeface="Wingdings" pitchFamily="2" charset="2"/>
                            </a:rPr>
                            <m:t>𝑥</m:t>
                          </m:r>
                          <m:r>
                            <a:rPr lang="en-US" b="0" i="1" smtClean="0">
                              <a:latin typeface="Cambria Math" panose="02040503050406030204" pitchFamily="18" charset="0"/>
                              <a:sym typeface="Wingdings" pitchFamily="2" charset="2"/>
                            </a:rPr>
                            <m:t>        +5</m:t>
                          </m:r>
                          <m:r>
                            <a:rPr lang="en-US" b="0" i="1" smtClean="0">
                              <a:latin typeface="Cambria Math" panose="02040503050406030204" pitchFamily="18" charset="0"/>
                              <a:sym typeface="Wingdings" pitchFamily="2" charset="2"/>
                            </a:rPr>
                            <m:t>𝑧</m:t>
                          </m:r>
                          <m:r>
                            <a:rPr lang="en-US" b="0" i="1" smtClean="0">
                              <a:latin typeface="Cambria Math" panose="02040503050406030204" pitchFamily="18" charset="0"/>
                              <a:sym typeface="Wingdings" pitchFamily="2" charset="2"/>
                            </a:rPr>
                            <m:t>=30</m:t>
                          </m:r>
                        </m:e>
                      </m:eqArr>
                    </m:oMath>
                  </m:oMathPara>
                </a14:m>
                <a:endParaRPr lang="en-US" dirty="0">
                  <a:sym typeface="Wingdings" pitchFamily="2" charset="2"/>
                </a:endParaRPr>
              </a:p>
              <a:p>
                <a:pPr marL="0" lvl="3" defTabSz="984302">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sym typeface="Wingdings" pitchFamily="2" charset="2"/>
                        </a:rPr>
                        <m:t>𝑥</m:t>
                      </m:r>
                      <m:r>
                        <a:rPr lang="en-US" b="0" i="1" smtClean="0">
                          <a:latin typeface="Cambria Math" panose="02040503050406030204" pitchFamily="18" charset="0"/>
                          <a:sym typeface="Wingdings" pitchFamily="2" charset="2"/>
                        </a:rPr>
                        <m:t>+</m:t>
                      </m:r>
                      <m:r>
                        <a:rPr lang="en-US" b="0" i="1" smtClean="0">
                          <a:latin typeface="Cambria Math" panose="02040503050406030204" pitchFamily="18" charset="0"/>
                          <a:sym typeface="Wingdings" pitchFamily="2" charset="2"/>
                        </a:rPr>
                        <m:t>𝑧</m:t>
                      </m:r>
                      <m:r>
                        <a:rPr lang="en-US" b="0" i="1" smtClean="0">
                          <a:latin typeface="Cambria Math" panose="02040503050406030204" pitchFamily="18" charset="0"/>
                          <a:sym typeface="Wingdings" pitchFamily="2" charset="2"/>
                        </a:rPr>
                        <m:t>=6</m:t>
                      </m:r>
                    </m:oMath>
                  </m:oMathPara>
                </a14:m>
                <a:endParaRPr lang="en-US" dirty="0">
                  <a:sym typeface="Wingdings" pitchFamily="2" charset="2"/>
                </a:endParaRPr>
              </a:p>
              <a:p>
                <a:pPr marL="0" lvl="3" defTabSz="984302">
                  <a:defRPr/>
                </a:pPr>
                <a:r>
                  <a:rPr lang="en-US" dirty="0"/>
                  <a:t>Combine the combinations (multiply 2</a:t>
                </a:r>
                <a:r>
                  <a:rPr lang="en-US" baseline="30000" dirty="0"/>
                  <a:t>nd</a:t>
                </a:r>
                <a:r>
                  <a:rPr lang="en-US" dirty="0"/>
                  <a:t> by −1):</a:t>
                </a:r>
              </a:p>
              <a:p>
                <a:pPr marL="0" lvl="3" defTabSz="984302">
                  <a:defRPr/>
                </a:pPr>
                <a14:m>
                  <m:oMathPara xmlns:m="http://schemas.openxmlformats.org/officeDocument/2006/math">
                    <m:oMathParaPr>
                      <m:jc m:val="centerGroup"/>
                    </m:oMathParaPr>
                    <m:oMath xmlns:m="http://schemas.openxmlformats.org/officeDocument/2006/math">
                      <m:eqArr>
                        <m:eqArrPr>
                          <m:ctrlPr>
                            <a:rPr lang="en-US" b="0" i="1" smtClean="0">
                              <a:latin typeface="Cambria Math" panose="02040503050406030204" pitchFamily="18" charset="0"/>
                              <a:sym typeface="Wingdings" pitchFamily="2" charset="2"/>
                            </a:rPr>
                          </m:ctrlPr>
                        </m:eqArrPr>
                        <m:e>
                          <m:r>
                            <a:rPr lang="en-US" b="0" i="1" smtClean="0">
                              <a:latin typeface="Cambria Math" panose="02040503050406030204" pitchFamily="18" charset="0"/>
                              <a:sym typeface="Wingdings" pitchFamily="2" charset="2"/>
                            </a:rPr>
                            <m:t>𝑥</m:t>
                          </m:r>
                          <m:r>
                            <a:rPr lang="en-US" b="0" i="1" smtClean="0">
                              <a:latin typeface="Cambria Math" panose="02040503050406030204" pitchFamily="18" charset="0"/>
                              <a:sym typeface="Wingdings" pitchFamily="2" charset="2"/>
                            </a:rPr>
                            <m:t>+</m:t>
                          </m:r>
                          <m:r>
                            <a:rPr lang="en-US" b="0" i="1" smtClean="0">
                              <a:latin typeface="Cambria Math" panose="02040503050406030204" pitchFamily="18" charset="0"/>
                              <a:sym typeface="Wingdings" pitchFamily="2" charset="2"/>
                            </a:rPr>
                            <m:t>𝑧</m:t>
                          </m:r>
                          <m:r>
                            <a:rPr lang="en-US" b="0" i="1" smtClean="0">
                              <a:latin typeface="Cambria Math" panose="02040503050406030204" pitchFamily="18" charset="0"/>
                              <a:sym typeface="Wingdings" pitchFamily="2" charset="2"/>
                            </a:rPr>
                            <m:t>= 6</m:t>
                          </m:r>
                        </m:e>
                        <m:e>
                          <m:r>
                            <a:rPr lang="en-US" b="0" i="1" smtClean="0">
                              <a:latin typeface="Cambria Math" panose="02040503050406030204" pitchFamily="18" charset="0"/>
                              <a:sym typeface="Wingdings" pitchFamily="2" charset="2"/>
                            </a:rPr>
                            <m:t>−</m:t>
                          </m:r>
                          <m:r>
                            <a:rPr lang="en-US" b="0" i="1" smtClean="0">
                              <a:latin typeface="Cambria Math" panose="02040503050406030204" pitchFamily="18" charset="0"/>
                              <a:sym typeface="Wingdings" pitchFamily="2" charset="2"/>
                            </a:rPr>
                            <m:t>𝑥</m:t>
                          </m:r>
                          <m:r>
                            <a:rPr lang="en-US" b="0" i="1" smtClean="0">
                              <a:latin typeface="Cambria Math" panose="02040503050406030204" pitchFamily="18" charset="0"/>
                              <a:sym typeface="Wingdings" pitchFamily="2" charset="2"/>
                            </a:rPr>
                            <m:t>−</m:t>
                          </m:r>
                          <m:r>
                            <a:rPr lang="en-US" b="0" i="1" smtClean="0">
                              <a:latin typeface="Cambria Math" panose="02040503050406030204" pitchFamily="18" charset="0"/>
                              <a:sym typeface="Wingdings" pitchFamily="2" charset="2"/>
                            </a:rPr>
                            <m:t>𝑦</m:t>
                          </m:r>
                          <m:r>
                            <a:rPr lang="en-US" b="0" i="1" smtClean="0">
                              <a:latin typeface="Cambria Math" panose="02040503050406030204" pitchFamily="18" charset="0"/>
                              <a:sym typeface="Wingdings" pitchFamily="2" charset="2"/>
                            </a:rPr>
                            <m:t>=−6</m:t>
                          </m:r>
                        </m:e>
                        <m:e>
                          <m:r>
                            <a:rPr lang="en-US" b="0" i="1" smtClean="0">
                              <a:latin typeface="Cambria Math" panose="02040503050406030204" pitchFamily="18" charset="0"/>
                              <a:sym typeface="Wingdings" pitchFamily="2" charset="2"/>
                            </a:rPr>
                            <m:t>−−−−−−</m:t>
                          </m:r>
                        </m:e>
                        <m:e>
                          <m:r>
                            <a:rPr lang="en-US" b="0" i="1" smtClean="0">
                              <a:latin typeface="Cambria Math" panose="02040503050406030204" pitchFamily="18" charset="0"/>
                              <a:sym typeface="Wingdings" pitchFamily="2" charset="2"/>
                            </a:rPr>
                            <m:t>          0=0</m:t>
                          </m:r>
                        </m:e>
                      </m:eqArr>
                    </m:oMath>
                  </m:oMathPara>
                </a14:m>
                <a:endParaRPr lang="en-US" dirty="0">
                  <a:sym typeface="Wingdings" pitchFamily="2" charset="2"/>
                </a:endParaRPr>
              </a:p>
              <a:p>
                <a:pPr marL="0" lvl="3" defTabSz="984302">
                  <a:defRPr/>
                </a:pPr>
                <a:r>
                  <a:rPr lang="en-US" dirty="0">
                    <a:sym typeface="Wingdings" pitchFamily="2" charset="2"/>
                  </a:rPr>
                  <a:t>This is many solutions. Describe points of intersection</a:t>
                </a:r>
              </a:p>
              <a:p>
                <a:pPr marL="0" lvl="3" defTabSz="984302">
                  <a:defRPr/>
                </a:pPr>
                <a:r>
                  <a:rPr lang="en-US" b="0" dirty="0">
                    <a:sym typeface="Wingdings" pitchFamily="2" charset="2"/>
                  </a:rPr>
                  <a:t>Let </a:t>
                </a:r>
                <a:r>
                  <a:rPr lang="en-US" b="0" i="1" dirty="0">
                    <a:sym typeface="Wingdings" pitchFamily="2" charset="2"/>
                  </a:rPr>
                  <a:t>z</a:t>
                </a:r>
                <a:r>
                  <a:rPr lang="en-US" b="0" i="0" dirty="0">
                    <a:sym typeface="Wingdings" pitchFamily="2" charset="2"/>
                  </a:rPr>
                  <a:t> = </a:t>
                </a:r>
                <a:r>
                  <a:rPr lang="en-US" b="0" i="1" dirty="0">
                    <a:sym typeface="Wingdings" pitchFamily="2" charset="2"/>
                  </a:rPr>
                  <a:t>a</a:t>
                </a:r>
                <a:endParaRPr lang="en-US" b="0" i="0" dirty="0">
                  <a:sym typeface="Wingdings" pitchFamily="2" charset="2"/>
                </a:endParaRPr>
              </a:p>
              <a:p>
                <a:pPr marL="0" lvl="3" defTabSz="984302">
                  <a:defRPr/>
                </a:pPr>
                <a:r>
                  <a:rPr lang="en-US" b="0" i="0" dirty="0">
                    <a:sym typeface="Wingdings" pitchFamily="2" charset="2"/>
                  </a:rPr>
                  <a:t>Use one of the reduced equations to find </a:t>
                </a:r>
                <a:r>
                  <a:rPr lang="en-US" b="0" i="1" dirty="0">
                    <a:sym typeface="Wingdings" pitchFamily="2" charset="2"/>
                  </a:rPr>
                  <a:t>x</a:t>
                </a:r>
                <a:r>
                  <a:rPr lang="en-US" b="0" i="0" dirty="0">
                    <a:sym typeface="Wingdings" pitchFamily="2" charset="2"/>
                  </a:rPr>
                  <a:t>. </a:t>
                </a:r>
              </a:p>
              <a:p>
                <a:pPr marL="0" lvl="3" defTabSz="984302">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𝑧</m:t>
                      </m:r>
                      <m:r>
                        <a:rPr lang="en-US" b="0" i="1" smtClean="0">
                          <a:latin typeface="Cambria Math" panose="02040503050406030204" pitchFamily="18" charset="0"/>
                        </a:rPr>
                        <m:t>=6</m:t>
                      </m:r>
                    </m:oMath>
                  </m:oMathPara>
                </a14:m>
                <a:endParaRPr lang="en-US" b="0" dirty="0"/>
              </a:p>
              <a:p>
                <a:pPr marL="0" lvl="3" defTabSz="984302">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=6</m:t>
                      </m:r>
                    </m:oMath>
                  </m:oMathPara>
                </a14:m>
                <a:endParaRPr lang="en-US" b="0" dirty="0"/>
              </a:p>
              <a:p>
                <a:pPr marL="0" lvl="3" defTabSz="984302">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=6−</m:t>
                      </m:r>
                      <m:r>
                        <a:rPr lang="en-US" b="0" i="1" smtClean="0">
                          <a:latin typeface="Cambria Math" panose="02040503050406030204" pitchFamily="18" charset="0"/>
                        </a:rPr>
                        <m:t>𝑎</m:t>
                      </m:r>
                    </m:oMath>
                  </m:oMathPara>
                </a14:m>
                <a:endParaRPr lang="en-US" b="0" dirty="0"/>
              </a:p>
              <a:p>
                <a:pPr marL="0" lvl="3" defTabSz="984302">
                  <a:defRPr/>
                </a:pPr>
                <a:r>
                  <a:rPr lang="en-US" b="0" dirty="0"/>
                  <a:t>Substitute into one of the original equations to find </a:t>
                </a:r>
                <a:r>
                  <a:rPr lang="en-US" b="0" i="1" dirty="0"/>
                  <a:t>y</a:t>
                </a:r>
                <a:r>
                  <a:rPr lang="en-US" b="0" i="0" dirty="0"/>
                  <a:t>.</a:t>
                </a:r>
              </a:p>
              <a:p>
                <a:pPr marL="0" lvl="3" defTabSz="984302">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𝑧</m:t>
                      </m:r>
                      <m:r>
                        <a:rPr lang="en-US" b="0" i="1" smtClean="0">
                          <a:latin typeface="Cambria Math" panose="02040503050406030204" pitchFamily="18" charset="0"/>
                        </a:rPr>
                        <m:t>=6</m:t>
                      </m:r>
                    </m:oMath>
                  </m:oMathPara>
                </a14:m>
                <a:endParaRPr lang="en-US" b="0" dirty="0"/>
              </a:p>
              <a:p>
                <a:pPr marL="0" lvl="3" defTabSz="984302">
                  <a:defRPr/>
                </a:pPr>
                <a14:m>
                  <m:oMathPara xmlns:m="http://schemas.openxmlformats.org/officeDocument/2006/math">
                    <m:oMathParaPr>
                      <m:jc m:val="centerGroup"/>
                    </m:oMathParaPr>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6−</m:t>
                          </m:r>
                          <m:r>
                            <a:rPr lang="en-US" b="0" i="1" smtClean="0">
                              <a:latin typeface="Cambria Math" panose="02040503050406030204" pitchFamily="18" charset="0"/>
                            </a:rPr>
                            <m:t>𝑎</m:t>
                          </m:r>
                        </m:e>
                      </m:d>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=6</m:t>
                      </m:r>
                    </m:oMath>
                  </m:oMathPara>
                </a14:m>
                <a:endParaRPr lang="en-US" b="0" dirty="0"/>
              </a:p>
              <a:p>
                <a:pPr marL="0" lvl="3" defTabSz="984302">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=0</m:t>
                      </m:r>
                    </m:oMath>
                  </m:oMathPara>
                </a14:m>
                <a:endParaRPr lang="en-US" b="0" dirty="0"/>
              </a:p>
              <a:p>
                <a:pPr marL="0" lvl="3" defTabSz="984302">
                  <a:defRPr/>
                </a:pPr>
                <a:r>
                  <a:rPr lang="en-US" b="0" dirty="0"/>
                  <a:t>Solution is </a:t>
                </a:r>
                <a:r>
                  <a:rPr lang="en-US" b="1" dirty="0"/>
                  <a:t>(6 – </a:t>
                </a:r>
                <a:r>
                  <a:rPr lang="en-US" b="1" i="1" dirty="0"/>
                  <a:t>a</a:t>
                </a:r>
                <a:r>
                  <a:rPr lang="en-US" b="1" i="0" dirty="0"/>
                  <a:t>, 0, </a:t>
                </a:r>
                <a:r>
                  <a:rPr lang="en-US" b="1" i="1" dirty="0"/>
                  <a:t>a</a:t>
                </a:r>
                <a:r>
                  <a:rPr lang="en-US" b="1" i="0" dirty="0"/>
                  <a:t>)</a:t>
                </a:r>
                <a:endParaRPr lang="en-US" b="0" dirty="0"/>
              </a:p>
            </p:txBody>
          </p:sp>
        </mc:Choice>
        <mc:Fallback xmlns="">
          <p:sp>
            <p:nvSpPr>
              <p:cNvPr id="3" name="Notes Placeholder 2"/>
              <p:cNvSpPr>
                <a:spLocks noGrp="1"/>
              </p:cNvSpPr>
              <p:nvPr>
                <p:ph type="body" idx="1"/>
              </p:nvPr>
            </p:nvSpPr>
            <p:spPr/>
            <p:txBody>
              <a:bodyPr>
                <a:normAutofit fontScale="77500" lnSpcReduction="20000"/>
              </a:bodyPr>
              <a:lstStyle/>
              <a:p>
                <a:pPr marL="0" lvl="3" defTabSz="984302">
                  <a:defRPr/>
                </a:pPr>
                <a:r>
                  <a:rPr lang="en-US" dirty="0"/>
                  <a:t>Combine first two equations (no multiplying necessary):</a:t>
                </a:r>
              </a:p>
              <a:p>
                <a:pPr marL="0" lvl="3" defTabSz="984302">
                  <a:defRPr/>
                </a:pPr>
                <a:r>
                  <a:rPr lang="en-US" b="0" i="0">
                    <a:latin typeface="Cambria Math" panose="02040503050406030204" pitchFamily="18" charset="0"/>
                    <a:sym typeface="Wingdings" pitchFamily="2" charset="2"/>
                  </a:rPr>
                  <a:t>█(𝑥+𝑦+𝑧=6@𝑥−𝑦+𝑧=6@−−−−−−−−@2𝑥       +2𝑧=12)</a:t>
                </a:r>
                <a:endParaRPr lang="en-US" b="0" dirty="0">
                  <a:sym typeface="Wingdings" pitchFamily="2" charset="2"/>
                </a:endParaRPr>
              </a:p>
              <a:p>
                <a:pPr marL="0" lvl="3" defTabSz="984302">
                  <a:defRPr/>
                </a:pPr>
                <a:r>
                  <a:rPr lang="en-US" b="0" i="0">
                    <a:latin typeface="Cambria Math" panose="02040503050406030204" pitchFamily="18" charset="0"/>
                    <a:sym typeface="Wingdings" pitchFamily="2" charset="2"/>
                  </a:rPr>
                  <a:t>𝑥+𝑧=6</a:t>
                </a:r>
                <a:endParaRPr lang="en-US" dirty="0">
                  <a:sym typeface="Wingdings" pitchFamily="2" charset="2"/>
                </a:endParaRPr>
              </a:p>
              <a:p>
                <a:pPr marL="0" lvl="3" defTabSz="984302">
                  <a:defRPr/>
                </a:pPr>
                <a:r>
                  <a:rPr lang="en-US" dirty="0">
                    <a:sym typeface="Wingdings" pitchFamily="2" charset="2"/>
                  </a:rPr>
                  <a:t>Combine last two equation (just add):</a:t>
                </a:r>
              </a:p>
              <a:p>
                <a:pPr marL="0" lvl="3" defTabSz="984302">
                  <a:defRPr/>
                </a:pPr>
                <a:r>
                  <a:rPr lang="en-US" b="0" i="0">
                    <a:latin typeface="Cambria Math" panose="02040503050406030204" pitchFamily="18" charset="0"/>
                    <a:sym typeface="Wingdings" pitchFamily="2" charset="2"/>
                  </a:rPr>
                  <a:t>█(𝑥−𝑦+𝑧=6@4𝑥+𝑦+4𝑧=24@−−−−−−−@5𝑥        +5𝑧=30)</a:t>
                </a:r>
                <a:endParaRPr lang="en-US" dirty="0">
                  <a:sym typeface="Wingdings" pitchFamily="2" charset="2"/>
                </a:endParaRPr>
              </a:p>
              <a:p>
                <a:pPr marL="0" lvl="3" defTabSz="984302">
                  <a:defRPr/>
                </a:pPr>
                <a:r>
                  <a:rPr lang="en-US" b="0" i="0">
                    <a:latin typeface="Cambria Math" panose="02040503050406030204" pitchFamily="18" charset="0"/>
                    <a:sym typeface="Wingdings" pitchFamily="2" charset="2"/>
                  </a:rPr>
                  <a:t>𝑥+𝑧=6</a:t>
                </a:r>
                <a:endParaRPr lang="en-US" dirty="0">
                  <a:sym typeface="Wingdings" pitchFamily="2" charset="2"/>
                </a:endParaRPr>
              </a:p>
              <a:p>
                <a:pPr marL="0" lvl="3" defTabSz="984302">
                  <a:defRPr/>
                </a:pPr>
                <a:r>
                  <a:rPr lang="en-US" dirty="0"/>
                  <a:t>Combine the combinations (multiply 2</a:t>
                </a:r>
                <a:r>
                  <a:rPr lang="en-US" baseline="30000" dirty="0"/>
                  <a:t>nd</a:t>
                </a:r>
                <a:r>
                  <a:rPr lang="en-US" dirty="0"/>
                  <a:t> by −1):</a:t>
                </a:r>
              </a:p>
              <a:p>
                <a:pPr marL="0" lvl="3" defTabSz="984302">
                  <a:defRPr/>
                </a:pPr>
                <a:r>
                  <a:rPr lang="en-US" b="0" i="0">
                    <a:latin typeface="Cambria Math" panose="02040503050406030204" pitchFamily="18" charset="0"/>
                    <a:sym typeface="Wingdings" pitchFamily="2" charset="2"/>
                  </a:rPr>
                  <a:t>█(𝑥+𝑧= 6@−𝑥−𝑦=−6@−−−−−−@          0=0)</a:t>
                </a:r>
                <a:endParaRPr lang="en-US" dirty="0">
                  <a:sym typeface="Wingdings" pitchFamily="2" charset="2"/>
                </a:endParaRPr>
              </a:p>
              <a:p>
                <a:pPr marL="0" lvl="3" defTabSz="984302">
                  <a:defRPr/>
                </a:pPr>
                <a:r>
                  <a:rPr lang="en-US" dirty="0">
                    <a:sym typeface="Wingdings" pitchFamily="2" charset="2"/>
                  </a:rPr>
                  <a:t>This is many solutions. Describe points of intersection</a:t>
                </a:r>
              </a:p>
              <a:p>
                <a:pPr marL="0" lvl="3" defTabSz="984302">
                  <a:defRPr/>
                </a:pPr>
                <a:r>
                  <a:rPr lang="en-US" b="0" dirty="0">
                    <a:sym typeface="Wingdings" pitchFamily="2" charset="2"/>
                  </a:rPr>
                  <a:t>Let </a:t>
                </a:r>
                <a:r>
                  <a:rPr lang="en-US" b="0" i="1" dirty="0">
                    <a:sym typeface="Wingdings" pitchFamily="2" charset="2"/>
                  </a:rPr>
                  <a:t>z</a:t>
                </a:r>
                <a:r>
                  <a:rPr lang="en-US" b="0" i="0" dirty="0">
                    <a:sym typeface="Wingdings" pitchFamily="2" charset="2"/>
                  </a:rPr>
                  <a:t> = </a:t>
                </a:r>
                <a:r>
                  <a:rPr lang="en-US" b="0" i="1" dirty="0">
                    <a:sym typeface="Wingdings" pitchFamily="2" charset="2"/>
                  </a:rPr>
                  <a:t>a</a:t>
                </a:r>
                <a:endParaRPr lang="en-US" b="0" i="0" dirty="0">
                  <a:sym typeface="Wingdings" pitchFamily="2" charset="2"/>
                </a:endParaRPr>
              </a:p>
              <a:p>
                <a:pPr marL="0" lvl="3" defTabSz="984302">
                  <a:defRPr/>
                </a:pPr>
                <a:r>
                  <a:rPr lang="en-US" b="0" i="0" dirty="0">
                    <a:sym typeface="Wingdings" pitchFamily="2" charset="2"/>
                  </a:rPr>
                  <a:t>Use one of the reduced equations to find </a:t>
                </a:r>
                <a:r>
                  <a:rPr lang="en-US" b="0" i="1" dirty="0">
                    <a:sym typeface="Wingdings" pitchFamily="2" charset="2"/>
                  </a:rPr>
                  <a:t>x</a:t>
                </a:r>
                <a:r>
                  <a:rPr lang="en-US" b="0" i="0" dirty="0">
                    <a:sym typeface="Wingdings" pitchFamily="2" charset="2"/>
                  </a:rPr>
                  <a:t>. </a:t>
                </a:r>
              </a:p>
              <a:p>
                <a:pPr marL="0" lvl="3" defTabSz="984302">
                  <a:defRPr/>
                </a:pPr>
                <a:r>
                  <a:rPr lang="en-US" b="0" i="0">
                    <a:latin typeface="Cambria Math" panose="02040503050406030204" pitchFamily="18" charset="0"/>
                  </a:rPr>
                  <a:t>𝑥+𝑧=6</a:t>
                </a:r>
                <a:endParaRPr lang="en-US" b="0" dirty="0"/>
              </a:p>
              <a:p>
                <a:pPr marL="0" lvl="3" defTabSz="984302">
                  <a:defRPr/>
                </a:pPr>
                <a:r>
                  <a:rPr lang="en-US" b="0" i="0">
                    <a:latin typeface="Cambria Math" panose="02040503050406030204" pitchFamily="18" charset="0"/>
                  </a:rPr>
                  <a:t>𝑥+𝑎=6</a:t>
                </a:r>
                <a:endParaRPr lang="en-US" b="0" dirty="0"/>
              </a:p>
              <a:p>
                <a:pPr marL="0" lvl="3" defTabSz="984302">
                  <a:defRPr/>
                </a:pPr>
                <a:r>
                  <a:rPr lang="en-US" b="0" i="0">
                    <a:latin typeface="Cambria Math" panose="02040503050406030204" pitchFamily="18" charset="0"/>
                  </a:rPr>
                  <a:t>𝑥=6−𝑎</a:t>
                </a:r>
                <a:endParaRPr lang="en-US" b="0" dirty="0"/>
              </a:p>
              <a:p>
                <a:pPr marL="0" lvl="3" defTabSz="984302">
                  <a:defRPr/>
                </a:pPr>
                <a:r>
                  <a:rPr lang="en-US" b="0" dirty="0"/>
                  <a:t>Substitute into one of the original equations to find </a:t>
                </a:r>
                <a:r>
                  <a:rPr lang="en-US" b="0" i="1" dirty="0"/>
                  <a:t>y</a:t>
                </a:r>
                <a:r>
                  <a:rPr lang="en-US" b="0" i="0" dirty="0"/>
                  <a:t>.</a:t>
                </a:r>
              </a:p>
              <a:p>
                <a:pPr marL="0" lvl="3" defTabSz="984302">
                  <a:defRPr/>
                </a:pPr>
                <a:r>
                  <a:rPr lang="en-US" b="0" i="0">
                    <a:latin typeface="Cambria Math" panose="02040503050406030204" pitchFamily="18" charset="0"/>
                  </a:rPr>
                  <a:t>𝑥+𝑦+𝑧=6</a:t>
                </a:r>
                <a:endParaRPr lang="en-US" b="0" dirty="0"/>
              </a:p>
              <a:p>
                <a:pPr marL="0" lvl="3" defTabSz="984302">
                  <a:defRPr/>
                </a:pPr>
                <a:r>
                  <a:rPr lang="en-US" b="0" i="0">
                    <a:latin typeface="Cambria Math" panose="02040503050406030204" pitchFamily="18" charset="0"/>
                  </a:rPr>
                  <a:t>(6−𝑎)+𝑦+𝑎=6</a:t>
                </a:r>
                <a:endParaRPr lang="en-US" b="0" dirty="0"/>
              </a:p>
              <a:p>
                <a:pPr marL="0" lvl="3" defTabSz="984302">
                  <a:defRPr/>
                </a:pPr>
                <a:r>
                  <a:rPr lang="en-US" b="0" i="0">
                    <a:latin typeface="Cambria Math" panose="02040503050406030204" pitchFamily="18" charset="0"/>
                  </a:rPr>
                  <a:t>𝑦=0</a:t>
                </a:r>
                <a:endParaRPr lang="en-US" b="0" dirty="0"/>
              </a:p>
              <a:p>
                <a:pPr marL="0" lvl="3" defTabSz="984302">
                  <a:defRPr/>
                </a:pPr>
                <a:r>
                  <a:rPr lang="en-US" b="0" dirty="0"/>
                  <a:t>Solution is </a:t>
                </a:r>
                <a:r>
                  <a:rPr lang="en-US" b="1" dirty="0"/>
                  <a:t>(6 – </a:t>
                </a:r>
                <a:r>
                  <a:rPr lang="en-US" b="1" i="1" dirty="0"/>
                  <a:t>a</a:t>
                </a:r>
                <a:r>
                  <a:rPr lang="en-US" b="1" i="0" dirty="0"/>
                  <a:t>, 0, </a:t>
                </a:r>
                <a:r>
                  <a:rPr lang="en-US" b="1" i="1" dirty="0"/>
                  <a:t>a</a:t>
                </a:r>
                <a:r>
                  <a:rPr lang="en-US" b="1" i="0" dirty="0"/>
                  <a:t>)</a:t>
                </a:r>
                <a:endParaRPr lang="en-US" b="0" dirty="0"/>
              </a:p>
            </p:txBody>
          </p:sp>
        </mc:Fallback>
      </mc:AlternateContent>
      <p:sp>
        <p:nvSpPr>
          <p:cNvPr id="4" name="Slide Number Placeholder 3"/>
          <p:cNvSpPr>
            <a:spLocks noGrp="1"/>
          </p:cNvSpPr>
          <p:nvPr>
            <p:ph type="sldNum" sz="quarter" idx="10"/>
          </p:nvPr>
        </p:nvSpPr>
        <p:spPr/>
        <p:txBody>
          <a:bodyPr/>
          <a:lstStyle/>
          <a:p>
            <a:fld id="{2E7E1C5C-D509-4D9F-8258-DDCEE74FDCD0}" type="slidenum">
              <a:rPr lang="en-US" smtClean="0"/>
              <a:pPr/>
              <a:t>28</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1838"/>
            <a:ext cx="6502400" cy="36576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61D820-5BA6-48CC-BA5C-3A89029152EA}" type="slidenum">
              <a:rPr lang="en-US" smtClean="0"/>
              <a:pPr/>
              <a:t>29</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Translate each sentence into an equation</a:t>
                </a:r>
              </a:p>
              <a:p>
                <a:r>
                  <a:rPr lang="en-US" dirty="0"/>
                  <a:t>0.25q + 0.05n + 0.01p = 1.42</a:t>
                </a:r>
              </a:p>
              <a:p>
                <a:r>
                  <a:rPr lang="en-US" dirty="0"/>
                  <a:t>n = 2q</a:t>
                </a:r>
              </a:p>
              <a:p>
                <a:r>
                  <a:rPr lang="en-US" dirty="0"/>
                  <a:t>q + n + p = 14</a:t>
                </a:r>
              </a:p>
              <a:p>
                <a:endParaRPr lang="en-US" dirty="0"/>
              </a:p>
              <a:p>
                <a:r>
                  <a:rPr lang="en-US" dirty="0"/>
                  <a:t>This makes the system of equations.</a:t>
                </a:r>
              </a:p>
              <a:p>
                <a:pPr/>
                <a14:m>
                  <m:oMathPara xmlns:m="http://schemas.openxmlformats.org/officeDocument/2006/math">
                    <m:oMathParaPr>
                      <m:jc m:val="centerGroup"/>
                    </m:oMathParaPr>
                    <m:oMath xmlns:m="http://schemas.openxmlformats.org/officeDocument/2006/math">
                      <m:d>
                        <m:dPr>
                          <m:begChr m:val="{"/>
                          <m:endChr m:val=""/>
                          <m:ctrlPr>
                            <a:rPr lang="en-US" sz="1200" b="0" i="1" kern="1200" dirty="0" smtClean="0">
                              <a:solidFill>
                                <a:schemeClr val="tx1"/>
                              </a:solidFill>
                              <a:effectLst/>
                              <a:latin typeface="Cambria Math" panose="02040503050406030204" pitchFamily="18" charset="0"/>
                              <a:ea typeface="+mn-ea"/>
                              <a:cs typeface="+mn-cs"/>
                            </a:rPr>
                          </m:ctrlPr>
                        </m:dPr>
                        <m:e>
                          <m:eqArr>
                            <m:eqArrPr>
                              <m:ctrlPr>
                                <a:rPr lang="en-US" sz="1200" b="0" i="1" kern="1200" dirty="0" smtClean="0">
                                  <a:solidFill>
                                    <a:schemeClr val="tx1"/>
                                  </a:solidFill>
                                  <a:effectLst/>
                                  <a:latin typeface="Cambria Math" panose="02040503050406030204" pitchFamily="18" charset="0"/>
                                  <a:ea typeface="+mn-ea"/>
                                  <a:cs typeface="+mn-cs"/>
                                </a:rPr>
                              </m:ctrlPr>
                            </m:eqArrPr>
                            <m:e>
                              <m:r>
                                <a:rPr lang="en-US" sz="1200" i="1" kern="1200" dirty="0" smtClean="0">
                                  <a:solidFill>
                                    <a:schemeClr val="tx1"/>
                                  </a:solidFill>
                                  <a:effectLst/>
                                  <a:latin typeface="Cambria Math" panose="02040503050406030204" pitchFamily="18" charset="0"/>
                                  <a:ea typeface="+mn-ea"/>
                                  <a:cs typeface="+mn-cs"/>
                                </a:rPr>
                                <m:t>0.25</m:t>
                              </m:r>
                              <m:r>
                                <a:rPr lang="en-US" sz="1200" i="1" kern="1200" dirty="0" smtClean="0">
                                  <a:solidFill>
                                    <a:schemeClr val="tx1"/>
                                  </a:solidFill>
                                  <a:effectLst/>
                                  <a:latin typeface="Cambria Math" panose="02040503050406030204" pitchFamily="18" charset="0"/>
                                  <a:ea typeface="+mn-ea"/>
                                  <a:cs typeface="+mn-cs"/>
                                </a:rPr>
                                <m:t>𝑞</m:t>
                              </m:r>
                              <m:r>
                                <a:rPr lang="en-US" sz="1200" b="0" i="1" kern="1200" dirty="0" smtClean="0">
                                  <a:solidFill>
                                    <a:schemeClr val="tx1"/>
                                  </a:solidFill>
                                  <a:effectLst/>
                                  <a:latin typeface="Cambria Math" panose="02040503050406030204" pitchFamily="18" charset="0"/>
                                  <a:ea typeface="+mn-ea"/>
                                  <a:cs typeface="+mn-cs"/>
                                </a:rPr>
                                <m:t>&amp;+&amp;0.</m:t>
                              </m:r>
                              <m:r>
                                <a:rPr lang="en-US" sz="1200" b="0" i="1" kern="1200" dirty="0" smtClean="0">
                                  <a:solidFill>
                                    <a:schemeClr val="tx1"/>
                                  </a:solidFill>
                                  <a:effectLst/>
                                  <a:latin typeface="Cambria Math" panose="02040503050406030204" pitchFamily="18" charset="0"/>
                                  <a:ea typeface="+mn-ea"/>
                                  <a:cs typeface="+mn-cs"/>
                                </a:rPr>
                                <m:t>0</m:t>
                              </m:r>
                              <m:r>
                                <a:rPr lang="en-US" sz="1200" b="0" i="1" kern="1200" dirty="0" smtClean="0">
                                  <a:solidFill>
                                    <a:schemeClr val="tx1"/>
                                  </a:solidFill>
                                  <a:effectLst/>
                                  <a:latin typeface="Cambria Math" panose="02040503050406030204" pitchFamily="18" charset="0"/>
                                  <a:ea typeface="+mn-ea"/>
                                  <a:cs typeface="+mn-cs"/>
                                </a:rPr>
                                <m:t>5</m:t>
                              </m:r>
                              <m:r>
                                <a:rPr lang="en-US" sz="1200" b="0" i="1" kern="1200" dirty="0" smtClean="0">
                                  <a:solidFill>
                                    <a:schemeClr val="tx1"/>
                                  </a:solidFill>
                                  <a:effectLst/>
                                  <a:latin typeface="Cambria Math" panose="02040503050406030204" pitchFamily="18" charset="0"/>
                                  <a:ea typeface="+mn-ea"/>
                                  <a:cs typeface="+mn-cs"/>
                                </a:rPr>
                                <m:t>𝑛</m:t>
                              </m:r>
                              <m:r>
                                <a:rPr lang="en-US" sz="1200" b="0" i="1" kern="1200" dirty="0" smtClean="0">
                                  <a:solidFill>
                                    <a:schemeClr val="tx1"/>
                                  </a:solidFill>
                                  <a:effectLst/>
                                  <a:latin typeface="Cambria Math" panose="02040503050406030204" pitchFamily="18" charset="0"/>
                                  <a:ea typeface="+mn-ea"/>
                                  <a:cs typeface="+mn-cs"/>
                                </a:rPr>
                                <m:t>&amp;+&amp;0.01</m:t>
                              </m:r>
                              <m:r>
                                <a:rPr lang="en-US" sz="1200" b="0" i="1" kern="1200" dirty="0" smtClean="0">
                                  <a:solidFill>
                                    <a:schemeClr val="tx1"/>
                                  </a:solidFill>
                                  <a:effectLst/>
                                  <a:latin typeface="Cambria Math" panose="02040503050406030204" pitchFamily="18" charset="0"/>
                                  <a:ea typeface="+mn-ea"/>
                                  <a:cs typeface="+mn-cs"/>
                                </a:rPr>
                                <m:t>𝑝</m:t>
                              </m:r>
                              <m:r>
                                <a:rPr lang="en-US" sz="1200" b="0" i="1" kern="1200" dirty="0" smtClean="0">
                                  <a:solidFill>
                                    <a:schemeClr val="tx1"/>
                                  </a:solidFill>
                                  <a:effectLst/>
                                  <a:latin typeface="Cambria Math" panose="02040503050406030204" pitchFamily="18" charset="0"/>
                                  <a:ea typeface="+mn-ea"/>
                                  <a:cs typeface="+mn-cs"/>
                                </a:rPr>
                                <m:t>&amp;=&amp;1.42</m:t>
                              </m:r>
                            </m:e>
                            <m:e>
                              <m:r>
                                <a:rPr lang="en-US" sz="1200" b="0" i="1" kern="1200" dirty="0" smtClean="0">
                                  <a:solidFill>
                                    <a:schemeClr val="tx1"/>
                                  </a:solidFill>
                                  <a:effectLst/>
                                  <a:latin typeface="Cambria Math" panose="02040503050406030204" pitchFamily="18" charset="0"/>
                                  <a:ea typeface="+mn-ea"/>
                                  <a:cs typeface="+mn-cs"/>
                                </a:rPr>
                                <m:t>2</m:t>
                              </m:r>
                              <m:r>
                                <a:rPr lang="en-US" sz="1200" b="0" i="1" kern="1200" dirty="0" smtClean="0">
                                  <a:solidFill>
                                    <a:schemeClr val="tx1"/>
                                  </a:solidFill>
                                  <a:effectLst/>
                                  <a:latin typeface="Cambria Math" panose="02040503050406030204" pitchFamily="18" charset="0"/>
                                  <a:ea typeface="+mn-ea"/>
                                  <a:cs typeface="+mn-cs"/>
                                </a:rPr>
                                <m:t>𝑞</m:t>
                              </m:r>
                              <m:r>
                                <a:rPr lang="en-US" sz="1200" b="0" i="1" kern="1200" dirty="0" smtClean="0">
                                  <a:solidFill>
                                    <a:schemeClr val="tx1"/>
                                  </a:solidFill>
                                  <a:effectLst/>
                                  <a:latin typeface="Cambria Math" panose="02040503050406030204" pitchFamily="18" charset="0"/>
                                  <a:ea typeface="+mn-ea"/>
                                  <a:cs typeface="+mn-cs"/>
                                </a:rPr>
                                <m:t>&amp;−&amp;</m:t>
                              </m:r>
                              <m:r>
                                <a:rPr lang="en-US" sz="1200" b="0" i="1" kern="1200" dirty="0" smtClean="0">
                                  <a:solidFill>
                                    <a:schemeClr val="tx1"/>
                                  </a:solidFill>
                                  <a:effectLst/>
                                  <a:latin typeface="Cambria Math" panose="02040503050406030204" pitchFamily="18" charset="0"/>
                                  <a:ea typeface="+mn-ea"/>
                                  <a:cs typeface="+mn-cs"/>
                                </a:rPr>
                                <m:t>𝑛</m:t>
                              </m:r>
                              <m:r>
                                <a:rPr lang="en-US" sz="1200" b="0" i="1" kern="1200" dirty="0" smtClean="0">
                                  <a:solidFill>
                                    <a:schemeClr val="tx1"/>
                                  </a:solidFill>
                                  <a:effectLst/>
                                  <a:latin typeface="Cambria Math" panose="02040503050406030204" pitchFamily="18" charset="0"/>
                                  <a:ea typeface="+mn-ea"/>
                                  <a:cs typeface="+mn-cs"/>
                                </a:rPr>
                                <m:t>&amp;&amp;&amp;=&amp;0</m:t>
                              </m:r>
                            </m:e>
                            <m:e>
                              <m:r>
                                <a:rPr lang="en-US" sz="1200" b="0" i="1" kern="1200" dirty="0" smtClean="0">
                                  <a:solidFill>
                                    <a:schemeClr val="tx1"/>
                                  </a:solidFill>
                                  <a:effectLst/>
                                  <a:latin typeface="Cambria Math" panose="02040503050406030204" pitchFamily="18" charset="0"/>
                                  <a:ea typeface="+mn-ea"/>
                                  <a:cs typeface="+mn-cs"/>
                                </a:rPr>
                                <m:t>𝑞</m:t>
                              </m:r>
                              <m:r>
                                <a:rPr lang="en-US" sz="1200" b="0" i="1" kern="1200" dirty="0" smtClean="0">
                                  <a:solidFill>
                                    <a:schemeClr val="tx1"/>
                                  </a:solidFill>
                                  <a:effectLst/>
                                  <a:latin typeface="Cambria Math" panose="02040503050406030204" pitchFamily="18" charset="0"/>
                                  <a:ea typeface="+mn-ea"/>
                                  <a:cs typeface="+mn-cs"/>
                                </a:rPr>
                                <m:t>&amp;+&amp;</m:t>
                              </m:r>
                              <m:r>
                                <a:rPr lang="en-US" sz="1200" b="0" i="1" kern="1200" dirty="0" smtClean="0">
                                  <a:solidFill>
                                    <a:schemeClr val="tx1"/>
                                  </a:solidFill>
                                  <a:effectLst/>
                                  <a:latin typeface="Cambria Math" panose="02040503050406030204" pitchFamily="18" charset="0"/>
                                  <a:ea typeface="+mn-ea"/>
                                  <a:cs typeface="+mn-cs"/>
                                </a:rPr>
                                <m:t>𝑛</m:t>
                              </m:r>
                              <m:r>
                                <a:rPr lang="en-US" sz="1200" b="0" i="1" kern="1200" dirty="0" smtClean="0">
                                  <a:solidFill>
                                    <a:schemeClr val="tx1"/>
                                  </a:solidFill>
                                  <a:effectLst/>
                                  <a:latin typeface="Cambria Math" panose="02040503050406030204" pitchFamily="18" charset="0"/>
                                  <a:ea typeface="+mn-ea"/>
                                  <a:cs typeface="+mn-cs"/>
                                </a:rPr>
                                <m:t>&amp;+&amp;</m:t>
                              </m:r>
                              <m:r>
                                <a:rPr lang="en-US" sz="1200" b="0" i="1" kern="1200" dirty="0" smtClean="0">
                                  <a:solidFill>
                                    <a:schemeClr val="tx1"/>
                                  </a:solidFill>
                                  <a:effectLst/>
                                  <a:latin typeface="Cambria Math" panose="02040503050406030204" pitchFamily="18" charset="0"/>
                                  <a:ea typeface="+mn-ea"/>
                                  <a:cs typeface="+mn-cs"/>
                                </a:rPr>
                                <m:t>𝑝</m:t>
                              </m:r>
                              <m:r>
                                <a:rPr lang="en-US" sz="1200" b="0" i="1" kern="1200" dirty="0" smtClean="0">
                                  <a:solidFill>
                                    <a:schemeClr val="tx1"/>
                                  </a:solidFill>
                                  <a:effectLst/>
                                  <a:latin typeface="Cambria Math" panose="02040503050406030204" pitchFamily="18" charset="0"/>
                                  <a:ea typeface="+mn-ea"/>
                                  <a:cs typeface="+mn-cs"/>
                                </a:rPr>
                                <m:t>&amp;=&amp;14</m:t>
                              </m:r>
                            </m:e>
                          </m:eqArr>
                        </m:e>
                      </m:d>
                    </m:oMath>
                  </m:oMathPara>
                </a14:m>
                <a:endParaRPr lang="en-US" dirty="0">
                  <a:effectLst/>
                </a:endParaRPr>
              </a:p>
              <a:p>
                <a:r>
                  <a:rPr lang="en-US" dirty="0"/>
                  <a:t>Start the elimination process. Because the second equation already is missing </a:t>
                </a:r>
                <a:r>
                  <a:rPr lang="en-US" i="1" dirty="0"/>
                  <a:t>p</a:t>
                </a:r>
                <a:r>
                  <a:rPr lang="en-US" dirty="0"/>
                  <a:t>, we can combine the first and third equations and eliminate </a:t>
                </a:r>
                <a:r>
                  <a:rPr lang="en-US" i="1" dirty="0"/>
                  <a:t>p</a:t>
                </a:r>
                <a:r>
                  <a:rPr lang="en-US" dirty="0"/>
                  <a:t>. Then we will have two equations with just </a:t>
                </a:r>
                <a:r>
                  <a:rPr lang="en-US" i="1" dirty="0"/>
                  <a:t>q</a:t>
                </a:r>
                <a:r>
                  <a:rPr lang="en-US" dirty="0"/>
                  <a:t> and </a:t>
                </a:r>
                <a:r>
                  <a:rPr lang="en-US" i="1" dirty="0"/>
                  <a:t>n</a:t>
                </a:r>
                <a:r>
                  <a:rPr lang="en-US" dirty="0"/>
                  <a:t>.</a:t>
                </a:r>
              </a:p>
              <a:p>
                <a:r>
                  <a:rPr lang="en-US" dirty="0"/>
                  <a:t>Multiply the first equation by −100.</a:t>
                </a:r>
              </a:p>
              <a:p>
                <a:pPr/>
                <a14:m>
                  <m:oMathPara xmlns:m="http://schemas.openxmlformats.org/officeDocument/2006/math">
                    <m:oMathParaPr>
                      <m:jc m:val="centerGroup"/>
                    </m:oMathParaPr>
                    <m:oMath xmlns:m="http://schemas.openxmlformats.org/officeDocument/2006/math">
                      <m:eqArr>
                        <m:eqArrPr>
                          <m:ctrlPr>
                            <a:rPr lang="en-US" sz="1200" b="0" i="1" u="sng" kern="1200" dirty="0" smtClean="0">
                              <a:solidFill>
                                <a:schemeClr val="tx1"/>
                              </a:solidFill>
                              <a:effectLst/>
                              <a:latin typeface="Cambria Math" panose="02040503050406030204" pitchFamily="18" charset="0"/>
                              <a:ea typeface="+mn-ea"/>
                              <a:cs typeface="+mn-cs"/>
                            </a:rPr>
                          </m:ctrlPr>
                        </m:eqArrPr>
                        <m:e>
                          <m:r>
                            <a:rPr lang="en-US" sz="1200" b="0" i="1" u="sng" kern="1200" dirty="0" smtClean="0">
                              <a:solidFill>
                                <a:schemeClr val="tx1"/>
                              </a:solidFill>
                              <a:effectLst/>
                              <a:latin typeface="Cambria Math" panose="02040503050406030204" pitchFamily="18" charset="0"/>
                              <a:ea typeface="+mn-ea"/>
                              <a:cs typeface="+mn-cs"/>
                            </a:rPr>
                            <m:t>−2</m:t>
                          </m:r>
                          <m:r>
                            <a:rPr lang="en-US" sz="1200" i="1" u="sng" kern="1200" dirty="0" smtClean="0">
                              <a:solidFill>
                                <a:schemeClr val="tx1"/>
                              </a:solidFill>
                              <a:effectLst/>
                              <a:latin typeface="Cambria Math" panose="02040503050406030204" pitchFamily="18" charset="0"/>
                              <a:ea typeface="+mn-ea"/>
                              <a:cs typeface="+mn-cs"/>
                            </a:rPr>
                            <m:t>5</m:t>
                          </m:r>
                          <m:r>
                            <a:rPr lang="en-US" sz="1200" i="1" u="sng" kern="1200" dirty="0" smtClean="0">
                              <a:solidFill>
                                <a:schemeClr val="tx1"/>
                              </a:solidFill>
                              <a:effectLst/>
                              <a:latin typeface="Cambria Math" panose="02040503050406030204" pitchFamily="18" charset="0"/>
                              <a:ea typeface="+mn-ea"/>
                              <a:cs typeface="+mn-cs"/>
                            </a:rPr>
                            <m:t>𝑞</m:t>
                          </m:r>
                          <m:r>
                            <a:rPr lang="en-US" sz="1200" b="0" i="1" u="sng" kern="1200" dirty="0" smtClean="0">
                              <a:solidFill>
                                <a:schemeClr val="tx1"/>
                              </a:solidFill>
                              <a:effectLst/>
                              <a:latin typeface="Cambria Math" panose="02040503050406030204" pitchFamily="18" charset="0"/>
                              <a:ea typeface="+mn-ea"/>
                              <a:cs typeface="+mn-cs"/>
                            </a:rPr>
                            <m:t>−5</m:t>
                          </m:r>
                          <m:r>
                            <a:rPr lang="en-US" sz="1200" b="0" i="1" u="sng" kern="1200" dirty="0" smtClean="0">
                              <a:solidFill>
                                <a:schemeClr val="tx1"/>
                              </a:solidFill>
                              <a:effectLst/>
                              <a:latin typeface="Cambria Math" panose="02040503050406030204" pitchFamily="18" charset="0"/>
                              <a:ea typeface="+mn-ea"/>
                              <a:cs typeface="+mn-cs"/>
                            </a:rPr>
                            <m:t>𝑛</m:t>
                          </m:r>
                          <m:r>
                            <a:rPr lang="en-US" sz="1200" b="0" i="1" u="sng" kern="1200" dirty="0" smtClean="0">
                              <a:solidFill>
                                <a:schemeClr val="tx1"/>
                              </a:solidFill>
                              <a:effectLst/>
                              <a:latin typeface="Cambria Math" panose="02040503050406030204" pitchFamily="18" charset="0"/>
                              <a:ea typeface="+mn-ea"/>
                              <a:cs typeface="+mn-cs"/>
                            </a:rPr>
                            <m:t>−</m:t>
                          </m:r>
                          <m:r>
                            <a:rPr lang="en-US" sz="1200" b="0" i="1" u="sng" kern="1200" dirty="0" smtClean="0">
                              <a:solidFill>
                                <a:schemeClr val="tx1"/>
                              </a:solidFill>
                              <a:effectLst/>
                              <a:latin typeface="Cambria Math" panose="02040503050406030204" pitchFamily="18" charset="0"/>
                              <a:ea typeface="+mn-ea"/>
                              <a:cs typeface="+mn-cs"/>
                            </a:rPr>
                            <m:t>𝑝</m:t>
                          </m:r>
                          <m:r>
                            <a:rPr lang="en-US" sz="1200" i="1" u="sng" kern="1200" dirty="0" smtClean="0">
                              <a:solidFill>
                                <a:schemeClr val="tx1"/>
                              </a:solidFill>
                              <a:effectLst/>
                              <a:latin typeface="Cambria Math" panose="02040503050406030204" pitchFamily="18" charset="0"/>
                              <a:ea typeface="+mn-ea"/>
                              <a:cs typeface="+mn-cs"/>
                            </a:rPr>
                            <m:t>=</m:t>
                          </m:r>
                          <m:r>
                            <a:rPr lang="en-US" sz="1200" b="0" i="1" u="sng" kern="1200" dirty="0" smtClean="0">
                              <a:solidFill>
                                <a:schemeClr val="tx1"/>
                              </a:solidFill>
                              <a:effectLst/>
                              <a:latin typeface="Cambria Math" panose="02040503050406030204" pitchFamily="18" charset="0"/>
                              <a:ea typeface="+mn-ea"/>
                              <a:cs typeface="+mn-cs"/>
                            </a:rPr>
                            <m:t>−142</m:t>
                          </m:r>
                        </m:e>
                        <m:e>
                          <m:r>
                            <a:rPr lang="en-US" sz="1200" i="1" u="sng" kern="1200" dirty="0" smtClean="0">
                              <a:solidFill>
                                <a:schemeClr val="tx1"/>
                              </a:solidFill>
                              <a:effectLst/>
                              <a:latin typeface="Cambria Math" panose="02040503050406030204" pitchFamily="18" charset="0"/>
                              <a:ea typeface="+mn-ea"/>
                              <a:cs typeface="+mn-cs"/>
                            </a:rPr>
                            <m:t>+</m:t>
                          </m:r>
                          <m:r>
                            <a:rPr lang="en-US" sz="1200" i="1" u="sng" kern="1200" dirty="0" err="1" smtClean="0">
                              <a:solidFill>
                                <a:schemeClr val="tx1"/>
                              </a:solidFill>
                              <a:effectLst/>
                              <a:latin typeface="Cambria Math" panose="02040503050406030204" pitchFamily="18" charset="0"/>
                              <a:ea typeface="+mn-ea"/>
                              <a:cs typeface="+mn-cs"/>
                            </a:rPr>
                            <m:t>𝑞</m:t>
                          </m:r>
                          <m:r>
                            <a:rPr lang="en-US" sz="1200" i="1" u="sng" kern="1200" dirty="0" err="1" smtClean="0">
                              <a:solidFill>
                                <a:schemeClr val="tx1"/>
                              </a:solidFill>
                              <a:effectLst/>
                              <a:latin typeface="Cambria Math" panose="02040503050406030204" pitchFamily="18" charset="0"/>
                              <a:ea typeface="+mn-ea"/>
                              <a:cs typeface="+mn-cs"/>
                            </a:rPr>
                            <m:t>+</m:t>
                          </m:r>
                          <m:r>
                            <a:rPr lang="en-US" sz="1200" b="0" i="1" u="sng" kern="1200" dirty="0" smtClean="0">
                              <a:solidFill>
                                <a:schemeClr val="tx1"/>
                              </a:solidFill>
                              <a:effectLst/>
                              <a:latin typeface="Cambria Math" panose="02040503050406030204" pitchFamily="18" charset="0"/>
                              <a:ea typeface="+mn-ea"/>
                              <a:cs typeface="+mn-cs"/>
                            </a:rPr>
                            <m:t>𝑛</m:t>
                          </m:r>
                          <m:r>
                            <a:rPr lang="en-US" sz="1200" i="1" u="sng" kern="1200" dirty="0" err="1" smtClean="0">
                              <a:solidFill>
                                <a:schemeClr val="tx1"/>
                              </a:solidFill>
                              <a:effectLst/>
                              <a:latin typeface="Cambria Math" panose="02040503050406030204" pitchFamily="18" charset="0"/>
                              <a:ea typeface="+mn-ea"/>
                              <a:cs typeface="+mn-cs"/>
                            </a:rPr>
                            <m:t>+</m:t>
                          </m:r>
                          <m:r>
                            <a:rPr lang="en-US" sz="1200" b="0" i="1" u="sng" kern="1200" dirty="0" smtClean="0">
                              <a:solidFill>
                                <a:schemeClr val="tx1"/>
                              </a:solidFill>
                              <a:effectLst/>
                              <a:latin typeface="Cambria Math" panose="02040503050406030204" pitchFamily="18" charset="0"/>
                              <a:ea typeface="+mn-ea"/>
                              <a:cs typeface="+mn-cs"/>
                            </a:rPr>
                            <m:t>𝑝</m:t>
                          </m:r>
                          <m:r>
                            <a:rPr lang="en-US" sz="1200" i="1" u="sng" kern="1200" dirty="0" smtClean="0">
                              <a:solidFill>
                                <a:schemeClr val="tx1"/>
                              </a:solidFill>
                              <a:effectLst/>
                              <a:latin typeface="Cambria Math" panose="02040503050406030204" pitchFamily="18" charset="0"/>
                              <a:ea typeface="+mn-ea"/>
                              <a:cs typeface="+mn-cs"/>
                            </a:rPr>
                            <m:t>=</m:t>
                          </m:r>
                          <m:r>
                            <a:rPr lang="en-US" sz="1200" b="0" i="1" u="sng" kern="1200" dirty="0" smtClean="0">
                              <a:solidFill>
                                <a:schemeClr val="tx1"/>
                              </a:solidFill>
                              <a:effectLst/>
                              <a:latin typeface="Cambria Math" panose="02040503050406030204" pitchFamily="18" charset="0"/>
                              <a:ea typeface="+mn-ea"/>
                              <a:cs typeface="+mn-cs"/>
                            </a:rPr>
                            <m:t>14</m:t>
                          </m:r>
                        </m:e>
                        <m:e>
                          <m:r>
                            <a:rPr lang="en-US" sz="1200" b="0" i="1" u="sng" kern="1200" dirty="0" smtClean="0">
                              <a:solidFill>
                                <a:schemeClr val="tx1"/>
                              </a:solidFill>
                              <a:effectLst/>
                              <a:latin typeface="Cambria Math" panose="02040503050406030204" pitchFamily="18" charset="0"/>
                              <a:ea typeface="+mn-ea"/>
                              <a:cs typeface="+mn-cs"/>
                            </a:rPr>
                            <m:t>−</m:t>
                          </m:r>
                          <m:r>
                            <a:rPr lang="en-US" sz="1200" b="0" i="1" u="sng" kern="1200" dirty="0" smtClean="0">
                              <a:solidFill>
                                <a:schemeClr val="tx1"/>
                              </a:solidFill>
                              <a:effectLst/>
                              <a:latin typeface="Cambria Math" panose="02040503050406030204" pitchFamily="18" charset="0"/>
                              <a:ea typeface="+mn-ea"/>
                              <a:cs typeface="+mn-cs"/>
                            </a:rPr>
                            <m:t>2</m:t>
                          </m:r>
                          <m:r>
                            <a:rPr lang="en-US" sz="1200" b="0" i="1" u="sng" kern="1200" dirty="0" smtClean="0">
                              <a:solidFill>
                                <a:schemeClr val="tx1"/>
                              </a:solidFill>
                              <a:effectLst/>
                              <a:latin typeface="Cambria Math" panose="02040503050406030204" pitchFamily="18" charset="0"/>
                              <a:ea typeface="+mn-ea"/>
                              <a:cs typeface="+mn-cs"/>
                            </a:rPr>
                            <m:t>4</m:t>
                          </m:r>
                          <m:r>
                            <a:rPr lang="en-US" sz="1200" b="0" i="1" u="sng" kern="1200" dirty="0" smtClean="0">
                              <a:solidFill>
                                <a:schemeClr val="tx1"/>
                              </a:solidFill>
                              <a:effectLst/>
                              <a:latin typeface="Cambria Math" panose="02040503050406030204" pitchFamily="18" charset="0"/>
                              <a:ea typeface="+mn-ea"/>
                              <a:cs typeface="+mn-cs"/>
                            </a:rPr>
                            <m:t>𝑞</m:t>
                          </m:r>
                          <m:r>
                            <a:rPr lang="en-US" sz="1200" b="0" i="1" u="sng" kern="1200" dirty="0" smtClean="0">
                              <a:solidFill>
                                <a:schemeClr val="tx1"/>
                              </a:solidFill>
                              <a:effectLst/>
                              <a:latin typeface="Cambria Math" panose="02040503050406030204" pitchFamily="18" charset="0"/>
                              <a:ea typeface="+mn-ea"/>
                              <a:cs typeface="+mn-cs"/>
                            </a:rPr>
                            <m:t>−4</m:t>
                          </m:r>
                          <m:r>
                            <a:rPr lang="en-US" sz="1200" b="0" i="1" u="sng" kern="1200" dirty="0" smtClean="0">
                              <a:solidFill>
                                <a:schemeClr val="tx1"/>
                              </a:solidFill>
                              <a:effectLst/>
                              <a:latin typeface="Cambria Math" panose="02040503050406030204" pitchFamily="18" charset="0"/>
                              <a:ea typeface="+mn-ea"/>
                              <a:cs typeface="+mn-cs"/>
                            </a:rPr>
                            <m:t>𝑛</m:t>
                          </m:r>
                          <m:r>
                            <a:rPr lang="en-US" sz="1200" b="0" i="1" u="sng" kern="1200" dirty="0" smtClean="0">
                              <a:solidFill>
                                <a:schemeClr val="tx1"/>
                              </a:solidFill>
                              <a:effectLst/>
                              <a:latin typeface="Cambria Math" panose="02040503050406030204" pitchFamily="18" charset="0"/>
                              <a:ea typeface="+mn-ea"/>
                              <a:cs typeface="+mn-cs"/>
                            </a:rPr>
                            <m:t>=−12</m:t>
                          </m:r>
                          <m:r>
                            <a:rPr lang="en-US" sz="1200" b="0" i="1" u="sng" kern="1200" dirty="0" smtClean="0">
                              <a:solidFill>
                                <a:schemeClr val="tx1"/>
                              </a:solidFill>
                              <a:effectLst/>
                              <a:latin typeface="Cambria Math" panose="02040503050406030204" pitchFamily="18" charset="0"/>
                              <a:ea typeface="+mn-ea"/>
                              <a:cs typeface="+mn-cs"/>
                            </a:rPr>
                            <m:t>8</m:t>
                          </m:r>
                        </m:e>
                      </m:eqArr>
                    </m:oMath>
                  </m:oMathPara>
                </a14:m>
                <a:endParaRPr lang="en-US" sz="1200" u="sng" kern="1200" dirty="0">
                  <a:solidFill>
                    <a:schemeClr val="tx1"/>
                  </a:solidFill>
                  <a:effectLst/>
                  <a:latin typeface="+mn-lt"/>
                  <a:ea typeface="+mn-ea"/>
                  <a:cs typeface="+mn-cs"/>
                </a:endParaRPr>
              </a:p>
              <a:p>
                <a:r>
                  <a:rPr lang="en-US" dirty="0"/>
                  <a:t>Combine this with the second equation. Multiply the second equation by −4.</a:t>
                </a:r>
              </a:p>
              <a:p>
                <a:pPr/>
                <a14:m>
                  <m:oMathPara xmlns:m="http://schemas.openxmlformats.org/officeDocument/2006/math">
                    <m:oMathParaPr>
                      <m:jc m:val="centerGroup"/>
                    </m:oMathParaPr>
                    <m:oMath xmlns:m="http://schemas.openxmlformats.org/officeDocument/2006/math">
                      <m:eqArr>
                        <m:eqArrPr>
                          <m:ctrlPr>
                            <a:rPr lang="en-US" sz="1200" b="0" i="1" u="sng" kern="1200" smtClean="0">
                              <a:solidFill>
                                <a:schemeClr val="tx1"/>
                              </a:solidFill>
                              <a:effectLst/>
                              <a:latin typeface="Cambria Math" panose="02040503050406030204" pitchFamily="18" charset="0"/>
                              <a:ea typeface="+mn-ea"/>
                              <a:cs typeface="+mn-cs"/>
                            </a:rPr>
                          </m:ctrlPr>
                        </m:eqArrPr>
                        <m:e>
                          <m:r>
                            <a:rPr lang="en-US" sz="1200" b="0" i="1" u="sng" kern="1200" smtClean="0">
                              <a:solidFill>
                                <a:schemeClr val="tx1"/>
                              </a:solidFill>
                              <a:effectLst/>
                              <a:latin typeface="Cambria Math" panose="02040503050406030204" pitchFamily="18" charset="0"/>
                              <a:ea typeface="+mn-ea"/>
                              <a:cs typeface="+mn-cs"/>
                            </a:rPr>
                            <m:t>−</m:t>
                          </m:r>
                          <m:r>
                            <a:rPr lang="en-US" sz="1200" b="0" i="1" u="sng" kern="1200" smtClean="0">
                              <a:solidFill>
                                <a:schemeClr val="tx1"/>
                              </a:solidFill>
                              <a:effectLst/>
                              <a:latin typeface="Cambria Math" panose="02040503050406030204" pitchFamily="18" charset="0"/>
                              <a:ea typeface="+mn-ea"/>
                              <a:cs typeface="+mn-cs"/>
                            </a:rPr>
                            <m:t>8</m:t>
                          </m:r>
                          <m:r>
                            <a:rPr lang="en-US" sz="1200" b="0" i="1" u="sng" kern="1200" smtClean="0">
                              <a:solidFill>
                                <a:schemeClr val="tx1"/>
                              </a:solidFill>
                              <a:effectLst/>
                              <a:latin typeface="Cambria Math" panose="02040503050406030204" pitchFamily="18" charset="0"/>
                              <a:ea typeface="+mn-ea"/>
                              <a:cs typeface="+mn-cs"/>
                            </a:rPr>
                            <m:t>𝑞</m:t>
                          </m:r>
                          <m:r>
                            <a:rPr lang="en-US" sz="1200" b="0" i="1" u="sng" kern="1200" smtClean="0">
                              <a:solidFill>
                                <a:schemeClr val="tx1"/>
                              </a:solidFill>
                              <a:effectLst/>
                              <a:latin typeface="Cambria Math" panose="02040503050406030204" pitchFamily="18" charset="0"/>
                              <a:ea typeface="+mn-ea"/>
                              <a:cs typeface="+mn-cs"/>
                            </a:rPr>
                            <m:t>+4</m:t>
                          </m:r>
                          <m:r>
                            <a:rPr lang="en-US" sz="1200" b="0" i="1" u="sng" kern="1200" smtClean="0">
                              <a:solidFill>
                                <a:schemeClr val="tx1"/>
                              </a:solidFill>
                              <a:effectLst/>
                              <a:latin typeface="Cambria Math" panose="02040503050406030204" pitchFamily="18" charset="0"/>
                              <a:ea typeface="+mn-ea"/>
                              <a:cs typeface="+mn-cs"/>
                            </a:rPr>
                            <m:t>𝑛</m:t>
                          </m:r>
                          <m:r>
                            <a:rPr lang="en-US" sz="1200" b="0" i="1" u="sng" kern="1200" smtClean="0">
                              <a:solidFill>
                                <a:schemeClr val="tx1"/>
                              </a:solidFill>
                              <a:effectLst/>
                              <a:latin typeface="Cambria Math" panose="02040503050406030204" pitchFamily="18" charset="0"/>
                              <a:ea typeface="+mn-ea"/>
                              <a:cs typeface="+mn-cs"/>
                            </a:rPr>
                            <m:t>=0</m:t>
                          </m:r>
                        </m:e>
                        <m:e>
                          <m:r>
                            <a:rPr lang="en-US" sz="1200" b="0" i="1" u="sng" kern="1200" smtClean="0">
                              <a:solidFill>
                                <a:schemeClr val="tx1"/>
                              </a:solidFill>
                              <a:effectLst/>
                              <a:latin typeface="Cambria Math" panose="02040503050406030204" pitchFamily="18" charset="0"/>
                              <a:ea typeface="+mn-ea"/>
                              <a:cs typeface="+mn-cs"/>
                            </a:rPr>
                            <m:t>−</m:t>
                          </m:r>
                          <m:r>
                            <a:rPr lang="en-US" sz="1200" b="0" i="1" u="sng" kern="1200" smtClean="0">
                              <a:solidFill>
                                <a:schemeClr val="tx1"/>
                              </a:solidFill>
                              <a:effectLst/>
                              <a:latin typeface="Cambria Math" panose="02040503050406030204" pitchFamily="18" charset="0"/>
                              <a:ea typeface="+mn-ea"/>
                              <a:cs typeface="+mn-cs"/>
                            </a:rPr>
                            <m:t>2</m:t>
                          </m:r>
                          <m:r>
                            <a:rPr lang="en-US" sz="1200" b="0" i="1" u="sng" kern="1200" smtClean="0">
                              <a:solidFill>
                                <a:schemeClr val="tx1"/>
                              </a:solidFill>
                              <a:effectLst/>
                              <a:latin typeface="Cambria Math" panose="02040503050406030204" pitchFamily="18" charset="0"/>
                              <a:ea typeface="+mn-ea"/>
                              <a:cs typeface="+mn-cs"/>
                            </a:rPr>
                            <m:t>4</m:t>
                          </m:r>
                          <m:r>
                            <a:rPr lang="en-US" sz="1200" b="0" i="1" u="sng" kern="1200" smtClean="0">
                              <a:solidFill>
                                <a:schemeClr val="tx1"/>
                              </a:solidFill>
                              <a:effectLst/>
                              <a:latin typeface="Cambria Math" panose="02040503050406030204" pitchFamily="18" charset="0"/>
                              <a:ea typeface="+mn-ea"/>
                              <a:cs typeface="+mn-cs"/>
                            </a:rPr>
                            <m:t>𝑞</m:t>
                          </m:r>
                          <m:r>
                            <a:rPr lang="en-US" sz="1200" b="0" i="1" u="sng" kern="1200" smtClean="0">
                              <a:solidFill>
                                <a:schemeClr val="tx1"/>
                              </a:solidFill>
                              <a:effectLst/>
                              <a:latin typeface="Cambria Math" panose="02040503050406030204" pitchFamily="18" charset="0"/>
                              <a:ea typeface="+mn-ea"/>
                              <a:cs typeface="+mn-cs"/>
                            </a:rPr>
                            <m:t>−4</m:t>
                          </m:r>
                          <m:r>
                            <a:rPr lang="en-US" sz="1200" b="0" i="1" u="sng" kern="1200" smtClean="0">
                              <a:solidFill>
                                <a:schemeClr val="tx1"/>
                              </a:solidFill>
                              <a:effectLst/>
                              <a:latin typeface="Cambria Math" panose="02040503050406030204" pitchFamily="18" charset="0"/>
                              <a:ea typeface="+mn-ea"/>
                              <a:cs typeface="+mn-cs"/>
                            </a:rPr>
                            <m:t>𝑛</m:t>
                          </m:r>
                          <m:r>
                            <a:rPr lang="en-US" sz="1200" b="0" i="1" u="sng" kern="1200" smtClean="0">
                              <a:solidFill>
                                <a:schemeClr val="tx1"/>
                              </a:solidFill>
                              <a:effectLst/>
                              <a:latin typeface="Cambria Math" panose="02040503050406030204" pitchFamily="18" charset="0"/>
                              <a:ea typeface="+mn-ea"/>
                              <a:cs typeface="+mn-cs"/>
                            </a:rPr>
                            <m:t>=−12</m:t>
                          </m:r>
                          <m:r>
                            <a:rPr lang="en-US" sz="1200" b="0" i="1" u="sng" kern="1200" smtClean="0">
                              <a:solidFill>
                                <a:schemeClr val="tx1"/>
                              </a:solidFill>
                              <a:effectLst/>
                              <a:latin typeface="Cambria Math" panose="02040503050406030204" pitchFamily="18" charset="0"/>
                              <a:ea typeface="+mn-ea"/>
                              <a:cs typeface="+mn-cs"/>
                            </a:rPr>
                            <m:t>8</m:t>
                          </m:r>
                        </m:e>
                        <m:e>
                          <m:r>
                            <a:rPr lang="en-US" sz="1200" b="0" i="1" u="sng" kern="1200" smtClean="0">
                              <a:solidFill>
                                <a:schemeClr val="tx1"/>
                              </a:solidFill>
                              <a:effectLst/>
                              <a:latin typeface="Cambria Math" panose="02040503050406030204" pitchFamily="18" charset="0"/>
                              <a:ea typeface="+mn-ea"/>
                              <a:cs typeface="+mn-cs"/>
                            </a:rPr>
                            <m:t>−</m:t>
                          </m:r>
                          <m:r>
                            <a:rPr lang="en-US" sz="1200" b="0" i="1" u="sng" kern="1200" smtClean="0">
                              <a:solidFill>
                                <a:schemeClr val="tx1"/>
                              </a:solidFill>
                              <a:effectLst/>
                              <a:latin typeface="Cambria Math" panose="02040503050406030204" pitchFamily="18" charset="0"/>
                              <a:ea typeface="+mn-ea"/>
                              <a:cs typeface="+mn-cs"/>
                            </a:rPr>
                            <m:t>32</m:t>
                          </m:r>
                          <m:r>
                            <a:rPr lang="en-US" sz="1200" b="0" i="1" u="sng" kern="1200" smtClean="0">
                              <a:solidFill>
                                <a:schemeClr val="tx1"/>
                              </a:solidFill>
                              <a:effectLst/>
                              <a:latin typeface="Cambria Math" panose="02040503050406030204" pitchFamily="18" charset="0"/>
                              <a:ea typeface="+mn-ea"/>
                              <a:cs typeface="+mn-cs"/>
                            </a:rPr>
                            <m:t>𝑞</m:t>
                          </m:r>
                          <m:r>
                            <a:rPr lang="en-US" sz="1200" b="0" i="1" u="sng" kern="1200" smtClean="0">
                              <a:solidFill>
                                <a:schemeClr val="tx1"/>
                              </a:solidFill>
                              <a:effectLst/>
                              <a:latin typeface="Cambria Math" panose="02040503050406030204" pitchFamily="18" charset="0"/>
                              <a:ea typeface="+mn-ea"/>
                              <a:cs typeface="+mn-cs"/>
                            </a:rPr>
                            <m:t>=−128</m:t>
                          </m:r>
                        </m:e>
                      </m:eqArr>
                    </m:oMath>
                  </m:oMathPara>
                </a14:m>
                <a:endParaRPr lang="en-US" sz="1200" u="sng" kern="1200" dirty="0">
                  <a:solidFill>
                    <a:schemeClr val="tx1"/>
                  </a:solidFill>
                  <a:effectLst/>
                  <a:latin typeface="+mn-lt"/>
                  <a:ea typeface="+mn-ea"/>
                  <a:cs typeface="+mn-cs"/>
                </a:endParaRPr>
              </a:p>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𝑞</m:t>
                      </m:r>
                      <m:r>
                        <a:rPr lang="en-US" i="1" dirty="0" smtClean="0">
                          <a:latin typeface="Cambria Math" panose="02040503050406030204" pitchFamily="18" charset="0"/>
                        </a:rPr>
                        <m:t>=4</m:t>
                      </m:r>
                    </m:oMath>
                  </m:oMathPara>
                </a14:m>
                <a:endParaRPr lang="en-US" dirty="0"/>
              </a:p>
              <a:p>
                <a:r>
                  <a:rPr lang="en-US" dirty="0"/>
                  <a:t>Substitute this into the second equation to find </a:t>
                </a:r>
                <a:r>
                  <a:rPr lang="en-US" i="1" dirty="0"/>
                  <a:t>n</a:t>
                </a:r>
                <a:r>
                  <a:rPr lang="en-US" dirty="0"/>
                  <a:t>.</a:t>
                </a:r>
              </a:p>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2</m:t>
                      </m:r>
                      <m:r>
                        <a:rPr lang="en-US" i="1" dirty="0" smtClean="0">
                          <a:latin typeface="Cambria Math" panose="02040503050406030204" pitchFamily="18" charset="0"/>
                        </a:rPr>
                        <m:t>𝑞</m:t>
                      </m:r>
                      <m:r>
                        <a:rPr lang="en-US" i="1" dirty="0" smtClean="0">
                          <a:latin typeface="Cambria Math" panose="02040503050406030204" pitchFamily="18" charset="0"/>
                        </a:rPr>
                        <m:t>−</m:t>
                      </m:r>
                      <m:r>
                        <a:rPr lang="en-US" b="0" i="1" dirty="0" smtClean="0">
                          <a:latin typeface="Cambria Math" panose="02040503050406030204" pitchFamily="18" charset="0"/>
                        </a:rPr>
                        <m:t>𝑛</m:t>
                      </m:r>
                      <m:r>
                        <a:rPr lang="en-US" i="1" dirty="0" smtClean="0">
                          <a:latin typeface="Cambria Math" panose="02040503050406030204" pitchFamily="18" charset="0"/>
                        </a:rPr>
                        <m:t>=0</m:t>
                      </m:r>
                    </m:oMath>
                  </m:oMathPara>
                </a14:m>
                <a:endParaRPr lang="en-US" dirty="0"/>
              </a:p>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2(</m:t>
                      </m:r>
                      <m:r>
                        <a:rPr lang="en-US" b="0" i="1" dirty="0" smtClean="0">
                          <a:latin typeface="Cambria Math" panose="02040503050406030204" pitchFamily="18" charset="0"/>
                        </a:rPr>
                        <m:t>4</m:t>
                      </m:r>
                      <m:r>
                        <a:rPr lang="en-US" i="1" dirty="0" smtClean="0">
                          <a:latin typeface="Cambria Math" panose="02040503050406030204" pitchFamily="18" charset="0"/>
                        </a:rPr>
                        <m:t>)−</m:t>
                      </m:r>
                      <m:r>
                        <a:rPr lang="en-US" b="0" i="1" dirty="0" smtClean="0">
                          <a:latin typeface="Cambria Math" panose="02040503050406030204" pitchFamily="18" charset="0"/>
                        </a:rPr>
                        <m:t>𝑛</m:t>
                      </m:r>
                      <m:r>
                        <a:rPr lang="en-US" i="1" dirty="0" smtClean="0">
                          <a:latin typeface="Cambria Math" panose="02040503050406030204" pitchFamily="18" charset="0"/>
                        </a:rPr>
                        <m:t>=0</m:t>
                      </m:r>
                    </m:oMath>
                  </m:oMathPara>
                </a14:m>
                <a:endParaRPr lang="en-US" dirty="0"/>
              </a:p>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𝑛</m:t>
                      </m:r>
                      <m:r>
                        <a:rPr lang="en-US" i="1" dirty="0" smtClean="0">
                          <a:latin typeface="Cambria Math" panose="02040503050406030204" pitchFamily="18" charset="0"/>
                        </a:rPr>
                        <m:t>=</m:t>
                      </m:r>
                      <m:r>
                        <a:rPr lang="en-US" b="0" i="1" dirty="0" smtClean="0">
                          <a:latin typeface="Cambria Math" panose="02040503050406030204" pitchFamily="18" charset="0"/>
                        </a:rPr>
                        <m:t>8</m:t>
                      </m:r>
                    </m:oMath>
                  </m:oMathPara>
                </a14:m>
                <a:endParaRPr lang="en-US" dirty="0"/>
              </a:p>
              <a:p>
                <a:r>
                  <a:rPr lang="en-US" dirty="0"/>
                  <a:t>Substitute </a:t>
                </a:r>
                <a:r>
                  <a:rPr lang="en-US" i="1" dirty="0"/>
                  <a:t>q</a:t>
                </a:r>
                <a:r>
                  <a:rPr lang="en-US" dirty="0"/>
                  <a:t> = 4 and </a:t>
                </a:r>
                <a:r>
                  <a:rPr lang="en-US" i="1" dirty="0"/>
                  <a:t>n</a:t>
                </a:r>
                <a:r>
                  <a:rPr lang="en-US" dirty="0"/>
                  <a:t> = 8 into one of the original equations to find </a:t>
                </a:r>
                <a:r>
                  <a:rPr lang="en-US" i="1" dirty="0"/>
                  <a:t>p</a:t>
                </a:r>
                <a:r>
                  <a:rPr lang="en-US" dirty="0"/>
                  <a:t>.</a:t>
                </a:r>
              </a:p>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𝑞</m:t>
                      </m:r>
                      <m:r>
                        <a:rPr lang="en-US" i="1" dirty="0" smtClean="0">
                          <a:latin typeface="Cambria Math" panose="02040503050406030204" pitchFamily="18" charset="0"/>
                        </a:rPr>
                        <m:t>+</m:t>
                      </m:r>
                      <m:r>
                        <a:rPr lang="en-US" b="0" i="1" dirty="0" smtClean="0">
                          <a:latin typeface="Cambria Math" panose="02040503050406030204" pitchFamily="18" charset="0"/>
                        </a:rPr>
                        <m:t>𝑛</m:t>
                      </m:r>
                      <m:r>
                        <a:rPr lang="en-US" i="1" dirty="0" smtClean="0">
                          <a:latin typeface="Cambria Math" panose="02040503050406030204" pitchFamily="18" charset="0"/>
                        </a:rPr>
                        <m:t>+</m:t>
                      </m:r>
                      <m:r>
                        <a:rPr lang="en-US" b="0" i="1" dirty="0" smtClean="0">
                          <a:latin typeface="Cambria Math" panose="02040503050406030204" pitchFamily="18" charset="0"/>
                        </a:rPr>
                        <m:t>𝑝</m:t>
                      </m:r>
                      <m:r>
                        <a:rPr lang="en-US" i="1" dirty="0" smtClean="0">
                          <a:latin typeface="Cambria Math" panose="02040503050406030204" pitchFamily="18" charset="0"/>
                        </a:rPr>
                        <m:t>=</m:t>
                      </m:r>
                      <m:r>
                        <a:rPr lang="en-US" b="0" i="1" dirty="0" smtClean="0">
                          <a:latin typeface="Cambria Math" panose="02040503050406030204" pitchFamily="18" charset="0"/>
                        </a:rPr>
                        <m:t>14</m:t>
                      </m:r>
                    </m:oMath>
                  </m:oMathPara>
                </a14:m>
                <a:endParaRPr lang="en-US" dirty="0"/>
              </a:p>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4</m:t>
                      </m:r>
                      <m:r>
                        <a:rPr lang="en-US" i="1" dirty="0" smtClean="0">
                          <a:latin typeface="Cambria Math" panose="02040503050406030204" pitchFamily="18" charset="0"/>
                        </a:rPr>
                        <m:t>+</m:t>
                      </m:r>
                      <m:r>
                        <a:rPr lang="en-US" b="0" i="1" dirty="0" smtClean="0">
                          <a:latin typeface="Cambria Math" panose="02040503050406030204" pitchFamily="18" charset="0"/>
                        </a:rPr>
                        <m:t>8</m:t>
                      </m:r>
                      <m:r>
                        <a:rPr lang="en-US" i="1" dirty="0" smtClean="0">
                          <a:latin typeface="Cambria Math" panose="02040503050406030204" pitchFamily="18" charset="0"/>
                        </a:rPr>
                        <m:t>+</m:t>
                      </m:r>
                      <m:r>
                        <a:rPr lang="en-US" b="0" i="1" dirty="0" smtClean="0">
                          <a:latin typeface="Cambria Math" panose="02040503050406030204" pitchFamily="18" charset="0"/>
                        </a:rPr>
                        <m:t>𝑝</m:t>
                      </m:r>
                      <m:r>
                        <a:rPr lang="en-US" i="1" dirty="0" smtClean="0">
                          <a:latin typeface="Cambria Math" panose="02040503050406030204" pitchFamily="18" charset="0"/>
                        </a:rPr>
                        <m:t>=</m:t>
                      </m:r>
                      <m:r>
                        <a:rPr lang="en-US" b="0" i="1" dirty="0" smtClean="0">
                          <a:latin typeface="Cambria Math" panose="02040503050406030204" pitchFamily="18" charset="0"/>
                        </a:rPr>
                        <m:t>14</m:t>
                      </m:r>
                    </m:oMath>
                  </m:oMathPara>
                </a14:m>
                <a:endParaRPr lang="en-US" dirty="0"/>
              </a:p>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𝑝</m:t>
                      </m:r>
                      <m:r>
                        <a:rPr lang="en-US" i="1" dirty="0" smtClean="0">
                          <a:latin typeface="Cambria Math" panose="02040503050406030204" pitchFamily="18" charset="0"/>
                        </a:rPr>
                        <m:t>=</m:t>
                      </m:r>
                      <m:r>
                        <a:rPr lang="en-US" b="0" i="1" dirty="0" smtClean="0">
                          <a:latin typeface="Cambria Math" panose="02040503050406030204" pitchFamily="18" charset="0"/>
                        </a:rPr>
                        <m:t>2</m:t>
                      </m:r>
                    </m:oMath>
                  </m:oMathPara>
                </a14:m>
                <a:endParaRPr lang="en-US" dirty="0"/>
              </a:p>
              <a:p>
                <a:r>
                  <a:rPr lang="en-US" dirty="0"/>
                  <a:t>Your little brother has 2 pennies, 8 nickels, and </a:t>
                </a:r>
                <a:r>
                  <a:rPr lang="en-US"/>
                  <a:t>4 quarters.</a:t>
                </a:r>
                <a:endParaRPr lang="en-US" dirty="0"/>
              </a:p>
            </p:txBody>
          </p:sp>
        </mc:Choice>
        <mc:Fallback xmlns="">
          <p:sp>
            <p:nvSpPr>
              <p:cNvPr id="3" name="Notes Placeholder 2"/>
              <p:cNvSpPr>
                <a:spLocks noGrp="1"/>
              </p:cNvSpPr>
              <p:nvPr>
                <p:ph type="body" idx="1"/>
              </p:nvPr>
            </p:nvSpPr>
            <p:spPr/>
            <p:txBody>
              <a:bodyPr/>
              <a:lstStyle/>
              <a:p>
                <a:r>
                  <a:rPr lang="en-US" dirty="0"/>
                  <a:t>Translate each sentence into an equation</a:t>
                </a:r>
              </a:p>
              <a:p>
                <a:r>
                  <a:rPr lang="en-US" dirty="0"/>
                  <a:t>0.25q + 0.05n + 0.01p = 1.42</a:t>
                </a:r>
              </a:p>
              <a:p>
                <a:r>
                  <a:rPr lang="en-US" dirty="0"/>
                  <a:t>n = 2q</a:t>
                </a:r>
              </a:p>
              <a:p>
                <a:r>
                  <a:rPr lang="en-US" dirty="0"/>
                  <a:t>q + n + p = 14</a:t>
                </a:r>
              </a:p>
              <a:p>
                <a:endParaRPr lang="en-US" dirty="0"/>
              </a:p>
              <a:p>
                <a:r>
                  <a:rPr lang="en-US" b="0" i="0">
                    <a:latin typeface="Cambria Math" panose="02040503050406030204" pitchFamily="18" charset="0"/>
                  </a:rPr>
                  <a:t>█(0.25𝑞+0.05𝑛+0.01𝑝=1.42@2𝑞−        𝑛               =0@𝑞+           𝑛+      𝑝   =14)</a:t>
                </a:r>
                <a:endParaRPr lang="en-US" dirty="0"/>
              </a:p>
              <a:p>
                <a:r>
                  <a:rPr lang="en-US" dirty="0"/>
                  <a:t>The 2</a:t>
                </a:r>
                <a:r>
                  <a:rPr lang="en-US" baseline="30000" dirty="0"/>
                  <a:t>nd</a:t>
                </a:r>
                <a:r>
                  <a:rPr lang="en-US" dirty="0"/>
                  <a:t> equation is already missing </a:t>
                </a:r>
                <a:r>
                  <a:rPr lang="en-US" i="1" dirty="0"/>
                  <a:t>p</a:t>
                </a:r>
                <a:r>
                  <a:rPr lang="en-US" i="0" dirty="0"/>
                  <a:t>, so Combine</a:t>
                </a:r>
                <a:r>
                  <a:rPr lang="en-US" dirty="0"/>
                  <a:t> 1</a:t>
                </a:r>
                <a:r>
                  <a:rPr lang="en-US" baseline="30000" dirty="0"/>
                  <a:t>st</a:t>
                </a:r>
                <a:r>
                  <a:rPr lang="en-US" dirty="0"/>
                  <a:t> and 3</a:t>
                </a:r>
                <a:r>
                  <a:rPr lang="en-US" baseline="30000" dirty="0"/>
                  <a:t>rd</a:t>
                </a:r>
                <a:r>
                  <a:rPr lang="en-US" dirty="0"/>
                  <a:t> to eliminate </a:t>
                </a:r>
                <a:r>
                  <a:rPr lang="en-US" i="1" dirty="0"/>
                  <a:t>p</a:t>
                </a:r>
                <a:r>
                  <a:rPr lang="en-US" dirty="0"/>
                  <a:t> (multiply 3</a:t>
                </a:r>
                <a:r>
                  <a:rPr lang="en-US" baseline="30000" dirty="0"/>
                  <a:t>rd</a:t>
                </a:r>
                <a:r>
                  <a:rPr lang="en-US" dirty="0"/>
                  <a:t>  by −0.01)</a:t>
                </a:r>
              </a:p>
              <a:p>
                <a:r>
                  <a:rPr lang="en-US" b="0" i="0">
                    <a:latin typeface="Cambria Math" panose="02040503050406030204" pitchFamily="18" charset="0"/>
                  </a:rPr>
                  <a:t>█(0.25𝑞+0.05𝑛+0.01𝑝=1.42@−0.01𝑞−0.01𝑛−0.01𝑝=−0.14@−−−−−−−−−−−−−−−−−−@0.24𝑞+0.04𝑛                  =1.28)</a:t>
                </a:r>
                <a:endParaRPr lang="en-US" dirty="0"/>
              </a:p>
              <a:p>
                <a:r>
                  <a:rPr lang="en-US" dirty="0"/>
                  <a:t>Combine this with the original 2</a:t>
                </a:r>
                <a:r>
                  <a:rPr lang="en-US" baseline="30000" dirty="0"/>
                  <a:t>nd</a:t>
                </a:r>
                <a:r>
                  <a:rPr lang="en-US" dirty="0"/>
                  <a:t> equation (multiply 2</a:t>
                </a:r>
                <a:r>
                  <a:rPr lang="en-US" baseline="30000" dirty="0"/>
                  <a:t>nd</a:t>
                </a:r>
                <a:r>
                  <a:rPr lang="en-US" dirty="0"/>
                  <a:t> by 0.04)</a:t>
                </a:r>
              </a:p>
              <a:p>
                <a:r>
                  <a:rPr lang="en-US" b="0" i="0">
                    <a:latin typeface="Cambria Math" panose="02040503050406030204" pitchFamily="18" charset="0"/>
                  </a:rPr>
                  <a:t>█(0.08𝑞−0.04𝑛=0@0.24𝑞+0.04𝑛=1.28@−−−−−−−−−−−@0.32𝑞                =1.28)</a:t>
                </a:r>
                <a:endParaRPr lang="en-US" dirty="0"/>
              </a:p>
              <a:p>
                <a:r>
                  <a:rPr lang="en-US" b="0" i="0">
                    <a:latin typeface="Cambria Math" panose="02040503050406030204" pitchFamily="18" charset="0"/>
                  </a:rPr>
                  <a:t>𝑞=4</a:t>
                </a:r>
                <a:endParaRPr lang="en-US" b="0" dirty="0"/>
              </a:p>
              <a:p>
                <a:r>
                  <a:rPr lang="en-US" dirty="0"/>
                  <a:t>Substitute into the 2</a:t>
                </a:r>
                <a:r>
                  <a:rPr lang="en-US" baseline="30000" dirty="0"/>
                  <a:t>nd</a:t>
                </a:r>
                <a:r>
                  <a:rPr lang="en-US" dirty="0"/>
                  <a:t> original equation</a:t>
                </a:r>
              </a:p>
              <a:p>
                <a:r>
                  <a:rPr lang="en-US" b="0" i="0">
                    <a:latin typeface="Cambria Math" panose="02040503050406030204" pitchFamily="18" charset="0"/>
                  </a:rPr>
                  <a:t>2𝑞−𝑛=0</a:t>
                </a:r>
                <a:endParaRPr lang="en-US" b="0" dirty="0"/>
              </a:p>
              <a:p>
                <a:r>
                  <a:rPr lang="en-US" b="0" i="0">
                    <a:latin typeface="Cambria Math" panose="02040503050406030204" pitchFamily="18" charset="0"/>
                  </a:rPr>
                  <a:t>2(4)−𝑛=0</a:t>
                </a:r>
                <a:endParaRPr lang="en-US" b="0" dirty="0"/>
              </a:p>
              <a:p>
                <a:r>
                  <a:rPr lang="en-US" b="0" i="0">
                    <a:latin typeface="Cambria Math" panose="02040503050406030204" pitchFamily="18" charset="0"/>
                  </a:rPr>
                  <a:t>𝑛=8</a:t>
                </a:r>
                <a:endParaRPr lang="en-US" b="0" dirty="0"/>
              </a:p>
              <a:p>
                <a:r>
                  <a:rPr lang="en-US" dirty="0"/>
                  <a:t>Substitute these into the 3</a:t>
                </a:r>
                <a:r>
                  <a:rPr lang="en-US" baseline="30000" dirty="0"/>
                  <a:t>rd</a:t>
                </a:r>
                <a:r>
                  <a:rPr lang="en-US" dirty="0"/>
                  <a:t> original equation to find </a:t>
                </a:r>
                <a:r>
                  <a:rPr lang="en-US" i="1" dirty="0"/>
                  <a:t>p</a:t>
                </a:r>
                <a:endParaRPr lang="en-US" i="0" dirty="0"/>
              </a:p>
              <a:p>
                <a:r>
                  <a:rPr lang="en-US" b="0" i="0">
                    <a:latin typeface="Cambria Math" panose="02040503050406030204" pitchFamily="18" charset="0"/>
                  </a:rPr>
                  <a:t>𝑞+𝑛+𝑝=14</a:t>
                </a:r>
                <a:endParaRPr lang="en-US" b="0" i="1" dirty="0"/>
              </a:p>
              <a:p>
                <a:r>
                  <a:rPr lang="en-US" b="0" i="0">
                    <a:latin typeface="Cambria Math" panose="02040503050406030204" pitchFamily="18" charset="0"/>
                  </a:rPr>
                  <a:t>4+8+𝑝=14</a:t>
                </a:r>
                <a:endParaRPr lang="en-US" b="0" i="1" dirty="0"/>
              </a:p>
              <a:p>
                <a:r>
                  <a:rPr lang="en-US" b="0" i="0">
                    <a:latin typeface="Cambria Math" panose="02040503050406030204" pitchFamily="18" charset="0"/>
                  </a:rPr>
                  <a:t>𝑝=2</a:t>
                </a:r>
                <a:endParaRPr lang="en-US" b="0" i="1" dirty="0"/>
              </a:p>
              <a:p>
                <a:r>
                  <a:rPr lang="en-US" i="0" dirty="0"/>
                  <a:t>4 quarters, 8 nickels, 2 pennies</a:t>
                </a:r>
              </a:p>
            </p:txBody>
          </p:sp>
        </mc:Fallback>
      </mc:AlternateContent>
      <p:sp>
        <p:nvSpPr>
          <p:cNvPr id="4" name="Slide Number Placeholder 3"/>
          <p:cNvSpPr>
            <a:spLocks noGrp="1"/>
          </p:cNvSpPr>
          <p:nvPr>
            <p:ph type="sldNum" sz="quarter" idx="5"/>
          </p:nvPr>
        </p:nvSpPr>
        <p:spPr/>
        <p:txBody>
          <a:bodyPr/>
          <a:lstStyle/>
          <a:p>
            <a:fld id="{81451A41-1B4F-4036-A40A-96DD57F6A755}" type="slidenum">
              <a:rPr lang="en-US" smtClean="0"/>
              <a:t>30</a:t>
            </a:fld>
            <a:endParaRPr lang="en-US"/>
          </a:p>
        </p:txBody>
      </p:sp>
    </p:spTree>
    <p:extLst>
      <p:ext uri="{BB962C8B-B14F-4D97-AF65-F5344CB8AC3E}">
        <p14:creationId xmlns:p14="http://schemas.microsoft.com/office/powerpoint/2010/main" val="37175400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22BF0B-8CC5-4083-B556-950366E4EA30}" type="slidenum">
              <a:rPr lang="en-US" smtClean="0"/>
              <a:pPr/>
              <a:t>32</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22BF0B-8CC5-4083-B556-950366E4EA30}" type="slidenum">
              <a:rPr lang="en-US" smtClean="0"/>
              <a:pPr/>
              <a:t>33</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marL="0" lvl="3" defTabSz="931134">
                  <a:defRPr/>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2=</m:t>
                      </m:r>
                      <m:r>
                        <a:rPr lang="en-US" i="1" dirty="0" smtClean="0">
                          <a:latin typeface="Cambria Math" panose="02040503050406030204" pitchFamily="18" charset="0"/>
                        </a:rPr>
                        <m:t>𝑤</m:t>
                      </m:r>
                      <m:r>
                        <a:rPr lang="en-US" i="1" dirty="0" smtClean="0">
                          <a:latin typeface="Cambria Math" panose="02040503050406030204" pitchFamily="18" charset="0"/>
                        </a:rPr>
                        <m:t>, </m:t>
                      </m:r>
                    </m:oMath>
                  </m:oMathPara>
                </a14:m>
                <a:endParaRPr lang="en-US" dirty="0"/>
              </a:p>
              <a:p>
                <a:pPr marL="0" lvl="3" defTabSz="931134">
                  <a:defRPr/>
                </a:pPr>
                <a14:m>
                  <m:oMathPara xmlns:m="http://schemas.openxmlformats.org/officeDocument/2006/math">
                    <m:oMathParaPr>
                      <m:jc m:val="centerGroup"/>
                    </m:oMathParaPr>
                    <m:oMath xmlns:m="http://schemas.openxmlformats.org/officeDocument/2006/math">
                      <m:f>
                        <m:fPr>
                          <m:ctrlPr>
                            <a:rPr lang="en-US" i="1" dirty="0" smtClean="0">
                              <a:latin typeface="Cambria Math" panose="02040503050406030204" pitchFamily="18" charset="0"/>
                            </a:rPr>
                          </m:ctrlPr>
                        </m:fPr>
                        <m:num>
                          <m:r>
                            <a:rPr lang="en-US" i="1" dirty="0" smtClean="0">
                              <a:latin typeface="Cambria Math" panose="02040503050406030204" pitchFamily="18" charset="0"/>
                            </a:rPr>
                            <m:t>𝑥</m:t>
                          </m:r>
                        </m:num>
                        <m:den>
                          <m:r>
                            <a:rPr lang="en-US" i="1" dirty="0" smtClean="0">
                              <a:latin typeface="Cambria Math" panose="02040503050406030204" pitchFamily="18" charset="0"/>
                            </a:rPr>
                            <m:t>3</m:t>
                          </m:r>
                        </m:den>
                      </m:f>
                      <m:r>
                        <a:rPr lang="en-US" i="1" dirty="0" smtClean="0">
                          <a:latin typeface="Cambria Math" panose="02040503050406030204" pitchFamily="18" charset="0"/>
                        </a:rPr>
                        <m:t>=5 </m:t>
                      </m:r>
                      <m:r>
                        <a:rPr lang="en-US" i="1" dirty="0" smtClean="0">
                          <a:latin typeface="Cambria Math" panose="02040503050406030204" pitchFamily="18" charset="0"/>
                          <a:sym typeface="Wingdings"/>
                        </a:rPr>
                        <m:t></m:t>
                      </m:r>
                      <m:r>
                        <a:rPr lang="en-US" i="1" dirty="0" smtClean="0">
                          <a:latin typeface="Cambria Math" panose="02040503050406030204" pitchFamily="18" charset="0"/>
                        </a:rPr>
                        <m:t> </m:t>
                      </m:r>
                      <m:r>
                        <a:rPr lang="en-US" i="1" dirty="0" smtClean="0">
                          <a:latin typeface="Cambria Math" panose="02040503050406030204" pitchFamily="18" charset="0"/>
                        </a:rPr>
                        <m:t>𝑥</m:t>
                      </m:r>
                      <m:r>
                        <a:rPr lang="en-US" i="1" dirty="0" smtClean="0">
                          <a:latin typeface="Cambria Math" panose="02040503050406030204" pitchFamily="18" charset="0"/>
                        </a:rPr>
                        <m:t>=15, </m:t>
                      </m:r>
                    </m:oMath>
                  </m:oMathPara>
                </a14:m>
                <a:endParaRPr lang="en-US" dirty="0"/>
              </a:p>
              <a:p>
                <a:pPr marL="0" lvl="3" defTabSz="931134">
                  <a:defRPr/>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𝑦</m:t>
                      </m:r>
                      <m:r>
                        <a:rPr lang="en-US" i="1" dirty="0" smtClean="0">
                          <a:latin typeface="Cambria Math" panose="02040503050406030204" pitchFamily="18" charset="0"/>
                        </a:rPr>
                        <m:t>+1=−4  </m:t>
                      </m:r>
                      <m:r>
                        <a:rPr lang="en-US" i="1" dirty="0" smtClean="0">
                          <a:latin typeface="Cambria Math" panose="02040503050406030204" pitchFamily="18" charset="0"/>
                        </a:rPr>
                        <m:t>𝑦</m:t>
                      </m:r>
                      <m:r>
                        <a:rPr lang="en-US" i="1" dirty="0" smtClean="0">
                          <a:latin typeface="Cambria Math" panose="02040503050406030204" pitchFamily="18" charset="0"/>
                        </a:rPr>
                        <m:t>=−5, </m:t>
                      </m:r>
                    </m:oMath>
                  </m:oMathPara>
                </a14:m>
                <a:endParaRPr lang="en-US" dirty="0"/>
              </a:p>
              <a:p>
                <a:pPr marL="0" lvl="3" defTabSz="931134">
                  <a:defRPr/>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4=</m:t>
                      </m:r>
                      <m:r>
                        <a:rPr lang="en-US" i="1" dirty="0" smtClean="0">
                          <a:latin typeface="Cambria Math" panose="02040503050406030204" pitchFamily="18" charset="0"/>
                        </a:rPr>
                        <m:t>𝑧</m:t>
                      </m:r>
                      <m:r>
                        <a:rPr lang="en-US" b="0" i="1" dirty="0" smtClean="0">
                          <a:latin typeface="Cambria Math" panose="02040503050406030204" pitchFamily="18" charset="0"/>
                        </a:rPr>
                        <m:t>−</m:t>
                      </m:r>
                      <m:r>
                        <a:rPr lang="en-US" i="1" dirty="0" smtClean="0">
                          <a:latin typeface="Cambria Math" panose="02040503050406030204" pitchFamily="18" charset="0"/>
                        </a:rPr>
                        <m:t>4 </m:t>
                      </m:r>
                      <m:r>
                        <a:rPr lang="en-US" i="1" dirty="0" smtClean="0">
                          <a:latin typeface="Cambria Math" panose="02040503050406030204" pitchFamily="18" charset="0"/>
                          <a:sym typeface="Wingdings"/>
                        </a:rPr>
                        <m:t></m:t>
                      </m:r>
                      <m:r>
                        <a:rPr lang="en-US" i="1" dirty="0" smtClean="0">
                          <a:latin typeface="Cambria Math" panose="02040503050406030204" pitchFamily="18" charset="0"/>
                        </a:rPr>
                        <m:t> </m:t>
                      </m:r>
                      <m:r>
                        <a:rPr lang="en-US" i="1" dirty="0" smtClean="0">
                          <a:latin typeface="Cambria Math" panose="02040503050406030204" pitchFamily="18" charset="0"/>
                        </a:rPr>
                        <m:t>𝑧</m:t>
                      </m:r>
                      <m:r>
                        <a:rPr lang="en-US" i="1" dirty="0" smtClean="0">
                          <a:latin typeface="Cambria Math" panose="02040503050406030204" pitchFamily="18" charset="0"/>
                        </a:rPr>
                        <m:t>=8</m:t>
                      </m:r>
                    </m:oMath>
                  </m:oMathPara>
                </a14:m>
                <a:endParaRPr lang="en-US" dirty="0"/>
              </a:p>
              <a:p>
                <a:endParaRPr lang="en-US" dirty="0"/>
              </a:p>
            </p:txBody>
          </p:sp>
        </mc:Choice>
        <mc:Fallback xmlns="">
          <p:sp>
            <p:nvSpPr>
              <p:cNvPr id="3" name="Notes Placeholder 2"/>
              <p:cNvSpPr>
                <a:spLocks noGrp="1"/>
              </p:cNvSpPr>
              <p:nvPr>
                <p:ph type="body" idx="1"/>
              </p:nvPr>
            </p:nvSpPr>
            <p:spPr/>
            <p:txBody>
              <a:bodyPr>
                <a:normAutofit/>
              </a:bodyPr>
              <a:lstStyle/>
              <a:p>
                <a:pPr marL="0" lvl="3" defTabSz="931134">
                  <a:defRPr/>
                </a:pPr>
                <a:r>
                  <a:rPr lang="en-US" i="0" dirty="0">
                    <a:latin typeface="Cambria Math" panose="02040503050406030204" pitchFamily="18" charset="0"/>
                  </a:rPr>
                  <a:t>2=𝑤, </a:t>
                </a:r>
                <a:endParaRPr lang="en-US" dirty="0"/>
              </a:p>
              <a:p>
                <a:pPr marL="0" lvl="3" defTabSz="931134">
                  <a:defRPr/>
                </a:pPr>
                <a:r>
                  <a:rPr lang="en-US" i="0" dirty="0">
                    <a:latin typeface="Cambria Math" panose="02040503050406030204" pitchFamily="18" charset="0"/>
                  </a:rPr>
                  <a:t>𝑥/3=5 </a:t>
                </a:r>
                <a:r>
                  <a:rPr lang="en-US" i="0" dirty="0">
                    <a:latin typeface="Cambria Math" panose="02040503050406030204" pitchFamily="18" charset="0"/>
                    <a:sym typeface="Wingdings"/>
                  </a:rPr>
                  <a:t></a:t>
                </a:r>
                <a:r>
                  <a:rPr lang="en-US" i="0" dirty="0">
                    <a:latin typeface="Cambria Math" panose="02040503050406030204" pitchFamily="18" charset="0"/>
                  </a:rPr>
                  <a:t> 𝑥=15, </a:t>
                </a:r>
                <a:endParaRPr lang="en-US" dirty="0"/>
              </a:p>
              <a:p>
                <a:pPr marL="0" lvl="3" defTabSz="931134">
                  <a:defRPr/>
                </a:pPr>
                <a:r>
                  <a:rPr lang="en-US" i="0" dirty="0">
                    <a:latin typeface="Cambria Math" panose="02040503050406030204" pitchFamily="18" charset="0"/>
                  </a:rPr>
                  <a:t>𝑦+1=−4 </a:t>
                </a:r>
                <a:r>
                  <a:rPr lang="en-US" i="0" dirty="0">
                    <a:latin typeface="Cambria Math" panose="02040503050406030204" pitchFamily="18" charset="0"/>
                    <a:sym typeface="Wingdings"/>
                  </a:rPr>
                  <a:t></a:t>
                </a:r>
                <a:r>
                  <a:rPr lang="en-US" i="0" dirty="0">
                    <a:latin typeface="Cambria Math" panose="02040503050406030204" pitchFamily="18" charset="0"/>
                  </a:rPr>
                  <a:t> 𝑦=−5, </a:t>
                </a:r>
                <a:endParaRPr lang="en-US" dirty="0"/>
              </a:p>
              <a:p>
                <a:pPr marL="0" lvl="3" defTabSz="931134">
                  <a:defRPr/>
                </a:pPr>
                <a:r>
                  <a:rPr lang="en-US" i="0" dirty="0">
                    <a:latin typeface="Cambria Math" panose="02040503050406030204" pitchFamily="18" charset="0"/>
                  </a:rPr>
                  <a:t>4=𝑧</a:t>
                </a:r>
                <a:r>
                  <a:rPr lang="en-US" b="0" i="0" dirty="0">
                    <a:latin typeface="Cambria Math" panose="02040503050406030204" pitchFamily="18" charset="0"/>
                  </a:rPr>
                  <a:t>−</a:t>
                </a:r>
                <a:r>
                  <a:rPr lang="en-US" i="0" dirty="0">
                    <a:latin typeface="Cambria Math" panose="02040503050406030204" pitchFamily="18" charset="0"/>
                  </a:rPr>
                  <a:t>4 </a:t>
                </a:r>
                <a:r>
                  <a:rPr lang="en-US" i="0" dirty="0">
                    <a:latin typeface="Cambria Math" panose="02040503050406030204" pitchFamily="18" charset="0"/>
                    <a:sym typeface="Wingdings"/>
                  </a:rPr>
                  <a:t></a:t>
                </a:r>
                <a:r>
                  <a:rPr lang="en-US" i="0" dirty="0">
                    <a:latin typeface="Cambria Math" panose="02040503050406030204" pitchFamily="18" charset="0"/>
                  </a:rPr>
                  <a:t> 𝑧=8</a:t>
                </a:r>
                <a:endParaRPr lang="en-US" dirty="0"/>
              </a:p>
              <a:p>
                <a:endParaRPr lang="en-US" dirty="0"/>
              </a:p>
            </p:txBody>
          </p:sp>
        </mc:Fallback>
      </mc:AlternateContent>
      <p:sp>
        <p:nvSpPr>
          <p:cNvPr id="4" name="Slide Number Placeholder 3"/>
          <p:cNvSpPr>
            <a:spLocks noGrp="1"/>
          </p:cNvSpPr>
          <p:nvPr>
            <p:ph type="sldNum" sz="quarter" idx="10"/>
          </p:nvPr>
        </p:nvSpPr>
        <p:spPr/>
        <p:txBody>
          <a:bodyPr/>
          <a:lstStyle/>
          <a:p>
            <a:fld id="{6622BF0B-8CC5-4083-B556-950366E4EA30}" type="slidenum">
              <a:rPr lang="en-US" smtClean="0"/>
              <a:pPr/>
              <a:t>34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61D820-5BA6-48CC-BA5C-3A89029152EA}" type="slidenum">
              <a:rPr lang="en-US" smtClean="0"/>
              <a:pPr/>
              <a:t>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defTabSz="931134">
                  <a:defRPr/>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rPr>
                          </m:ctrlPr>
                        </m:dPr>
                        <m:e>
                          <m:m>
                            <m:mPr>
                              <m:plcHide m:val="on"/>
                              <m:mcs>
                                <m:mc>
                                  <m:mcPr>
                                    <m:count m:val="2"/>
                                    <m:mcJc m:val="center"/>
                                  </m:mcPr>
                                </m:mc>
                              </m:mcs>
                              <m:ctrlPr>
                                <a:rPr lang="en-US" b="0" i="1" smtClean="0">
                                  <a:latin typeface="Cambria Math" panose="02040503050406030204" pitchFamily="18" charset="0"/>
                                </a:rPr>
                              </m:ctrlPr>
                            </m:mPr>
                            <m:mr>
                              <m:e>
                                <m:r>
                                  <a:rPr lang="en-US" b="0" i="1" smtClean="0">
                                    <a:latin typeface="Cambria Math" panose="02040503050406030204" pitchFamily="18" charset="0"/>
                                  </a:rPr>
                                  <m:t>1+</m:t>
                                </m:r>
                                <m:d>
                                  <m:dPr>
                                    <m:ctrlPr>
                                      <a:rPr lang="en-US" b="0" i="1" smtClean="0">
                                        <a:latin typeface="Cambria Math" panose="02040503050406030204" pitchFamily="18" charset="0"/>
                                      </a:rPr>
                                    </m:ctrlPr>
                                  </m:dPr>
                                  <m:e>
                                    <m:r>
                                      <a:rPr lang="en-US" b="0" i="1" smtClean="0">
                                        <a:latin typeface="Cambria Math" panose="02040503050406030204" pitchFamily="18" charset="0"/>
                                      </a:rPr>
                                      <m:t>−2</m:t>
                                    </m:r>
                                  </m:e>
                                </m:d>
                              </m:e>
                              <m:e>
                                <m:r>
                                  <a:rPr lang="en-US" b="0" i="1" smtClean="0">
                                    <a:latin typeface="Cambria Math" panose="02040503050406030204" pitchFamily="18" charset="0"/>
                                  </a:rPr>
                                  <m:t>2+5</m:t>
                                </m:r>
                              </m:e>
                            </m:mr>
                            <m:mr>
                              <m:e>
                                <m:r>
                                  <a:rPr lang="en-US" b="0" i="1" smtClean="0">
                                    <a:latin typeface="Cambria Math" panose="02040503050406030204" pitchFamily="18" charset="0"/>
                                  </a:rPr>
                                  <m:t>−5+4</m:t>
                                </m:r>
                              </m:e>
                              <m:e>
                                <m:r>
                                  <a:rPr lang="en-US" b="0" i="1" smtClean="0">
                                    <a:latin typeface="Cambria Math" panose="02040503050406030204" pitchFamily="18" charset="0"/>
                                  </a:rPr>
                                  <m:t>4+</m:t>
                                </m:r>
                                <m:d>
                                  <m:dPr>
                                    <m:ctrlPr>
                                      <a:rPr lang="en-US" b="0" i="1" smtClean="0">
                                        <a:latin typeface="Cambria Math" panose="02040503050406030204" pitchFamily="18" charset="0"/>
                                      </a:rPr>
                                    </m:ctrlPr>
                                  </m:dPr>
                                  <m:e>
                                    <m:r>
                                      <a:rPr lang="en-US" b="0" i="1" smtClean="0">
                                        <a:latin typeface="Cambria Math" panose="02040503050406030204" pitchFamily="18" charset="0"/>
                                      </a:rPr>
                                      <m:t>−3</m:t>
                                    </m:r>
                                  </m:e>
                                </m:d>
                              </m:e>
                            </m:mr>
                          </m:m>
                        </m:e>
                      </m:d>
                    </m:oMath>
                  </m:oMathPara>
                </a14:m>
                <a:endParaRPr lang="en-US" b="0" dirty="0"/>
              </a:p>
              <a:p>
                <a:pPr defTabSz="931134">
                  <a:defRPr/>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rPr>
                          </m:ctrlPr>
                        </m:dPr>
                        <m:e>
                          <m:m>
                            <m:mPr>
                              <m:plcHide m:val="on"/>
                              <m:mcs>
                                <m:mc>
                                  <m:mcPr>
                                    <m:count m:val="2"/>
                                    <m:mcJc m:val="center"/>
                                  </m:mcPr>
                                </m:mc>
                              </m:mcs>
                              <m:ctrlPr>
                                <a:rPr lang="en-US" b="0" i="1" smtClean="0">
                                  <a:latin typeface="Cambria Math" panose="02040503050406030204" pitchFamily="18" charset="0"/>
                                </a:rPr>
                              </m:ctrlPr>
                            </m:mPr>
                            <m:mr>
                              <m:e>
                                <m:r>
                                  <a:rPr lang="en-US" b="0" i="1" smtClean="0">
                                    <a:latin typeface="Cambria Math" panose="02040503050406030204" pitchFamily="18" charset="0"/>
                                  </a:rPr>
                                  <m:t>−1</m:t>
                                </m:r>
                              </m:e>
                              <m:e>
                                <m:r>
                                  <a:rPr lang="en-US" b="0" i="1" smtClean="0">
                                    <a:latin typeface="Cambria Math" panose="02040503050406030204" pitchFamily="18" charset="0"/>
                                  </a:rPr>
                                  <m:t>7</m:t>
                                </m:r>
                              </m:e>
                            </m:mr>
                            <m:mr>
                              <m:e>
                                <m:r>
                                  <a:rPr lang="en-US" b="0" i="1" smtClean="0">
                                    <a:latin typeface="Cambria Math" panose="02040503050406030204" pitchFamily="18" charset="0"/>
                                  </a:rPr>
                                  <m:t>−1</m:t>
                                </m:r>
                              </m:e>
                              <m:e>
                                <m:r>
                                  <a:rPr lang="en-US" b="0" i="1" smtClean="0">
                                    <a:latin typeface="Cambria Math" panose="02040503050406030204" pitchFamily="18" charset="0"/>
                                  </a:rPr>
                                  <m:t>1</m:t>
                                </m:r>
                              </m:e>
                            </m:mr>
                          </m:m>
                        </m:e>
                      </m:d>
                    </m:oMath>
                  </m:oMathPara>
                </a14:m>
                <a:endParaRPr lang="en-US" dirty="0"/>
              </a:p>
            </p:txBody>
          </p:sp>
        </mc:Choice>
        <mc:Fallback xmlns="">
          <p:sp>
            <p:nvSpPr>
              <p:cNvPr id="3" name="Notes Placeholder 2"/>
              <p:cNvSpPr>
                <a:spLocks noGrp="1"/>
              </p:cNvSpPr>
              <p:nvPr>
                <p:ph type="body" idx="1"/>
              </p:nvPr>
            </p:nvSpPr>
            <p:spPr/>
            <p:txBody>
              <a:bodyPr>
                <a:normAutofit/>
              </a:bodyPr>
              <a:lstStyle/>
              <a:p>
                <a:pPr defTabSz="931134">
                  <a:defRPr/>
                </a:pPr>
                <a:r>
                  <a:rPr lang="en-US" b="0" i="0">
                    <a:latin typeface="Cambria Math" panose="02040503050406030204" pitchFamily="18" charset="0"/>
                  </a:rPr>
                  <a:t>[■(1+(−2)&amp;2+5@−5+4&amp;4+(−3) )]</a:t>
                </a:r>
                <a:endParaRPr lang="en-US" b="0" dirty="0"/>
              </a:p>
              <a:p>
                <a:pPr defTabSz="931134">
                  <a:defRPr/>
                </a:pPr>
                <a:r>
                  <a:rPr lang="en-US" b="0" i="0">
                    <a:latin typeface="Cambria Math" panose="02040503050406030204" pitchFamily="18" charset="0"/>
                  </a:rPr>
                  <a:t>[■(−1&amp;7@−1&amp;1)]</a:t>
                </a:r>
                <a:endParaRPr lang="en-US" dirty="0"/>
              </a:p>
            </p:txBody>
          </p:sp>
        </mc:Fallback>
      </mc:AlternateContent>
      <p:sp>
        <p:nvSpPr>
          <p:cNvPr id="4" name="Slide Number Placeholder 3"/>
          <p:cNvSpPr>
            <a:spLocks noGrp="1"/>
          </p:cNvSpPr>
          <p:nvPr>
            <p:ph type="sldNum" sz="quarter" idx="10"/>
          </p:nvPr>
        </p:nvSpPr>
        <p:spPr/>
        <p:txBody>
          <a:bodyPr/>
          <a:lstStyle/>
          <a:p>
            <a:fld id="{6622BF0B-8CC5-4083-B556-950366E4EA30}" type="slidenum">
              <a:rPr lang="en-US" smtClean="0"/>
              <a:pPr/>
              <a:t>35</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rPr>
                          </m:ctrlPr>
                        </m:dPr>
                        <m:e>
                          <m:m>
                            <m:mPr>
                              <m:plcHide m:val="on"/>
                              <m:mcs>
                                <m:mc>
                                  <m:mcPr>
                                    <m:count m:val="2"/>
                                    <m:mcJc m:val="center"/>
                                  </m:mcPr>
                                </m:mc>
                              </m:mcs>
                              <m:ctrlPr>
                                <a:rPr lang="en-US" b="0" i="1" smtClean="0">
                                  <a:latin typeface="Cambria Math" panose="02040503050406030204" pitchFamily="18" charset="0"/>
                                </a:rPr>
                              </m:ctrlPr>
                            </m:mPr>
                            <m:mr>
                              <m:e>
                                <m:r>
                                  <a:rPr lang="en-US" b="0" i="1" smtClean="0">
                                    <a:latin typeface="Cambria Math" panose="02040503050406030204" pitchFamily="18" charset="0"/>
                                  </a:rPr>
                                  <m:t>2−3+1</m:t>
                                </m:r>
                              </m:e>
                              <m:e>
                                <m:r>
                                  <a:rPr lang="en-US" b="0" i="1" smtClean="0">
                                    <a:latin typeface="Cambria Math" panose="02040503050406030204" pitchFamily="18" charset="0"/>
                                  </a:rPr>
                                  <m:t>−3−4+0</m:t>
                                </m:r>
                              </m:e>
                            </m:mr>
                          </m:m>
                        </m:e>
                      </m:d>
                    </m:oMath>
                  </m:oMathPara>
                </a14:m>
                <a:endParaRPr lang="en-US" b="0" dirty="0"/>
              </a:p>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rPr>
                          </m:ctrlPr>
                        </m:dPr>
                        <m:e>
                          <m:m>
                            <m:mPr>
                              <m:plcHide m:val="on"/>
                              <m:mcs>
                                <m:mc>
                                  <m:mcPr>
                                    <m:count m:val="2"/>
                                    <m:mcJc m:val="center"/>
                                  </m:mcPr>
                                </m:mc>
                              </m:mcs>
                              <m:ctrlPr>
                                <a:rPr lang="en-US" b="0" i="1" smtClean="0">
                                  <a:latin typeface="Cambria Math" panose="02040503050406030204" pitchFamily="18" charset="0"/>
                                </a:rPr>
                              </m:ctrlPr>
                            </m:mPr>
                            <m:mr>
                              <m:e>
                                <m:r>
                                  <a:rPr lang="en-US" b="0" i="1" smtClean="0">
                                    <a:latin typeface="Cambria Math" panose="02040503050406030204" pitchFamily="18" charset="0"/>
                                  </a:rPr>
                                  <m:t>0</m:t>
                                </m:r>
                              </m:e>
                              <m:e>
                                <m:r>
                                  <a:rPr lang="en-US" b="0" i="1" smtClean="0">
                                    <a:latin typeface="Cambria Math" panose="02040503050406030204" pitchFamily="18" charset="0"/>
                                  </a:rPr>
                                  <m:t>−7</m:t>
                                </m:r>
                              </m:e>
                            </m:mr>
                          </m:m>
                        </m:e>
                      </m:d>
                    </m:oMath>
                  </m:oMathPara>
                </a14:m>
                <a:endParaRPr lang="en-US" dirty="0"/>
              </a:p>
              <a:p>
                <a:endParaRPr lang="en-US" dirty="0"/>
              </a:p>
              <a:p>
                <a:r>
                  <a:rPr lang="en-US" dirty="0"/>
                  <a:t>Can’t add because</a:t>
                </a:r>
                <a:r>
                  <a:rPr lang="en-US" baseline="0" dirty="0"/>
                  <a:t> different dimensions</a:t>
                </a:r>
                <a:endParaRPr lang="en-US" dirty="0"/>
              </a:p>
            </p:txBody>
          </p:sp>
        </mc:Choice>
        <mc:Fallback xmlns="">
          <p:sp>
            <p:nvSpPr>
              <p:cNvPr id="3" name="Notes Placeholder 2"/>
              <p:cNvSpPr>
                <a:spLocks noGrp="1"/>
              </p:cNvSpPr>
              <p:nvPr>
                <p:ph type="body" idx="1"/>
              </p:nvPr>
            </p:nvSpPr>
            <p:spPr/>
            <p:txBody>
              <a:bodyPr>
                <a:normAutofit/>
              </a:bodyPr>
              <a:lstStyle/>
              <a:p>
                <a:r>
                  <a:rPr lang="en-US" b="0" i="0">
                    <a:latin typeface="Cambria Math" panose="02040503050406030204" pitchFamily="18" charset="0"/>
                  </a:rPr>
                  <a:t>[■(2−3+1&amp;−3−4+0)]</a:t>
                </a:r>
                <a:endParaRPr lang="en-US" b="0" dirty="0"/>
              </a:p>
              <a:p>
                <a:r>
                  <a:rPr lang="en-US" b="0" i="0">
                    <a:latin typeface="Cambria Math" panose="02040503050406030204" pitchFamily="18" charset="0"/>
                  </a:rPr>
                  <a:t>[■(0&amp;−7)]</a:t>
                </a:r>
                <a:endParaRPr lang="en-US" dirty="0"/>
              </a:p>
              <a:p>
                <a:endParaRPr lang="en-US" dirty="0"/>
              </a:p>
              <a:p>
                <a:r>
                  <a:rPr lang="en-US" dirty="0"/>
                  <a:t>Can’t add because</a:t>
                </a:r>
                <a:r>
                  <a:rPr lang="en-US" baseline="0" dirty="0"/>
                  <a:t> different dimensions</a:t>
                </a:r>
                <a:endParaRPr lang="en-US" dirty="0"/>
              </a:p>
            </p:txBody>
          </p:sp>
        </mc:Fallback>
      </mc:AlternateContent>
      <p:sp>
        <p:nvSpPr>
          <p:cNvPr id="4" name="Slide Number Placeholder 3"/>
          <p:cNvSpPr>
            <a:spLocks noGrp="1"/>
          </p:cNvSpPr>
          <p:nvPr>
            <p:ph type="sldNum" sz="quarter" idx="10"/>
          </p:nvPr>
        </p:nvSpPr>
        <p:spPr/>
        <p:txBody>
          <a:bodyPr/>
          <a:lstStyle/>
          <a:p>
            <a:fld id="{6622BF0B-8CC5-4083-B556-950366E4EA30}" type="slidenum">
              <a:rPr lang="en-US" smtClean="0"/>
              <a:pPr/>
              <a:t>36</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rPr>
                          </m:ctrlPr>
                        </m:dPr>
                        <m:e>
                          <m:m>
                            <m:mPr>
                              <m:plcHide m:val="on"/>
                              <m:mcs>
                                <m:mc>
                                  <m:mcPr>
                                    <m:count m:val="3"/>
                                    <m:mcJc m:val="center"/>
                                  </m:mcPr>
                                </m:mc>
                              </m:mcs>
                              <m:ctrlPr>
                                <a:rPr lang="en-US" b="0" i="1" smtClean="0">
                                  <a:latin typeface="Cambria Math" panose="02040503050406030204" pitchFamily="18" charset="0"/>
                                </a:rPr>
                              </m:ctrlPr>
                            </m:mPr>
                            <m:mr>
                              <m:e>
                                <m:r>
                                  <a:rPr lang="en-US" b="0" i="1" smtClean="0">
                                    <a:latin typeface="Cambria Math" panose="02040503050406030204" pitchFamily="18" charset="0"/>
                                  </a:rPr>
                                  <m:t>3·5</m:t>
                                </m:r>
                              </m:e>
                              <m:e>
                                <m:r>
                                  <a:rPr lang="en-US" b="0" i="1" smtClean="0">
                                    <a:latin typeface="Cambria Math" panose="02040503050406030204" pitchFamily="18" charset="0"/>
                                  </a:rPr>
                                  <m:t>3·−2</m:t>
                                </m:r>
                              </m:e>
                              <m:e>
                                <m:r>
                                  <a:rPr lang="en-US" b="0" i="1" smtClean="0">
                                    <a:latin typeface="Cambria Math" panose="02040503050406030204" pitchFamily="18" charset="0"/>
                                  </a:rPr>
                                  <m:t>3·7</m:t>
                                </m:r>
                              </m:e>
                            </m:mr>
                            <m:mr>
                              <m:e>
                                <m:r>
                                  <a:rPr lang="en-US" b="0" i="1" smtClean="0">
                                    <a:latin typeface="Cambria Math" panose="02040503050406030204" pitchFamily="18" charset="0"/>
                                  </a:rPr>
                                  <m:t>3·−3</m:t>
                                </m:r>
                              </m:e>
                              <m:e>
                                <m:r>
                                  <a:rPr lang="en-US" b="0" i="1" smtClean="0">
                                    <a:latin typeface="Cambria Math" panose="02040503050406030204" pitchFamily="18" charset="0"/>
                                  </a:rPr>
                                  <m:t>3·8</m:t>
                                </m:r>
                              </m:e>
                              <m:e>
                                <m:r>
                                  <a:rPr lang="en-US" b="0" i="1" smtClean="0">
                                    <a:latin typeface="Cambria Math" panose="02040503050406030204" pitchFamily="18" charset="0"/>
                                  </a:rPr>
                                  <m:t>3·4</m:t>
                                </m:r>
                              </m:e>
                            </m:mr>
                          </m:m>
                        </m:e>
                      </m:d>
                    </m:oMath>
                  </m:oMathPara>
                </a14:m>
                <a:endParaRPr lang="en-US" b="0" dirty="0"/>
              </a:p>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rPr>
                          </m:ctrlPr>
                        </m:dPr>
                        <m:e>
                          <m:m>
                            <m:mPr>
                              <m:plcHide m:val="on"/>
                              <m:mcs>
                                <m:mc>
                                  <m:mcPr>
                                    <m:count m:val="3"/>
                                    <m:mcJc m:val="center"/>
                                  </m:mcPr>
                                </m:mc>
                              </m:mcs>
                              <m:ctrlPr>
                                <a:rPr lang="en-US" b="0" i="1" smtClean="0">
                                  <a:latin typeface="Cambria Math" panose="02040503050406030204" pitchFamily="18" charset="0"/>
                                </a:rPr>
                              </m:ctrlPr>
                            </m:mPr>
                            <m:mr>
                              <m:e>
                                <m:r>
                                  <a:rPr lang="en-US" b="0" i="1" smtClean="0">
                                    <a:latin typeface="Cambria Math" panose="02040503050406030204" pitchFamily="18" charset="0"/>
                                  </a:rPr>
                                  <m:t>15</m:t>
                                </m:r>
                              </m:e>
                              <m:e>
                                <m:r>
                                  <a:rPr lang="en-US" b="0" i="1" smtClean="0">
                                    <a:latin typeface="Cambria Math" panose="02040503050406030204" pitchFamily="18" charset="0"/>
                                  </a:rPr>
                                  <m:t>−6</m:t>
                                </m:r>
                              </m:e>
                              <m:e>
                                <m:r>
                                  <a:rPr lang="en-US" b="0" i="1" smtClean="0">
                                    <a:latin typeface="Cambria Math" panose="02040503050406030204" pitchFamily="18" charset="0"/>
                                  </a:rPr>
                                  <m:t>21</m:t>
                                </m:r>
                              </m:e>
                            </m:mr>
                            <m:mr>
                              <m:e>
                                <m:r>
                                  <a:rPr lang="en-US" b="0" i="1" smtClean="0">
                                    <a:latin typeface="Cambria Math" panose="02040503050406030204" pitchFamily="18" charset="0"/>
                                  </a:rPr>
                                  <m:t>−9</m:t>
                                </m:r>
                              </m:e>
                              <m:e>
                                <m:r>
                                  <a:rPr lang="en-US" b="0" i="1" smtClean="0">
                                    <a:latin typeface="Cambria Math" panose="02040503050406030204" pitchFamily="18" charset="0"/>
                                  </a:rPr>
                                  <m:t>24</m:t>
                                </m:r>
                              </m:e>
                              <m:e>
                                <m:r>
                                  <a:rPr lang="en-US" b="0" i="1" smtClean="0">
                                    <a:latin typeface="Cambria Math" panose="02040503050406030204" pitchFamily="18" charset="0"/>
                                  </a:rPr>
                                  <m:t>12</m:t>
                                </m:r>
                              </m:e>
                            </m:mr>
                          </m:m>
                        </m:e>
                      </m:d>
                    </m:oMath>
                  </m:oMathPara>
                </a14:m>
                <a:endParaRPr lang="en-US" dirty="0"/>
              </a:p>
            </p:txBody>
          </p:sp>
        </mc:Choice>
        <mc:Fallback xmlns="">
          <p:sp>
            <p:nvSpPr>
              <p:cNvPr id="3" name="Notes Placeholder 2"/>
              <p:cNvSpPr>
                <a:spLocks noGrp="1"/>
              </p:cNvSpPr>
              <p:nvPr>
                <p:ph type="body" idx="1"/>
              </p:nvPr>
            </p:nvSpPr>
            <p:spPr/>
            <p:txBody>
              <a:bodyPr>
                <a:normAutofit/>
              </a:bodyPr>
              <a:lstStyle/>
              <a:p>
                <a:r>
                  <a:rPr lang="en-US" b="0" i="0">
                    <a:latin typeface="Cambria Math" panose="02040503050406030204" pitchFamily="18" charset="0"/>
                  </a:rPr>
                  <a:t>[■(3·5&amp;3·−2&amp;3·7@3·−3&amp;3·8&amp;3·4)]</a:t>
                </a:r>
                <a:endParaRPr lang="en-US" b="0" dirty="0"/>
              </a:p>
              <a:p>
                <a:r>
                  <a:rPr lang="en-US" b="0" i="0">
                    <a:latin typeface="Cambria Math" panose="02040503050406030204" pitchFamily="18" charset="0"/>
                  </a:rPr>
                  <a:t>[■(15&amp;−6&amp;21@−9&amp;24&amp;12)]</a:t>
                </a:r>
                <a:endParaRPr lang="en-US" dirty="0"/>
              </a:p>
            </p:txBody>
          </p:sp>
        </mc:Fallback>
      </mc:AlternateContent>
      <p:sp>
        <p:nvSpPr>
          <p:cNvPr id="4" name="Slide Number Placeholder 3"/>
          <p:cNvSpPr>
            <a:spLocks noGrp="1"/>
          </p:cNvSpPr>
          <p:nvPr>
            <p:ph type="sldNum" sz="quarter" idx="10"/>
          </p:nvPr>
        </p:nvSpPr>
        <p:spPr/>
        <p:txBody>
          <a:bodyPr/>
          <a:lstStyle/>
          <a:p>
            <a:fld id="{6622BF0B-8CC5-4083-B556-950366E4EA30}" type="slidenum">
              <a:rPr lang="en-US" smtClean="0"/>
              <a:pPr/>
              <a:t>37</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r>
                  <a:rPr lang="en-US" dirty="0"/>
                  <a:t>*</a:t>
                </a:r>
                <a:r>
                  <a:rPr lang="en-US" dirty="0" err="1"/>
                  <a:t>Precip</a:t>
                </a:r>
                <a:r>
                  <a:rPr lang="en-US" dirty="0"/>
                  <a:t> Days = Days</a:t>
                </a:r>
                <a:r>
                  <a:rPr lang="en-US" baseline="0" dirty="0"/>
                  <a:t> with precipitation</a:t>
                </a:r>
              </a:p>
              <a:p>
                <a:r>
                  <a:rPr lang="en-US" baseline="0" dirty="0"/>
                  <a:t>  Clear Days = Days with no clouds</a:t>
                </a:r>
              </a:p>
              <a:p>
                <a:r>
                  <a:rPr lang="en-US" baseline="0" dirty="0"/>
                  <a:t>  Ab Norm T = Days with Above Normal Temperature</a:t>
                </a:r>
                <a:endParaRPr lang="en-US" dirty="0"/>
              </a:p>
              <a:p>
                <a:endParaRPr lang="en-US" dirty="0"/>
              </a:p>
              <a:p>
                <a:r>
                  <a:rPr lang="en-US" dirty="0"/>
                  <a:t>the total number of days of each type for each city</a:t>
                </a:r>
              </a:p>
              <a:p>
                <a:endParaRPr lang="en-US" dirty="0"/>
              </a:p>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rPr>
                          </m:ctrlPr>
                        </m:dPr>
                        <m:e>
                          <m:m>
                            <m:mPr>
                              <m:plcHide m:val="on"/>
                              <m:mcs>
                                <m:mc>
                                  <m:mcPr>
                                    <m:count m:val="2"/>
                                    <m:mcJc m:val="center"/>
                                  </m:mcPr>
                                </m:mc>
                              </m:mcs>
                              <m:ctrlPr>
                                <a:rPr lang="en-US" b="0" i="1" smtClean="0">
                                  <a:latin typeface="Cambria Math" panose="02040503050406030204" pitchFamily="18" charset="0"/>
                                </a:rPr>
                              </m:ctrlPr>
                            </m:mPr>
                            <m:mr>
                              <m:e>
                                <m:r>
                                  <a:rPr lang="en-US" b="0" i="0" smtClean="0">
                                    <a:latin typeface="Cambria Math" panose="02040503050406030204" pitchFamily="18" charset="0"/>
                                  </a:rPr>
                                  <m:t>13+14</m:t>
                                </m:r>
                              </m:e>
                              <m:e>
                                <m:r>
                                  <a:rPr lang="en-US" b="0" i="0" smtClean="0">
                                    <a:latin typeface="Cambria Math" panose="02040503050406030204" pitchFamily="18" charset="0"/>
                                  </a:rPr>
                                  <m:t>18+15</m:t>
                                </m:r>
                              </m:e>
                            </m:mr>
                            <m:mr>
                              <m:e>
                                <m:r>
                                  <a:rPr lang="en-US" b="0" i="0" smtClean="0">
                                    <a:latin typeface="Cambria Math" panose="02040503050406030204" pitchFamily="18" charset="0"/>
                                  </a:rPr>
                                  <m:t>16+18</m:t>
                                </m:r>
                              </m:e>
                              <m:e>
                                <m:r>
                                  <a:rPr lang="en-US" b="0" i="0" smtClean="0">
                                    <a:latin typeface="Cambria Math" panose="02040503050406030204" pitchFamily="18" charset="0"/>
                                  </a:rPr>
                                  <m:t>13+18</m:t>
                                </m:r>
                              </m:e>
                            </m:mr>
                            <m:mr>
                              <m:e>
                                <m:r>
                                  <a:rPr lang="en-US" b="0" i="0" smtClean="0">
                                    <a:latin typeface="Cambria Math" panose="02040503050406030204" pitchFamily="18" charset="0"/>
                                  </a:rPr>
                                  <m:t>12+2</m:t>
                                </m:r>
                              </m:e>
                              <m:e>
                                <m:r>
                                  <a:rPr lang="en-US" b="0" i="0" smtClean="0">
                                    <a:latin typeface="Cambria Math" panose="02040503050406030204" pitchFamily="18" charset="0"/>
                                  </a:rPr>
                                  <m:t>19+8</m:t>
                                </m:r>
                              </m:e>
                            </m:mr>
                          </m:m>
                        </m:e>
                      </m:d>
                    </m:oMath>
                  </m:oMathPara>
                </a14:m>
                <a:endParaRPr lang="en-US" b="0" dirty="0"/>
              </a:p>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rPr>
                          </m:ctrlPr>
                        </m:dPr>
                        <m:e>
                          <m:m>
                            <m:mPr>
                              <m:plcHide m:val="on"/>
                              <m:mcs>
                                <m:mc>
                                  <m:mcPr>
                                    <m:count m:val="2"/>
                                    <m:mcJc m:val="center"/>
                                  </m:mcPr>
                                </m:mc>
                              </m:mcs>
                              <m:ctrlPr>
                                <a:rPr lang="en-US" b="0" i="1" smtClean="0">
                                  <a:latin typeface="Cambria Math" panose="02040503050406030204" pitchFamily="18" charset="0"/>
                                </a:rPr>
                              </m:ctrlPr>
                            </m:mPr>
                            <m:mr>
                              <m:e>
                                <m:r>
                                  <a:rPr lang="en-US" b="0" i="1" smtClean="0">
                                    <a:latin typeface="Cambria Math" panose="02040503050406030204" pitchFamily="18" charset="0"/>
                                  </a:rPr>
                                  <m:t>27</m:t>
                                </m:r>
                              </m:e>
                              <m:e>
                                <m:r>
                                  <a:rPr lang="en-US" b="0" i="1" smtClean="0">
                                    <a:latin typeface="Cambria Math" panose="02040503050406030204" pitchFamily="18" charset="0"/>
                                  </a:rPr>
                                  <m:t>33</m:t>
                                </m:r>
                              </m:e>
                            </m:mr>
                            <m:mr>
                              <m:e>
                                <m:r>
                                  <a:rPr lang="en-US" b="0" i="1" smtClean="0">
                                    <a:latin typeface="Cambria Math" panose="02040503050406030204" pitchFamily="18" charset="0"/>
                                  </a:rPr>
                                  <m:t>34</m:t>
                                </m:r>
                              </m:e>
                              <m:e>
                                <m:r>
                                  <a:rPr lang="en-US" b="0" i="1" smtClean="0">
                                    <a:latin typeface="Cambria Math" panose="02040503050406030204" pitchFamily="18" charset="0"/>
                                  </a:rPr>
                                  <m:t>31</m:t>
                                </m:r>
                              </m:e>
                            </m:mr>
                            <m:mr>
                              <m:e>
                                <m:r>
                                  <a:rPr lang="en-US" b="0" i="1" smtClean="0">
                                    <a:latin typeface="Cambria Math" panose="02040503050406030204" pitchFamily="18" charset="0"/>
                                  </a:rPr>
                                  <m:t>14</m:t>
                                </m:r>
                              </m:e>
                              <m:e>
                                <m:r>
                                  <a:rPr lang="en-US" b="0" i="1" smtClean="0">
                                    <a:latin typeface="Cambria Math" panose="02040503050406030204" pitchFamily="18" charset="0"/>
                                  </a:rPr>
                                  <m:t>27</m:t>
                                </m:r>
                              </m:e>
                            </m:mr>
                          </m:m>
                        </m:e>
                      </m:d>
                    </m:oMath>
                  </m:oMathPara>
                </a14:m>
                <a:endParaRPr lang="en-US" dirty="0"/>
              </a:p>
            </p:txBody>
          </p:sp>
        </mc:Choice>
        <mc:Fallback xmlns="">
          <p:sp>
            <p:nvSpPr>
              <p:cNvPr id="3" name="Notes Placeholder 2"/>
              <p:cNvSpPr>
                <a:spLocks noGrp="1"/>
              </p:cNvSpPr>
              <p:nvPr>
                <p:ph type="body" idx="1"/>
              </p:nvPr>
            </p:nvSpPr>
            <p:spPr/>
            <p:txBody>
              <a:bodyPr>
                <a:normAutofit/>
              </a:bodyPr>
              <a:lstStyle/>
              <a:p>
                <a:r>
                  <a:rPr lang="en-US" dirty="0"/>
                  <a:t>*</a:t>
                </a:r>
                <a:r>
                  <a:rPr lang="en-US" dirty="0" err="1"/>
                  <a:t>Precip</a:t>
                </a:r>
                <a:r>
                  <a:rPr lang="en-US" dirty="0"/>
                  <a:t> Days = Days</a:t>
                </a:r>
                <a:r>
                  <a:rPr lang="en-US" baseline="0" dirty="0"/>
                  <a:t> with precipitation</a:t>
                </a:r>
              </a:p>
              <a:p>
                <a:r>
                  <a:rPr lang="en-US" baseline="0" dirty="0"/>
                  <a:t>  Clear Days = Days with no clouds</a:t>
                </a:r>
              </a:p>
              <a:p>
                <a:r>
                  <a:rPr lang="en-US" baseline="0" dirty="0"/>
                  <a:t>  Ab Norm T = Days with Above Normal Temperature</a:t>
                </a:r>
                <a:endParaRPr lang="en-US" dirty="0"/>
              </a:p>
              <a:p>
                <a:endParaRPr lang="en-US" dirty="0"/>
              </a:p>
              <a:p>
                <a:r>
                  <a:rPr lang="en-US" dirty="0"/>
                  <a:t>the total number of days of each type for each city</a:t>
                </a:r>
              </a:p>
              <a:p>
                <a:endParaRPr lang="en-US" dirty="0"/>
              </a:p>
              <a:p>
                <a:r>
                  <a:rPr lang="en-US" b="0" i="0">
                    <a:latin typeface="Cambria Math" panose="02040503050406030204" pitchFamily="18" charset="0"/>
                  </a:rPr>
                  <a:t>[■(13+14&amp;18+15@16+18&amp;13+18@12+2&amp;19+8)]</a:t>
                </a:r>
                <a:endParaRPr lang="en-US" b="0" dirty="0"/>
              </a:p>
              <a:p>
                <a:r>
                  <a:rPr lang="en-US" b="0" i="0">
                    <a:latin typeface="Cambria Math" panose="02040503050406030204" pitchFamily="18" charset="0"/>
                  </a:rPr>
                  <a:t>[■(27&amp;33@34&amp;31@14&amp;27)]</a:t>
                </a:r>
                <a:endParaRPr lang="en-US" dirty="0"/>
              </a:p>
            </p:txBody>
          </p:sp>
        </mc:Fallback>
      </mc:AlternateContent>
      <p:sp>
        <p:nvSpPr>
          <p:cNvPr id="4" name="Slide Number Placeholder 3"/>
          <p:cNvSpPr>
            <a:spLocks noGrp="1"/>
          </p:cNvSpPr>
          <p:nvPr>
            <p:ph type="sldNum" sz="quarter" idx="10"/>
          </p:nvPr>
        </p:nvSpPr>
        <p:spPr/>
        <p:txBody>
          <a:bodyPr/>
          <a:lstStyle/>
          <a:p>
            <a:fld id="{7561D820-5BA6-48CC-BA5C-3A89029152EA}" type="slidenum">
              <a:rPr lang="en-US" smtClean="0"/>
              <a:pPr/>
              <a:t>38</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22BF0B-8CC5-4083-B556-950366E4EA30}" type="slidenum">
              <a:rPr lang="en-US" smtClean="0"/>
              <a:pPr/>
              <a:t>40</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61D820-5BA6-48CC-BA5C-3A89029152EA}" type="slidenum">
              <a:rPr lang="en-US" smtClean="0"/>
              <a:pPr/>
              <a:t>41</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22BF0B-8CC5-4083-B556-950366E4EA30}" type="slidenum">
              <a:rPr lang="en-US" smtClean="0"/>
              <a:pPr/>
              <a:t>42</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22BF0B-8CC5-4083-B556-950366E4EA30}" type="slidenum">
              <a:rPr lang="en-US" smtClean="0"/>
              <a:pPr/>
              <a:t>43</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2</m:t>
                      </m:r>
                      <m:d>
                        <m:dPr>
                          <m:ctrlPr>
                            <a:rPr lang="en-US" b="0" i="1" smtClean="0">
                              <a:latin typeface="Cambria Math" panose="02040503050406030204" pitchFamily="18" charset="0"/>
                            </a:rPr>
                          </m:ctrlPr>
                        </m:dPr>
                        <m:e>
                          <m:d>
                            <m:dPr>
                              <m:begChr m:val="["/>
                              <m:endChr m:val="]"/>
                              <m:ctrlPr>
                                <a:rPr lang="en-US" b="0" i="1" smtClean="0">
                                  <a:latin typeface="Cambria Math" panose="02040503050406030204" pitchFamily="18" charset="0"/>
                                </a:rPr>
                              </m:ctrlPr>
                            </m:dPr>
                            <m:e>
                              <m:m>
                                <m:mPr>
                                  <m:plcHide m:val="on"/>
                                  <m:mcs>
                                    <m:mc>
                                      <m:mcPr>
                                        <m:count m:val="2"/>
                                        <m:mcJc m:val="center"/>
                                      </m:mcPr>
                                    </m:mc>
                                  </m:mcs>
                                  <m:ctrlPr>
                                    <a:rPr lang="en-US" b="0" i="1" smtClean="0">
                                      <a:latin typeface="Cambria Math" panose="02040503050406030204" pitchFamily="18" charset="0"/>
                                    </a:rPr>
                                  </m:ctrlPr>
                                </m:mPr>
                                <m:mr>
                                  <m:e>
                                    <m:r>
                                      <a:rPr lang="en-US" b="0" i="1" smtClean="0">
                                        <a:latin typeface="Cambria Math" panose="02040503050406030204" pitchFamily="18" charset="0"/>
                                      </a:rPr>
                                      <m:t>5</m:t>
                                    </m:r>
                                  </m:e>
                                  <m:e>
                                    <m:r>
                                      <a:rPr lang="en-US" b="0" i="1" smtClean="0">
                                        <a:latin typeface="Cambria Math" panose="02040503050406030204" pitchFamily="18" charset="0"/>
                                      </a:rPr>
                                      <m:t>−9</m:t>
                                    </m:r>
                                  </m:e>
                                </m:mr>
                                <m:mr>
                                  <m:e>
                                    <m:r>
                                      <a:rPr lang="en-US" b="0" i="1" smtClean="0">
                                        <a:latin typeface="Cambria Math" panose="02040503050406030204" pitchFamily="18" charset="0"/>
                                      </a:rPr>
                                      <m:t>−1</m:t>
                                    </m:r>
                                  </m:e>
                                  <m:e>
                                    <m:r>
                                      <a:rPr lang="en-US" b="0" i="1" smtClean="0">
                                        <a:latin typeface="Cambria Math" panose="02040503050406030204" pitchFamily="18" charset="0"/>
                                      </a:rPr>
                                      <m:t>3</m:t>
                                    </m:r>
                                  </m:e>
                                </m:mr>
                              </m:m>
                            </m:e>
                          </m:d>
                          <m:d>
                            <m:dPr>
                              <m:begChr m:val="["/>
                              <m:endChr m:val="]"/>
                              <m:ctrlPr>
                                <a:rPr lang="en-US" b="0" i="1" smtClean="0">
                                  <a:latin typeface="Cambria Math" panose="02040503050406030204" pitchFamily="18" charset="0"/>
                                </a:rPr>
                              </m:ctrlPr>
                            </m:dPr>
                            <m:e>
                              <m:m>
                                <m:mPr>
                                  <m:plcHide m:val="on"/>
                                  <m:mcs>
                                    <m:mc>
                                      <m:mcPr>
                                        <m:count m:val="1"/>
                                        <m:mcJc m:val="center"/>
                                      </m:mcPr>
                                    </m:mc>
                                  </m:mcs>
                                  <m:ctrlPr>
                                    <a:rPr lang="en-US" b="0" i="1" smtClean="0">
                                      <a:latin typeface="Cambria Math" panose="02040503050406030204" pitchFamily="18" charset="0"/>
                                    </a:rPr>
                                  </m:ctrlPr>
                                </m:mPr>
                                <m:mr>
                                  <m:e>
                                    <m:r>
                                      <a:rPr lang="en-US" b="0" i="1" smtClean="0">
                                        <a:latin typeface="Cambria Math" panose="02040503050406030204" pitchFamily="18" charset="0"/>
                                      </a:rPr>
                                      <m:t>2</m:t>
                                    </m:r>
                                  </m:e>
                                </m:mr>
                                <m:mr>
                                  <m:e>
                                    <m:r>
                                      <a:rPr lang="en-US" b="0" i="1" smtClean="0">
                                        <a:latin typeface="Cambria Math" panose="02040503050406030204" pitchFamily="18" charset="0"/>
                                      </a:rPr>
                                      <m:t>−6</m:t>
                                    </m:r>
                                  </m:e>
                                </m:mr>
                              </m:m>
                            </m:e>
                          </m:d>
                        </m:e>
                      </m:d>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m>
                            <m:mPr>
                              <m:plcHide m:val="on"/>
                              <m:mcs>
                                <m:mc>
                                  <m:mcPr>
                                    <m:count m:val="1"/>
                                    <m:mcJc m:val="center"/>
                                  </m:mcPr>
                                </m:mc>
                              </m:mcs>
                              <m:ctrlPr>
                                <a:rPr lang="en-US" b="0" i="1" smtClean="0">
                                  <a:latin typeface="Cambria Math" panose="02040503050406030204" pitchFamily="18" charset="0"/>
                                </a:rPr>
                              </m:ctrlPr>
                            </m:mPr>
                            <m:mr>
                              <m:e>
                                <m:r>
                                  <a:rPr lang="en-US" b="0" i="1" smtClean="0">
                                    <a:latin typeface="Cambria Math" panose="02040503050406030204" pitchFamily="18" charset="0"/>
                                  </a:rPr>
                                  <m:t>0</m:t>
                                </m:r>
                              </m:e>
                            </m:mr>
                            <m:mr>
                              <m:e>
                                <m:r>
                                  <a:rPr lang="en-US" b="0" i="1" smtClean="0">
                                    <a:latin typeface="Cambria Math" panose="02040503050406030204" pitchFamily="18" charset="0"/>
                                  </a:rPr>
                                  <m:t>4</m:t>
                                </m:r>
                              </m:e>
                            </m:mr>
                          </m:m>
                        </m:e>
                      </m:d>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2</m:t>
                      </m:r>
                      <m:d>
                        <m:dPr>
                          <m:ctrlPr>
                            <a:rPr lang="en-US" b="0" i="1" smtClean="0">
                              <a:latin typeface="Cambria Math" panose="02040503050406030204" pitchFamily="18" charset="0"/>
                            </a:rPr>
                          </m:ctrlPr>
                        </m:dPr>
                        <m:e>
                          <m:d>
                            <m:dPr>
                              <m:begChr m:val="["/>
                              <m:endChr m:val="]"/>
                              <m:ctrlPr>
                                <a:rPr lang="en-US" b="0" i="1" smtClean="0">
                                  <a:latin typeface="Cambria Math" panose="02040503050406030204" pitchFamily="18" charset="0"/>
                                </a:rPr>
                              </m:ctrlPr>
                            </m:dPr>
                            <m:e>
                              <m:m>
                                <m:mPr>
                                  <m:plcHide m:val="on"/>
                                  <m:mcs>
                                    <m:mc>
                                      <m:mcPr>
                                        <m:count m:val="1"/>
                                        <m:mcJc m:val="center"/>
                                      </m:mcPr>
                                    </m:mc>
                                  </m:mcs>
                                  <m:ctrlPr>
                                    <a:rPr lang="en-US" b="0" i="1" smtClean="0">
                                      <a:latin typeface="Cambria Math" panose="02040503050406030204" pitchFamily="18" charset="0"/>
                                    </a:rPr>
                                  </m:ctrlPr>
                                </m:mPr>
                                <m:mr>
                                  <m:e>
                                    <m:r>
                                      <a:rPr lang="en-US" b="0" i="1" smtClean="0">
                                        <a:latin typeface="Cambria Math" panose="02040503050406030204" pitchFamily="18" charset="0"/>
                                      </a:rPr>
                                      <m:t>5·2+</m:t>
                                    </m:r>
                                    <m:d>
                                      <m:dPr>
                                        <m:ctrlPr>
                                          <a:rPr lang="en-US" b="0" i="1" smtClean="0">
                                            <a:latin typeface="Cambria Math" panose="02040503050406030204" pitchFamily="18" charset="0"/>
                                          </a:rPr>
                                        </m:ctrlPr>
                                      </m:dPr>
                                      <m:e>
                                        <m:r>
                                          <a:rPr lang="en-US" b="0" i="1" smtClean="0">
                                            <a:latin typeface="Cambria Math" panose="02040503050406030204" pitchFamily="18" charset="0"/>
                                          </a:rPr>
                                          <m:t>−9</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−6</m:t>
                                        </m:r>
                                      </m:e>
                                    </m:d>
                                  </m:e>
                                </m:mr>
                                <m:mr>
                                  <m:e>
                                    <m:d>
                                      <m:dPr>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·2+3·</m:t>
                                    </m:r>
                                    <m:d>
                                      <m:dPr>
                                        <m:ctrlPr>
                                          <a:rPr lang="en-US" b="0" i="1" smtClean="0">
                                            <a:latin typeface="Cambria Math" panose="02040503050406030204" pitchFamily="18" charset="0"/>
                                          </a:rPr>
                                        </m:ctrlPr>
                                      </m:dPr>
                                      <m:e>
                                        <m:r>
                                          <a:rPr lang="en-US" b="0" i="1" smtClean="0">
                                            <a:latin typeface="Cambria Math" panose="02040503050406030204" pitchFamily="18" charset="0"/>
                                          </a:rPr>
                                          <m:t>−6</m:t>
                                        </m:r>
                                      </m:e>
                                    </m:d>
                                  </m:e>
                                </m:mr>
                              </m:m>
                            </m:e>
                          </m:d>
                        </m:e>
                      </m:d>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m>
                            <m:mPr>
                              <m:plcHide m:val="on"/>
                              <m:mcs>
                                <m:mc>
                                  <m:mcPr>
                                    <m:count m:val="1"/>
                                    <m:mcJc m:val="center"/>
                                  </m:mcPr>
                                </m:mc>
                              </m:mcs>
                              <m:ctrlPr>
                                <a:rPr lang="en-US" b="0" i="1" smtClean="0">
                                  <a:latin typeface="Cambria Math" panose="02040503050406030204" pitchFamily="18" charset="0"/>
                                </a:rPr>
                              </m:ctrlPr>
                            </m:mPr>
                            <m:mr>
                              <m:e>
                                <m:r>
                                  <a:rPr lang="en-US" b="0" i="1" smtClean="0">
                                    <a:latin typeface="Cambria Math" panose="02040503050406030204" pitchFamily="18" charset="0"/>
                                  </a:rPr>
                                  <m:t>0</m:t>
                                </m:r>
                              </m:e>
                            </m:mr>
                            <m:mr>
                              <m:e>
                                <m:r>
                                  <a:rPr lang="en-US" b="0" i="1" smtClean="0">
                                    <a:latin typeface="Cambria Math" panose="02040503050406030204" pitchFamily="18" charset="0"/>
                                  </a:rPr>
                                  <m:t>4</m:t>
                                </m:r>
                              </m:e>
                            </m:mr>
                          </m:m>
                        </m:e>
                      </m:d>
                    </m:oMath>
                  </m:oMathPara>
                </a14:m>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2</m:t>
                      </m:r>
                      <m:d>
                        <m:dPr>
                          <m:begChr m:val="["/>
                          <m:endChr m:val="]"/>
                          <m:ctrlPr>
                            <a:rPr lang="en-US" b="0" i="1" smtClean="0">
                              <a:latin typeface="Cambria Math" panose="02040503050406030204" pitchFamily="18" charset="0"/>
                            </a:rPr>
                          </m:ctrlPr>
                        </m:dPr>
                        <m:e>
                          <m:m>
                            <m:mPr>
                              <m:plcHide m:val="on"/>
                              <m:mcs>
                                <m:mc>
                                  <m:mcPr>
                                    <m:count m:val="1"/>
                                    <m:mcJc m:val="center"/>
                                  </m:mcPr>
                                </m:mc>
                              </m:mcs>
                              <m:ctrlPr>
                                <a:rPr lang="en-US" b="0" i="1" smtClean="0">
                                  <a:latin typeface="Cambria Math" panose="02040503050406030204" pitchFamily="18" charset="0"/>
                                </a:rPr>
                              </m:ctrlPr>
                            </m:mPr>
                            <m:mr>
                              <m:e>
                                <m:r>
                                  <a:rPr lang="en-US" b="0" i="1" smtClean="0">
                                    <a:latin typeface="Cambria Math" panose="02040503050406030204" pitchFamily="18" charset="0"/>
                                  </a:rPr>
                                  <m:t>64</m:t>
                                </m:r>
                              </m:e>
                            </m:mr>
                            <m:mr>
                              <m:e>
                                <m:r>
                                  <a:rPr lang="en-US" b="0" i="1" smtClean="0">
                                    <a:latin typeface="Cambria Math" panose="02040503050406030204" pitchFamily="18" charset="0"/>
                                  </a:rPr>
                                  <m:t>−20</m:t>
                                </m:r>
                              </m:e>
                            </m:mr>
                          </m:m>
                        </m:e>
                      </m:d>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m>
                            <m:mPr>
                              <m:plcHide m:val="on"/>
                              <m:mcs>
                                <m:mc>
                                  <m:mcPr>
                                    <m:count m:val="1"/>
                                    <m:mcJc m:val="center"/>
                                  </m:mcPr>
                                </m:mc>
                              </m:mcs>
                              <m:ctrlPr>
                                <a:rPr lang="en-US" b="0" i="1" smtClean="0">
                                  <a:latin typeface="Cambria Math" panose="02040503050406030204" pitchFamily="18" charset="0"/>
                                </a:rPr>
                              </m:ctrlPr>
                            </m:mPr>
                            <m:mr>
                              <m:e>
                                <m:r>
                                  <a:rPr lang="en-US" b="0" i="1" smtClean="0">
                                    <a:latin typeface="Cambria Math" panose="02040503050406030204" pitchFamily="18" charset="0"/>
                                  </a:rPr>
                                  <m:t>0</m:t>
                                </m:r>
                              </m:e>
                            </m:mr>
                            <m:mr>
                              <m:e>
                                <m:r>
                                  <a:rPr lang="en-US" b="0" i="1" smtClean="0">
                                    <a:latin typeface="Cambria Math" panose="02040503050406030204" pitchFamily="18" charset="0"/>
                                  </a:rPr>
                                  <m:t>4</m:t>
                                </m:r>
                              </m:e>
                            </m:mr>
                          </m:m>
                        </m:e>
                      </m:d>
                    </m:oMath>
                  </m:oMathPara>
                </a14:m>
                <a:endParaRPr lang="en-US" b="0" dirty="0"/>
              </a:p>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rPr>
                          </m:ctrlPr>
                        </m:dPr>
                        <m:e>
                          <m:m>
                            <m:mPr>
                              <m:plcHide m:val="on"/>
                              <m:mcs>
                                <m:mc>
                                  <m:mcPr>
                                    <m:count m:val="1"/>
                                    <m:mcJc m:val="center"/>
                                  </m:mcPr>
                                </m:mc>
                              </m:mcs>
                              <m:ctrlPr>
                                <a:rPr lang="en-US" b="0" i="1" smtClean="0">
                                  <a:latin typeface="Cambria Math" panose="02040503050406030204" pitchFamily="18" charset="0"/>
                                </a:rPr>
                              </m:ctrlPr>
                            </m:mPr>
                            <m:mr>
                              <m:e>
                                <m:r>
                                  <a:rPr lang="en-US" b="0" i="1" smtClean="0">
                                    <a:latin typeface="Cambria Math" panose="02040503050406030204" pitchFamily="18" charset="0"/>
                                  </a:rPr>
                                  <m:t>128</m:t>
                                </m:r>
                              </m:e>
                            </m:mr>
                            <m:mr>
                              <m:e>
                                <m:r>
                                  <a:rPr lang="en-US" b="0" i="1" smtClean="0">
                                    <a:latin typeface="Cambria Math" panose="02040503050406030204" pitchFamily="18" charset="0"/>
                                  </a:rPr>
                                  <m:t>−40</m:t>
                                </m:r>
                              </m:e>
                            </m:mr>
                          </m:m>
                        </m:e>
                      </m:d>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m>
                            <m:mPr>
                              <m:plcHide m:val="on"/>
                              <m:mcs>
                                <m:mc>
                                  <m:mcPr>
                                    <m:count m:val="1"/>
                                    <m:mcJc m:val="center"/>
                                  </m:mcPr>
                                </m:mc>
                              </m:mcs>
                              <m:ctrlPr>
                                <a:rPr lang="en-US" b="0" i="1" smtClean="0">
                                  <a:latin typeface="Cambria Math" panose="02040503050406030204" pitchFamily="18" charset="0"/>
                                </a:rPr>
                              </m:ctrlPr>
                            </m:mPr>
                            <m:mr>
                              <m:e>
                                <m:r>
                                  <a:rPr lang="en-US" b="0" i="1" smtClean="0">
                                    <a:latin typeface="Cambria Math" panose="02040503050406030204" pitchFamily="18" charset="0"/>
                                  </a:rPr>
                                  <m:t>0</m:t>
                                </m:r>
                              </m:e>
                            </m:mr>
                            <m:mr>
                              <m:e>
                                <m:r>
                                  <a:rPr lang="en-US" b="0" i="1" smtClean="0">
                                    <a:latin typeface="Cambria Math" panose="02040503050406030204" pitchFamily="18" charset="0"/>
                                  </a:rPr>
                                  <m:t>4</m:t>
                                </m:r>
                              </m:e>
                            </m:mr>
                          </m:m>
                        </m:e>
                      </m:d>
                    </m:oMath>
                  </m:oMathPara>
                </a14:m>
                <a:endParaRPr lang="en-US" b="0" dirty="0"/>
              </a:p>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rPr>
                          </m:ctrlPr>
                        </m:dPr>
                        <m:e>
                          <m:m>
                            <m:mPr>
                              <m:plcHide m:val="on"/>
                              <m:mcs>
                                <m:mc>
                                  <m:mcPr>
                                    <m:count m:val="1"/>
                                    <m:mcJc m:val="center"/>
                                  </m:mcPr>
                                </m:mc>
                              </m:mcs>
                              <m:ctrlPr>
                                <a:rPr lang="en-US" b="0" i="1" smtClean="0">
                                  <a:latin typeface="Cambria Math" panose="02040503050406030204" pitchFamily="18" charset="0"/>
                                </a:rPr>
                              </m:ctrlPr>
                            </m:mPr>
                            <m:mr>
                              <m:e>
                                <m:r>
                                  <a:rPr lang="en-US" b="0" i="1" smtClean="0">
                                    <a:latin typeface="Cambria Math" panose="02040503050406030204" pitchFamily="18" charset="0"/>
                                  </a:rPr>
                                  <m:t>128</m:t>
                                </m:r>
                              </m:e>
                            </m:mr>
                            <m:mr>
                              <m:e>
                                <m:r>
                                  <a:rPr lang="en-US" b="0" i="1" smtClean="0">
                                    <a:latin typeface="Cambria Math" panose="02040503050406030204" pitchFamily="18" charset="0"/>
                                  </a:rPr>
                                  <m:t>−36</m:t>
                                </m:r>
                              </m:e>
                            </m:mr>
                          </m:m>
                        </m:e>
                      </m:d>
                    </m:oMath>
                  </m:oMathPara>
                </a14:m>
                <a:endParaRPr lang="en-US" dirty="0"/>
              </a:p>
            </p:txBody>
          </p:sp>
        </mc:Choice>
        <mc:Fallback xmlns="">
          <p:sp>
            <p:nvSpPr>
              <p:cNvPr id="3" name="Notes Placeholder 2"/>
              <p:cNvSpPr>
                <a:spLocks noGrp="1"/>
              </p:cNvSpPr>
              <p:nvPr>
                <p:ph type="body" idx="1"/>
              </p:nvPr>
            </p:nvSpPr>
            <p:spPr/>
            <p:txBody>
              <a:bodyPr/>
              <a:lstStyle/>
              <a:p>
                <a:r>
                  <a:rPr lang="en-US" b="0" i="0">
                    <a:latin typeface="Cambria Math" panose="02040503050406030204" pitchFamily="18" charset="0"/>
                  </a:rPr>
                  <a:t>2([■(5&amp;−9@−1&amp;3)][■(2@−6)])+[■(0@4)]</a:t>
                </a:r>
                <a:endParaRPr lang="en-US" b="0" dirty="0"/>
              </a:p>
              <a:p>
                <a:r>
                  <a:rPr lang="en-US" b="0" i="0">
                    <a:latin typeface="Cambria Math" panose="02040503050406030204" pitchFamily="18" charset="0"/>
                  </a:rPr>
                  <a:t>2([■(5·2+(−9)·(−6)@(−1)·2+3·(−6) )])+[■(0@4)]</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latin typeface="Cambria Math" panose="02040503050406030204" pitchFamily="18" charset="0"/>
                  </a:rPr>
                  <a:t>2[■(64@−20)]+[■(0@4)]</a:t>
                </a:r>
                <a:endParaRPr lang="en-US" b="0" dirty="0"/>
              </a:p>
              <a:p>
                <a:r>
                  <a:rPr lang="en-US" b="0" i="0">
                    <a:latin typeface="Cambria Math" panose="02040503050406030204" pitchFamily="18" charset="0"/>
                  </a:rPr>
                  <a:t>[■(128@−40)]+[■(0@4)]</a:t>
                </a:r>
                <a:endParaRPr lang="en-US" b="0" dirty="0"/>
              </a:p>
              <a:p>
                <a:r>
                  <a:rPr lang="en-US" b="0" i="0">
                    <a:latin typeface="Cambria Math" panose="02040503050406030204" pitchFamily="18" charset="0"/>
                  </a:rPr>
                  <a:t>[■(128@−36)]</a:t>
                </a:r>
                <a:endParaRPr lang="en-US" dirty="0"/>
              </a:p>
            </p:txBody>
          </p:sp>
        </mc:Fallback>
      </mc:AlternateContent>
      <p:sp>
        <p:nvSpPr>
          <p:cNvPr id="4" name="Slide Number Placeholder 3"/>
          <p:cNvSpPr>
            <a:spLocks noGrp="1"/>
          </p:cNvSpPr>
          <p:nvPr>
            <p:ph type="sldNum" sz="quarter" idx="5"/>
          </p:nvPr>
        </p:nvSpPr>
        <p:spPr/>
        <p:txBody>
          <a:bodyPr/>
          <a:lstStyle/>
          <a:p>
            <a:fld id="{A5C01B0A-E1B6-49DD-8B0E-8269428AE2FA}" type="slidenum">
              <a:rPr lang="en-US" smtClean="0"/>
              <a:t>44</a:t>
            </a:fld>
            <a:endParaRPr lang="en-US"/>
          </a:p>
        </p:txBody>
      </p:sp>
    </p:spTree>
    <p:extLst>
      <p:ext uri="{BB962C8B-B14F-4D97-AF65-F5344CB8AC3E}">
        <p14:creationId xmlns:p14="http://schemas.microsoft.com/office/powerpoint/2010/main" val="24171390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rPr>
                          </m:ctrlPr>
                        </m:dPr>
                        <m:e>
                          <m:m>
                            <m:mPr>
                              <m:plcHide m:val="on"/>
                              <m:mcs>
                                <m:mc>
                                  <m:mcPr>
                                    <m:count m:val="3"/>
                                    <m:mcJc m:val="center"/>
                                  </m:mcPr>
                                </m:mc>
                              </m:mcs>
                              <m:ctrlPr>
                                <a:rPr lang="en-US" b="0" i="1" smtClean="0">
                                  <a:latin typeface="Cambria Math" panose="02040503050406030204" pitchFamily="18" charset="0"/>
                                </a:rPr>
                              </m:ctrlPr>
                            </m:mPr>
                            <m:mr>
                              <m:e>
                                <m:r>
                                  <a:rPr lang="en-US" b="0" i="1" smtClean="0">
                                    <a:latin typeface="Cambria Math" panose="02040503050406030204" pitchFamily="18" charset="0"/>
                                  </a:rPr>
                                  <m:t>18</m:t>
                                </m:r>
                              </m:e>
                              <m:e>
                                <m:r>
                                  <a:rPr lang="en-US" b="0" i="1" smtClean="0">
                                    <a:latin typeface="Cambria Math" panose="02040503050406030204" pitchFamily="18" charset="0"/>
                                  </a:rPr>
                                  <m:t>35</m:t>
                                </m:r>
                              </m:e>
                              <m:e>
                                <m:r>
                                  <a:rPr lang="en-US" b="0" i="1" smtClean="0">
                                    <a:latin typeface="Cambria Math" panose="02040503050406030204" pitchFamily="18" charset="0"/>
                                  </a:rPr>
                                  <m:t>7</m:t>
                                </m:r>
                              </m:e>
                            </m:mr>
                            <m:mr>
                              <m:e>
                                <m:r>
                                  <a:rPr lang="en-US" b="0" i="1" smtClean="0">
                                    <a:latin typeface="Cambria Math" panose="02040503050406030204" pitchFamily="18" charset="0"/>
                                  </a:rPr>
                                  <m:t>6</m:t>
                                </m:r>
                              </m:e>
                              <m:e>
                                <m:r>
                                  <a:rPr lang="en-US" b="0" i="1" smtClean="0">
                                    <a:latin typeface="Cambria Math" panose="02040503050406030204" pitchFamily="18" charset="0"/>
                                  </a:rPr>
                                  <m:t>40</m:t>
                                </m:r>
                              </m:e>
                              <m:e>
                                <m:r>
                                  <a:rPr lang="en-US" b="0" i="1" smtClean="0">
                                    <a:latin typeface="Cambria Math" panose="02040503050406030204" pitchFamily="18" charset="0"/>
                                  </a:rPr>
                                  <m:t>9</m:t>
                                </m:r>
                              </m:e>
                            </m:mr>
                          </m:m>
                        </m:e>
                      </m:d>
                      <m:d>
                        <m:dPr>
                          <m:begChr m:val="["/>
                          <m:endChr m:val="]"/>
                          <m:ctrlPr>
                            <a:rPr lang="en-US" b="0" i="1" smtClean="0">
                              <a:latin typeface="Cambria Math" panose="02040503050406030204" pitchFamily="18" charset="0"/>
                            </a:rPr>
                          </m:ctrlPr>
                        </m:dPr>
                        <m:e>
                          <m:m>
                            <m:mPr>
                              <m:plcHide m:val="on"/>
                              <m:mcs>
                                <m:mc>
                                  <m:mcPr>
                                    <m:count m:val="1"/>
                                    <m:mcJc m:val="center"/>
                                  </m:mcPr>
                                </m:mc>
                              </m:mcs>
                              <m:ctrlPr>
                                <a:rPr lang="en-US" b="0" i="1" smtClean="0">
                                  <a:latin typeface="Cambria Math" panose="02040503050406030204" pitchFamily="18" charset="0"/>
                                </a:rPr>
                              </m:ctrlPr>
                            </m:mPr>
                            <m:mr>
                              <m:e>
                                <m:r>
                                  <a:rPr lang="en-US" b="0" i="1" smtClean="0">
                                    <a:latin typeface="Cambria Math" panose="02040503050406030204" pitchFamily="18" charset="0"/>
                                  </a:rPr>
                                  <m:t>16</m:t>
                                </m:r>
                              </m:e>
                            </m:mr>
                            <m:mr>
                              <m:e>
                                <m:r>
                                  <a:rPr lang="en-US" b="0" i="1" smtClean="0">
                                    <a:latin typeface="Cambria Math" panose="02040503050406030204" pitchFamily="18" charset="0"/>
                                  </a:rPr>
                                  <m:t>22</m:t>
                                </m:r>
                              </m:e>
                            </m:mr>
                            <m:mr>
                              <m:e>
                                <m:r>
                                  <a:rPr lang="en-US" b="0" i="1" smtClean="0">
                                    <a:latin typeface="Cambria Math" panose="02040503050406030204" pitchFamily="18" charset="0"/>
                                  </a:rPr>
                                  <m:t>18</m:t>
                                </m:r>
                              </m:e>
                            </m:mr>
                          </m:m>
                        </m:e>
                      </m:d>
                    </m:oMath>
                  </m:oMathPara>
                </a14:m>
                <a:endParaRPr lang="en-US" b="0" dirty="0"/>
              </a:p>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rPr>
                          </m:ctrlPr>
                        </m:dPr>
                        <m:e>
                          <m:m>
                            <m:mPr>
                              <m:plcHide m:val="on"/>
                              <m:mcs>
                                <m:mc>
                                  <m:mcPr>
                                    <m:count m:val="1"/>
                                    <m:mcJc m:val="center"/>
                                  </m:mcPr>
                                </m:mc>
                              </m:mcs>
                              <m:ctrlPr>
                                <a:rPr lang="en-US" b="0" i="1" smtClean="0">
                                  <a:latin typeface="Cambria Math" panose="02040503050406030204" pitchFamily="18" charset="0"/>
                                </a:rPr>
                              </m:ctrlPr>
                            </m:mPr>
                            <m:mr>
                              <m:e>
                                <m:r>
                                  <a:rPr lang="en-US" b="0" i="1" smtClean="0">
                                    <a:latin typeface="Cambria Math" panose="02040503050406030204" pitchFamily="18" charset="0"/>
                                  </a:rPr>
                                  <m:t>18·16+35·22+7·18</m:t>
                                </m:r>
                              </m:e>
                            </m:mr>
                            <m:mr>
                              <m:e>
                                <m:r>
                                  <a:rPr lang="en-US" b="0" i="1" smtClean="0">
                                    <a:latin typeface="Cambria Math" panose="02040503050406030204" pitchFamily="18" charset="0"/>
                                  </a:rPr>
                                  <m:t>6·16+40·22+9·18</m:t>
                                </m:r>
                              </m:e>
                            </m:mr>
                          </m:m>
                        </m:e>
                      </m:d>
                    </m:oMath>
                  </m:oMathPara>
                </a14:m>
                <a:endParaRPr lang="en-US" b="0" dirty="0"/>
              </a:p>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rPr>
                          </m:ctrlPr>
                        </m:dPr>
                        <m:e>
                          <m:m>
                            <m:mPr>
                              <m:plcHide m:val="on"/>
                              <m:mcs>
                                <m:mc>
                                  <m:mcPr>
                                    <m:count m:val="1"/>
                                    <m:mcJc m:val="center"/>
                                  </m:mcPr>
                                </m:mc>
                              </m:mcs>
                              <m:ctrlPr>
                                <a:rPr lang="en-US" b="0" i="1" smtClean="0">
                                  <a:latin typeface="Cambria Math" panose="02040503050406030204" pitchFamily="18" charset="0"/>
                                </a:rPr>
                              </m:ctrlPr>
                            </m:mPr>
                            <m:mr>
                              <m:e>
                                <m:r>
                                  <a:rPr lang="en-US" b="0" i="1" smtClean="0">
                                    <a:latin typeface="Cambria Math" panose="02040503050406030204" pitchFamily="18" charset="0"/>
                                  </a:rPr>
                                  <m:t>1184</m:t>
                                </m:r>
                              </m:e>
                            </m:mr>
                            <m:mr>
                              <m:e>
                                <m:r>
                                  <a:rPr lang="en-US" b="0" i="1" smtClean="0">
                                    <a:latin typeface="Cambria Math" panose="02040503050406030204" pitchFamily="18" charset="0"/>
                                  </a:rPr>
                                  <m:t>1138</m:t>
                                </m:r>
                              </m:e>
                            </m:mr>
                          </m:m>
                        </m:e>
                      </m:d>
                    </m:oMath>
                  </m:oMathPara>
                </a14:m>
                <a:endParaRPr lang="en-US" b="0" dirty="0"/>
              </a:p>
              <a:p>
                <a:r>
                  <a:rPr lang="en-US" sz="1200" b="0" i="0" u="none" strike="noStrike" kern="1200" baseline="0" dirty="0">
                    <a:solidFill>
                      <a:schemeClr val="tx1"/>
                    </a:solidFill>
                    <a:latin typeface="+mn-lt"/>
                    <a:ea typeface="+mn-ea"/>
                    <a:cs typeface="+mn-cs"/>
                  </a:rPr>
                  <a:t>League A: $1184, League B: $1138</a:t>
                </a:r>
                <a:endParaRPr lang="en-US" dirty="0"/>
              </a:p>
            </p:txBody>
          </p:sp>
        </mc:Choice>
        <mc:Fallback xmlns="">
          <p:sp>
            <p:nvSpPr>
              <p:cNvPr id="3" name="Notes Placeholder 2"/>
              <p:cNvSpPr>
                <a:spLocks noGrp="1"/>
              </p:cNvSpPr>
              <p:nvPr>
                <p:ph type="body" idx="1"/>
              </p:nvPr>
            </p:nvSpPr>
            <p:spPr/>
            <p:txBody>
              <a:bodyPr/>
              <a:lstStyle/>
              <a:p>
                <a:r>
                  <a:rPr lang="en-US" b="0" i="0">
                    <a:latin typeface="Cambria Math" panose="02040503050406030204" pitchFamily="18" charset="0"/>
                  </a:rPr>
                  <a:t>[■(18&amp;35&amp;7@6&amp;40&amp;9)][■(16@22@18)]</a:t>
                </a:r>
                <a:endParaRPr lang="en-US" b="0" dirty="0"/>
              </a:p>
              <a:p>
                <a:r>
                  <a:rPr lang="en-US" b="0" i="0">
                    <a:latin typeface="Cambria Math" panose="02040503050406030204" pitchFamily="18" charset="0"/>
                  </a:rPr>
                  <a:t>[■(18·16+35·22+7·18@6·16+40·22+9·18)]</a:t>
                </a:r>
                <a:endParaRPr lang="en-US" b="0" dirty="0"/>
              </a:p>
              <a:p>
                <a:r>
                  <a:rPr lang="en-US" b="0" i="0">
                    <a:latin typeface="Cambria Math" panose="02040503050406030204" pitchFamily="18" charset="0"/>
                  </a:rPr>
                  <a:t>[■(1184@1138)]</a:t>
                </a:r>
                <a:endParaRPr lang="en-US" b="0" dirty="0"/>
              </a:p>
              <a:p>
                <a:r>
                  <a:rPr lang="en-US" sz="1200" b="0" i="0" u="none" strike="noStrike" kern="1200" baseline="0" dirty="0">
                    <a:solidFill>
                      <a:schemeClr val="tx1"/>
                    </a:solidFill>
                    <a:latin typeface="+mn-lt"/>
                    <a:ea typeface="+mn-ea"/>
                    <a:cs typeface="+mn-cs"/>
                  </a:rPr>
                  <a:t>League A: $1184, League B: $1138</a:t>
                </a:r>
                <a:endParaRPr lang="en-US" dirty="0"/>
              </a:p>
            </p:txBody>
          </p:sp>
        </mc:Fallback>
      </mc:AlternateContent>
      <p:sp>
        <p:nvSpPr>
          <p:cNvPr id="4" name="Slide Number Placeholder 3"/>
          <p:cNvSpPr>
            <a:spLocks noGrp="1"/>
          </p:cNvSpPr>
          <p:nvPr>
            <p:ph type="sldNum" sz="quarter" idx="5"/>
          </p:nvPr>
        </p:nvSpPr>
        <p:spPr/>
        <p:txBody>
          <a:bodyPr/>
          <a:lstStyle/>
          <a:p>
            <a:fld id="{A5C01B0A-E1B6-49DD-8B0E-8269428AE2FA}" type="slidenum">
              <a:rPr lang="en-US" smtClean="0"/>
              <a:t>45</a:t>
            </a:fld>
            <a:endParaRPr lang="en-US"/>
          </a:p>
        </p:txBody>
      </p:sp>
    </p:spTree>
    <p:extLst>
      <p:ext uri="{BB962C8B-B14F-4D97-AF65-F5344CB8AC3E}">
        <p14:creationId xmlns:p14="http://schemas.microsoft.com/office/powerpoint/2010/main" val="2894928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r>
              <a:rPr lang="en-US" dirty="0"/>
              <a:t>(−2, 1)</a:t>
            </a:r>
          </a:p>
          <a:p>
            <a:r>
              <a:rPr lang="en-US" dirty="0"/>
              <a:t>Consistent</a:t>
            </a:r>
            <a:r>
              <a:rPr lang="en-US" baseline="0" dirty="0"/>
              <a:t> and independent</a:t>
            </a:r>
            <a:endParaRPr lang="en-US" dirty="0"/>
          </a:p>
        </p:txBody>
      </p:sp>
      <p:sp>
        <p:nvSpPr>
          <p:cNvPr id="4" name="Slide Number Placeholder 3"/>
          <p:cNvSpPr>
            <a:spLocks noGrp="1"/>
          </p:cNvSpPr>
          <p:nvPr>
            <p:ph type="sldNum" sz="quarter" idx="10"/>
          </p:nvPr>
        </p:nvSpPr>
        <p:spPr/>
        <p:txBody>
          <a:bodyPr/>
          <a:lstStyle/>
          <a:p>
            <a:fld id="{7561D820-5BA6-48CC-BA5C-3A89029152EA}" type="slidenum">
              <a:rPr lang="en-US" smtClean="0"/>
              <a:pPr/>
              <a:t>6</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61D820-5BA6-48CC-BA5C-3A89029152EA}" type="slidenum">
              <a:rPr lang="en-US" smtClean="0"/>
              <a:pPr/>
              <a:t>47</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61D820-5BA6-48CC-BA5C-3A89029152EA}" type="slidenum">
              <a:rPr lang="en-US" smtClean="0"/>
              <a:pPr/>
              <a:t>48</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marL="0" lvl="2" defTabSz="931134">
                  <a:defRPr/>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2</m:t>
                      </m:r>
                      <m:d>
                        <m:dPr>
                          <m:ctrlPr>
                            <a:rPr lang="en-US" i="1" dirty="0" smtClean="0">
                              <a:latin typeface="Cambria Math" panose="02040503050406030204" pitchFamily="18" charset="0"/>
                            </a:rPr>
                          </m:ctrlPr>
                        </m:dPr>
                        <m:e>
                          <m:r>
                            <a:rPr lang="en-US" i="1" dirty="0" smtClean="0">
                              <a:latin typeface="Cambria Math" panose="02040503050406030204" pitchFamily="18" charset="0"/>
                            </a:rPr>
                            <m:t>4</m:t>
                          </m:r>
                        </m:e>
                      </m:d>
                      <m:r>
                        <a:rPr lang="en-US" b="0" i="1" dirty="0" smtClean="0">
                          <a:latin typeface="Cambria Math" panose="02040503050406030204" pitchFamily="18" charset="0"/>
                        </a:rPr>
                        <m:t>−</m:t>
                      </m:r>
                      <m:r>
                        <a:rPr lang="en-US" i="1" dirty="0" smtClean="0">
                          <a:latin typeface="Cambria Math" panose="02040503050406030204" pitchFamily="18" charset="0"/>
                        </a:rPr>
                        <m:t>3(−1)=8+3=11</m:t>
                      </m:r>
                    </m:oMath>
                  </m:oMathPara>
                </a14:m>
                <a:endParaRPr lang="en-US" dirty="0"/>
              </a:p>
              <a:p>
                <a:endParaRPr lang="en-US" dirty="0"/>
              </a:p>
            </p:txBody>
          </p:sp>
        </mc:Choice>
        <mc:Fallback xmlns="">
          <p:sp>
            <p:nvSpPr>
              <p:cNvPr id="3" name="Notes Placeholder 2"/>
              <p:cNvSpPr>
                <a:spLocks noGrp="1"/>
              </p:cNvSpPr>
              <p:nvPr>
                <p:ph type="body" idx="1"/>
              </p:nvPr>
            </p:nvSpPr>
            <p:spPr/>
            <p:txBody>
              <a:bodyPr>
                <a:normAutofit/>
              </a:bodyPr>
              <a:lstStyle/>
              <a:p>
                <a:pPr marL="0" lvl="2" defTabSz="931134">
                  <a:defRPr/>
                </a:pPr>
                <a:r>
                  <a:rPr lang="en-US" i="0" dirty="0">
                    <a:latin typeface="Cambria Math" panose="02040503050406030204" pitchFamily="18" charset="0"/>
                  </a:rPr>
                  <a:t>2(4)</a:t>
                </a:r>
                <a:r>
                  <a:rPr lang="en-US" b="0" i="0" dirty="0">
                    <a:latin typeface="Cambria Math" panose="02040503050406030204" pitchFamily="18" charset="0"/>
                  </a:rPr>
                  <a:t>−</a:t>
                </a:r>
                <a:r>
                  <a:rPr lang="en-US" i="0" dirty="0">
                    <a:latin typeface="Cambria Math" panose="02040503050406030204" pitchFamily="18" charset="0"/>
                  </a:rPr>
                  <a:t>3(−1)=8+3=11</a:t>
                </a:r>
                <a:endParaRPr lang="en-US" dirty="0"/>
              </a:p>
              <a:p>
                <a:endParaRPr lang="en-US" dirty="0"/>
              </a:p>
            </p:txBody>
          </p:sp>
        </mc:Fallback>
      </mc:AlternateContent>
      <p:sp>
        <p:nvSpPr>
          <p:cNvPr id="4" name="Slide Number Placeholder 3"/>
          <p:cNvSpPr>
            <a:spLocks noGrp="1"/>
          </p:cNvSpPr>
          <p:nvPr>
            <p:ph type="sldNum" sz="quarter" idx="10"/>
          </p:nvPr>
        </p:nvSpPr>
        <p:spPr/>
        <p:txBody>
          <a:bodyPr/>
          <a:lstStyle/>
          <a:p>
            <a:fld id="{6622BF0B-8CC5-4083-B556-950366E4EA30}" type="slidenum">
              <a:rPr lang="en-US" smtClean="0"/>
              <a:pPr/>
              <a:t>49</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lvl="0"/>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1</m:t>
                      </m:r>
                      <m:r>
                        <a:rPr lang="en-US" i="1" dirty="0" smtClean="0">
                          <a:latin typeface="Cambria Math" panose="02040503050406030204" pitchFamily="18" charset="0"/>
                          <a:sym typeface="Symbol"/>
                        </a:rPr>
                        <m:t></m:t>
                      </m:r>
                      <m:r>
                        <a:rPr lang="en-US" i="1" dirty="0" smtClean="0">
                          <a:latin typeface="Cambria Math" panose="02040503050406030204" pitchFamily="18" charset="0"/>
                        </a:rPr>
                        <m:t>5</m:t>
                      </m:r>
                      <m:r>
                        <a:rPr lang="en-US" i="1" dirty="0" smtClean="0">
                          <a:latin typeface="Cambria Math" panose="02040503050406030204" pitchFamily="18" charset="0"/>
                          <a:sym typeface="Symbol"/>
                        </a:rPr>
                        <m:t></m:t>
                      </m:r>
                      <m:r>
                        <a:rPr lang="en-US" i="1" dirty="0" smtClean="0">
                          <a:latin typeface="Cambria Math" panose="02040503050406030204" pitchFamily="18" charset="0"/>
                        </a:rPr>
                        <m:t>9+2</m:t>
                      </m:r>
                      <m:r>
                        <a:rPr lang="en-US" i="1" dirty="0" smtClean="0">
                          <a:latin typeface="Cambria Math" panose="02040503050406030204" pitchFamily="18" charset="0"/>
                          <a:sym typeface="Symbol"/>
                        </a:rPr>
                        <m:t></m:t>
                      </m:r>
                      <m:r>
                        <a:rPr lang="en-US" i="1" dirty="0" smtClean="0">
                          <a:latin typeface="Cambria Math" panose="02040503050406030204" pitchFamily="18" charset="0"/>
                        </a:rPr>
                        <m:t>6</m:t>
                      </m:r>
                      <m:r>
                        <a:rPr lang="en-US" i="1" dirty="0" smtClean="0">
                          <a:latin typeface="Cambria Math" panose="02040503050406030204" pitchFamily="18" charset="0"/>
                          <a:sym typeface="Symbol"/>
                        </a:rPr>
                        <m:t></m:t>
                      </m:r>
                      <m:r>
                        <a:rPr lang="en-US" i="1" dirty="0" smtClean="0">
                          <a:latin typeface="Cambria Math" panose="02040503050406030204" pitchFamily="18" charset="0"/>
                        </a:rPr>
                        <m:t>7+3</m:t>
                      </m:r>
                      <m:r>
                        <a:rPr lang="en-US" i="1" dirty="0" smtClean="0">
                          <a:latin typeface="Cambria Math" panose="02040503050406030204" pitchFamily="18" charset="0"/>
                          <a:sym typeface="Symbol"/>
                        </a:rPr>
                        <m:t></m:t>
                      </m:r>
                      <m:r>
                        <a:rPr lang="en-US" i="1" dirty="0" smtClean="0">
                          <a:latin typeface="Cambria Math" panose="02040503050406030204" pitchFamily="18" charset="0"/>
                        </a:rPr>
                        <m:t>4</m:t>
                      </m:r>
                      <m:r>
                        <a:rPr lang="en-US" i="1" dirty="0" smtClean="0">
                          <a:latin typeface="Cambria Math" panose="02040503050406030204" pitchFamily="18" charset="0"/>
                          <a:sym typeface="Symbol"/>
                        </a:rPr>
                        <m:t></m:t>
                      </m:r>
                      <m:r>
                        <a:rPr lang="en-US" i="1" dirty="0" smtClean="0">
                          <a:latin typeface="Cambria Math" panose="02040503050406030204" pitchFamily="18" charset="0"/>
                        </a:rPr>
                        <m:t>8−7</m:t>
                      </m:r>
                      <m:r>
                        <a:rPr lang="en-US" i="1" dirty="0" smtClean="0">
                          <a:latin typeface="Cambria Math" panose="02040503050406030204" pitchFamily="18" charset="0"/>
                          <a:sym typeface="Symbol"/>
                        </a:rPr>
                        <m:t></m:t>
                      </m:r>
                      <m:r>
                        <a:rPr lang="en-US" i="1" dirty="0" smtClean="0">
                          <a:latin typeface="Cambria Math" panose="02040503050406030204" pitchFamily="18" charset="0"/>
                        </a:rPr>
                        <m:t>5</m:t>
                      </m:r>
                      <m:r>
                        <a:rPr lang="en-US" i="1" dirty="0" smtClean="0">
                          <a:latin typeface="Cambria Math" panose="02040503050406030204" pitchFamily="18" charset="0"/>
                          <a:sym typeface="Symbol"/>
                        </a:rPr>
                        <m:t></m:t>
                      </m:r>
                      <m:r>
                        <a:rPr lang="en-US" i="1" dirty="0" smtClean="0">
                          <a:latin typeface="Cambria Math" panose="02040503050406030204" pitchFamily="18" charset="0"/>
                        </a:rPr>
                        <m:t>3−8</m:t>
                      </m:r>
                      <m:r>
                        <a:rPr lang="en-US" i="1" dirty="0" smtClean="0">
                          <a:latin typeface="Cambria Math" panose="02040503050406030204" pitchFamily="18" charset="0"/>
                          <a:sym typeface="Symbol"/>
                        </a:rPr>
                        <m:t></m:t>
                      </m:r>
                      <m:r>
                        <a:rPr lang="en-US" i="1" dirty="0" smtClean="0">
                          <a:latin typeface="Cambria Math" panose="02040503050406030204" pitchFamily="18" charset="0"/>
                        </a:rPr>
                        <m:t>6</m:t>
                      </m:r>
                      <m:r>
                        <a:rPr lang="en-US" i="1" dirty="0" smtClean="0">
                          <a:latin typeface="Cambria Math" panose="02040503050406030204" pitchFamily="18" charset="0"/>
                          <a:sym typeface="Symbol"/>
                        </a:rPr>
                        <m:t></m:t>
                      </m:r>
                      <m:r>
                        <a:rPr lang="en-US" i="1" dirty="0" smtClean="0">
                          <a:latin typeface="Cambria Math" panose="02040503050406030204" pitchFamily="18" charset="0"/>
                        </a:rPr>
                        <m:t>1−9</m:t>
                      </m:r>
                      <m:r>
                        <a:rPr lang="en-US" i="1" dirty="0" smtClean="0">
                          <a:latin typeface="Cambria Math" panose="02040503050406030204" pitchFamily="18" charset="0"/>
                          <a:sym typeface="Symbol"/>
                        </a:rPr>
                        <m:t></m:t>
                      </m:r>
                      <m:r>
                        <a:rPr lang="en-US" i="1" dirty="0" smtClean="0">
                          <a:latin typeface="Cambria Math" panose="02040503050406030204" pitchFamily="18" charset="0"/>
                        </a:rPr>
                        <m:t>4</m:t>
                      </m:r>
                      <m:r>
                        <a:rPr lang="en-US" i="1" dirty="0" smtClean="0">
                          <a:latin typeface="Cambria Math" panose="02040503050406030204" pitchFamily="18" charset="0"/>
                          <a:sym typeface="Symbol"/>
                        </a:rPr>
                        <m:t></m:t>
                      </m:r>
                      <m:r>
                        <a:rPr lang="en-US" i="1" dirty="0" smtClean="0">
                          <a:latin typeface="Cambria Math" panose="02040503050406030204" pitchFamily="18" charset="0"/>
                        </a:rPr>
                        <m:t>2</m:t>
                      </m:r>
                    </m:oMath>
                  </m:oMathPara>
                </a14:m>
                <a:endParaRPr lang="en-US" i="1" dirty="0">
                  <a:latin typeface="Cambria Math" panose="02040503050406030204" pitchFamily="18" charset="0"/>
                </a:endParaRPr>
              </a:p>
              <a:p>
                <a:pPr lvl="0"/>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=45+84+96</m:t>
                      </m:r>
                      <m:r>
                        <a:rPr lang="en-US" b="0" i="1" dirty="0" smtClean="0">
                          <a:latin typeface="Cambria Math" panose="02040503050406030204" pitchFamily="18" charset="0"/>
                        </a:rPr>
                        <m:t>−</m:t>
                      </m:r>
                      <m:r>
                        <a:rPr lang="en-US" i="1" dirty="0" smtClean="0">
                          <a:latin typeface="Cambria Math" panose="02040503050406030204" pitchFamily="18" charset="0"/>
                        </a:rPr>
                        <m:t>105</m:t>
                      </m:r>
                      <m:r>
                        <a:rPr lang="en-US" b="0" i="1" dirty="0" smtClean="0">
                          <a:latin typeface="Cambria Math" panose="02040503050406030204" pitchFamily="18" charset="0"/>
                        </a:rPr>
                        <m:t>−</m:t>
                      </m:r>
                      <m:r>
                        <a:rPr lang="en-US" i="1" dirty="0" smtClean="0">
                          <a:latin typeface="Cambria Math" panose="02040503050406030204" pitchFamily="18" charset="0"/>
                        </a:rPr>
                        <m:t>48</m:t>
                      </m:r>
                      <m:r>
                        <a:rPr lang="en-US" b="0" i="1" dirty="0" smtClean="0">
                          <a:latin typeface="Cambria Math" panose="02040503050406030204" pitchFamily="18" charset="0"/>
                        </a:rPr>
                        <m:t>−</m:t>
                      </m:r>
                      <m:r>
                        <a:rPr lang="en-US" i="1" dirty="0" smtClean="0">
                          <a:latin typeface="Cambria Math" panose="02040503050406030204" pitchFamily="18" charset="0"/>
                        </a:rPr>
                        <m:t>72</m:t>
                      </m:r>
                    </m:oMath>
                  </m:oMathPara>
                </a14:m>
                <a:endParaRPr lang="en-US" i="1" dirty="0">
                  <a:latin typeface="Cambria Math" panose="02040503050406030204" pitchFamily="18" charset="0"/>
                </a:endParaRPr>
              </a:p>
              <a:p>
                <a:pPr lvl="0"/>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=225</m:t>
                      </m:r>
                      <m:r>
                        <a:rPr lang="en-US" b="0" i="1" dirty="0" smtClean="0">
                          <a:latin typeface="Cambria Math" panose="02040503050406030204" pitchFamily="18" charset="0"/>
                        </a:rPr>
                        <m:t>−</m:t>
                      </m:r>
                      <m:r>
                        <a:rPr lang="en-US" i="1" dirty="0" smtClean="0">
                          <a:latin typeface="Cambria Math" panose="02040503050406030204" pitchFamily="18" charset="0"/>
                        </a:rPr>
                        <m:t>225</m:t>
                      </m:r>
                    </m:oMath>
                  </m:oMathPara>
                </a14:m>
                <a:endParaRPr lang="en-US" i="1" dirty="0">
                  <a:latin typeface="Cambria Math" panose="02040503050406030204" pitchFamily="18" charset="0"/>
                </a:endParaRPr>
              </a:p>
              <a:p>
                <a:pPr lvl="0"/>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=0</m:t>
                      </m:r>
                    </m:oMath>
                  </m:oMathPara>
                </a14:m>
                <a:endParaRPr lang="en-US" dirty="0"/>
              </a:p>
              <a:p>
                <a:endParaRPr lang="en-US" dirty="0"/>
              </a:p>
            </p:txBody>
          </p:sp>
        </mc:Choice>
        <mc:Fallback xmlns="">
          <p:sp>
            <p:nvSpPr>
              <p:cNvPr id="3" name="Notes Placeholder 2"/>
              <p:cNvSpPr>
                <a:spLocks noGrp="1"/>
              </p:cNvSpPr>
              <p:nvPr>
                <p:ph type="body" idx="1"/>
              </p:nvPr>
            </p:nvSpPr>
            <p:spPr/>
            <p:txBody>
              <a:bodyPr>
                <a:normAutofit/>
              </a:bodyPr>
              <a:lstStyle/>
              <a:p>
                <a:pPr lvl="0"/>
                <a:r>
                  <a:rPr lang="en-US" i="0" dirty="0">
                    <a:latin typeface="Cambria Math" panose="02040503050406030204" pitchFamily="18" charset="0"/>
                  </a:rPr>
                  <a:t>1</a:t>
                </a:r>
                <a:r>
                  <a:rPr lang="en-US" i="0" dirty="0">
                    <a:latin typeface="Cambria Math" panose="02040503050406030204" pitchFamily="18" charset="0"/>
                    <a:sym typeface="Symbol"/>
                  </a:rPr>
                  <a:t></a:t>
                </a:r>
                <a:r>
                  <a:rPr lang="en-US" i="0" dirty="0">
                    <a:latin typeface="Cambria Math" panose="02040503050406030204" pitchFamily="18" charset="0"/>
                  </a:rPr>
                  <a:t>5</a:t>
                </a:r>
                <a:r>
                  <a:rPr lang="en-US" i="0" dirty="0">
                    <a:latin typeface="Cambria Math" panose="02040503050406030204" pitchFamily="18" charset="0"/>
                    <a:sym typeface="Symbol"/>
                  </a:rPr>
                  <a:t></a:t>
                </a:r>
                <a:r>
                  <a:rPr lang="en-US" i="0" dirty="0">
                    <a:latin typeface="Cambria Math" panose="02040503050406030204" pitchFamily="18" charset="0"/>
                  </a:rPr>
                  <a:t>9+2</a:t>
                </a:r>
                <a:r>
                  <a:rPr lang="en-US" i="0" dirty="0">
                    <a:latin typeface="Cambria Math" panose="02040503050406030204" pitchFamily="18" charset="0"/>
                    <a:sym typeface="Symbol"/>
                  </a:rPr>
                  <a:t></a:t>
                </a:r>
                <a:r>
                  <a:rPr lang="en-US" i="0" dirty="0">
                    <a:latin typeface="Cambria Math" panose="02040503050406030204" pitchFamily="18" charset="0"/>
                  </a:rPr>
                  <a:t>6</a:t>
                </a:r>
                <a:r>
                  <a:rPr lang="en-US" i="0" dirty="0">
                    <a:latin typeface="Cambria Math" panose="02040503050406030204" pitchFamily="18" charset="0"/>
                    <a:sym typeface="Symbol"/>
                  </a:rPr>
                  <a:t></a:t>
                </a:r>
                <a:r>
                  <a:rPr lang="en-US" i="0" dirty="0">
                    <a:latin typeface="Cambria Math" panose="02040503050406030204" pitchFamily="18" charset="0"/>
                  </a:rPr>
                  <a:t>7+3</a:t>
                </a:r>
                <a:r>
                  <a:rPr lang="en-US" i="0" dirty="0">
                    <a:latin typeface="Cambria Math" panose="02040503050406030204" pitchFamily="18" charset="0"/>
                    <a:sym typeface="Symbol"/>
                  </a:rPr>
                  <a:t></a:t>
                </a:r>
                <a:r>
                  <a:rPr lang="en-US" i="0" dirty="0">
                    <a:latin typeface="Cambria Math" panose="02040503050406030204" pitchFamily="18" charset="0"/>
                  </a:rPr>
                  <a:t>4</a:t>
                </a:r>
                <a:r>
                  <a:rPr lang="en-US" i="0" dirty="0">
                    <a:latin typeface="Cambria Math" panose="02040503050406030204" pitchFamily="18" charset="0"/>
                    <a:sym typeface="Symbol"/>
                  </a:rPr>
                  <a:t></a:t>
                </a:r>
                <a:r>
                  <a:rPr lang="en-US" i="0" dirty="0">
                    <a:latin typeface="Cambria Math" panose="02040503050406030204" pitchFamily="18" charset="0"/>
                  </a:rPr>
                  <a:t>8−7</a:t>
                </a:r>
                <a:r>
                  <a:rPr lang="en-US" i="0" dirty="0">
                    <a:latin typeface="Cambria Math" panose="02040503050406030204" pitchFamily="18" charset="0"/>
                    <a:sym typeface="Symbol"/>
                  </a:rPr>
                  <a:t></a:t>
                </a:r>
                <a:r>
                  <a:rPr lang="en-US" i="0" dirty="0">
                    <a:latin typeface="Cambria Math" panose="02040503050406030204" pitchFamily="18" charset="0"/>
                  </a:rPr>
                  <a:t>5</a:t>
                </a:r>
                <a:r>
                  <a:rPr lang="en-US" i="0" dirty="0">
                    <a:latin typeface="Cambria Math" panose="02040503050406030204" pitchFamily="18" charset="0"/>
                    <a:sym typeface="Symbol"/>
                  </a:rPr>
                  <a:t></a:t>
                </a:r>
                <a:r>
                  <a:rPr lang="en-US" i="0" dirty="0">
                    <a:latin typeface="Cambria Math" panose="02040503050406030204" pitchFamily="18" charset="0"/>
                  </a:rPr>
                  <a:t>3−8</a:t>
                </a:r>
                <a:r>
                  <a:rPr lang="en-US" i="0" dirty="0">
                    <a:latin typeface="Cambria Math" panose="02040503050406030204" pitchFamily="18" charset="0"/>
                    <a:sym typeface="Symbol"/>
                  </a:rPr>
                  <a:t></a:t>
                </a:r>
                <a:r>
                  <a:rPr lang="en-US" i="0" dirty="0">
                    <a:latin typeface="Cambria Math" panose="02040503050406030204" pitchFamily="18" charset="0"/>
                  </a:rPr>
                  <a:t>6</a:t>
                </a:r>
                <a:r>
                  <a:rPr lang="en-US" i="0" dirty="0">
                    <a:latin typeface="Cambria Math" panose="02040503050406030204" pitchFamily="18" charset="0"/>
                    <a:sym typeface="Symbol"/>
                  </a:rPr>
                  <a:t></a:t>
                </a:r>
                <a:r>
                  <a:rPr lang="en-US" i="0" dirty="0">
                    <a:latin typeface="Cambria Math" panose="02040503050406030204" pitchFamily="18" charset="0"/>
                  </a:rPr>
                  <a:t>1−9</a:t>
                </a:r>
                <a:r>
                  <a:rPr lang="en-US" i="0" dirty="0">
                    <a:latin typeface="Cambria Math" panose="02040503050406030204" pitchFamily="18" charset="0"/>
                    <a:sym typeface="Symbol"/>
                  </a:rPr>
                  <a:t></a:t>
                </a:r>
                <a:r>
                  <a:rPr lang="en-US" i="0" dirty="0">
                    <a:latin typeface="Cambria Math" panose="02040503050406030204" pitchFamily="18" charset="0"/>
                  </a:rPr>
                  <a:t>4</a:t>
                </a:r>
                <a:r>
                  <a:rPr lang="en-US" i="0" dirty="0">
                    <a:latin typeface="Cambria Math" panose="02040503050406030204" pitchFamily="18" charset="0"/>
                    <a:sym typeface="Symbol"/>
                  </a:rPr>
                  <a:t></a:t>
                </a:r>
                <a:r>
                  <a:rPr lang="en-US" i="0" dirty="0">
                    <a:latin typeface="Cambria Math" panose="02040503050406030204" pitchFamily="18" charset="0"/>
                  </a:rPr>
                  <a:t>2</a:t>
                </a:r>
                <a:endParaRPr lang="en-US" i="1" dirty="0">
                  <a:latin typeface="Cambria Math" panose="02040503050406030204" pitchFamily="18" charset="0"/>
                </a:endParaRPr>
              </a:p>
              <a:p>
                <a:pPr lvl="0"/>
                <a:r>
                  <a:rPr lang="en-US" i="0" dirty="0">
                    <a:latin typeface="Cambria Math" panose="02040503050406030204" pitchFamily="18" charset="0"/>
                  </a:rPr>
                  <a:t>=45+84+96</a:t>
                </a:r>
                <a:r>
                  <a:rPr lang="en-US" b="0" i="0" dirty="0">
                    <a:latin typeface="Cambria Math" panose="02040503050406030204" pitchFamily="18" charset="0"/>
                  </a:rPr>
                  <a:t>−</a:t>
                </a:r>
                <a:r>
                  <a:rPr lang="en-US" i="0" dirty="0">
                    <a:latin typeface="Cambria Math" panose="02040503050406030204" pitchFamily="18" charset="0"/>
                  </a:rPr>
                  <a:t>105</a:t>
                </a:r>
                <a:r>
                  <a:rPr lang="en-US" b="0" i="0" dirty="0">
                    <a:latin typeface="Cambria Math" panose="02040503050406030204" pitchFamily="18" charset="0"/>
                  </a:rPr>
                  <a:t>−</a:t>
                </a:r>
                <a:r>
                  <a:rPr lang="en-US" i="0" dirty="0">
                    <a:latin typeface="Cambria Math" panose="02040503050406030204" pitchFamily="18" charset="0"/>
                  </a:rPr>
                  <a:t>48</a:t>
                </a:r>
                <a:r>
                  <a:rPr lang="en-US" b="0" i="0" dirty="0">
                    <a:latin typeface="Cambria Math" panose="02040503050406030204" pitchFamily="18" charset="0"/>
                  </a:rPr>
                  <a:t>−</a:t>
                </a:r>
                <a:r>
                  <a:rPr lang="en-US" i="0" dirty="0">
                    <a:latin typeface="Cambria Math" panose="02040503050406030204" pitchFamily="18" charset="0"/>
                  </a:rPr>
                  <a:t>72</a:t>
                </a:r>
                <a:endParaRPr lang="en-US" i="1" dirty="0">
                  <a:latin typeface="Cambria Math" panose="02040503050406030204" pitchFamily="18" charset="0"/>
                </a:endParaRPr>
              </a:p>
              <a:p>
                <a:pPr lvl="0"/>
                <a:r>
                  <a:rPr lang="en-US" i="0" dirty="0">
                    <a:latin typeface="Cambria Math" panose="02040503050406030204" pitchFamily="18" charset="0"/>
                  </a:rPr>
                  <a:t>=225</a:t>
                </a:r>
                <a:r>
                  <a:rPr lang="en-US" b="0" i="0" dirty="0">
                    <a:latin typeface="Cambria Math" panose="02040503050406030204" pitchFamily="18" charset="0"/>
                  </a:rPr>
                  <a:t>−</a:t>
                </a:r>
                <a:r>
                  <a:rPr lang="en-US" i="0" dirty="0">
                    <a:latin typeface="Cambria Math" panose="02040503050406030204" pitchFamily="18" charset="0"/>
                  </a:rPr>
                  <a:t>225</a:t>
                </a:r>
                <a:endParaRPr lang="en-US" i="1" dirty="0">
                  <a:latin typeface="Cambria Math" panose="02040503050406030204" pitchFamily="18" charset="0"/>
                </a:endParaRPr>
              </a:p>
              <a:p>
                <a:pPr lvl="0"/>
                <a:r>
                  <a:rPr lang="en-US" i="0" dirty="0">
                    <a:latin typeface="Cambria Math" panose="02040503050406030204" pitchFamily="18" charset="0"/>
                  </a:rPr>
                  <a:t>=0</a:t>
                </a:r>
                <a:endParaRPr lang="en-US" dirty="0"/>
              </a:p>
              <a:p>
                <a:endParaRPr lang="en-US" dirty="0"/>
              </a:p>
            </p:txBody>
          </p:sp>
        </mc:Fallback>
      </mc:AlternateContent>
      <p:sp>
        <p:nvSpPr>
          <p:cNvPr id="4" name="Slide Number Placeholder 3"/>
          <p:cNvSpPr>
            <a:spLocks noGrp="1"/>
          </p:cNvSpPr>
          <p:nvPr>
            <p:ph type="sldNum" sz="quarter" idx="10"/>
          </p:nvPr>
        </p:nvSpPr>
        <p:spPr/>
        <p:txBody>
          <a:bodyPr/>
          <a:lstStyle/>
          <a:p>
            <a:fld id="{6622BF0B-8CC5-4083-B556-950366E4EA30}" type="slidenum">
              <a:rPr lang="en-US" smtClean="0"/>
              <a:pPr/>
              <a:t>50</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61D820-5BA6-48CC-BA5C-3A89029152EA}" type="slidenum">
              <a:rPr lang="en-US" smtClean="0"/>
              <a:pPr/>
              <a:t>51</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lvl="0"/>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m:t>
                      </m:r>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2</m:t>
                          </m:r>
                        </m:den>
                      </m:f>
                      <m:r>
                        <a:rPr lang="en-US" i="1" dirty="0" smtClean="0">
                          <a:latin typeface="Cambria Math" panose="02040503050406030204" pitchFamily="18" charset="0"/>
                        </a:rPr>
                        <m:t> </m:t>
                      </m:r>
                      <m:d>
                        <m:dPr>
                          <m:ctrlPr>
                            <a:rPr lang="en-US" i="1" dirty="0" smtClean="0">
                              <a:latin typeface="Cambria Math" panose="02040503050406030204" pitchFamily="18" charset="0"/>
                            </a:rPr>
                          </m:ctrlPr>
                        </m:dPr>
                        <m:e>
                          <m:r>
                            <a:rPr lang="en-US" i="1" dirty="0" smtClean="0">
                              <a:latin typeface="Cambria Math" panose="02040503050406030204" pitchFamily="18" charset="0"/>
                            </a:rPr>
                            <m:t>2</m:t>
                          </m:r>
                          <m:r>
                            <a:rPr lang="en-US" i="1" dirty="0" smtClean="0">
                              <a:latin typeface="Cambria Math" panose="02040503050406030204" pitchFamily="18" charset="0"/>
                              <a:sym typeface="Symbol"/>
                            </a:rPr>
                            <m:t></m:t>
                          </m:r>
                          <m:r>
                            <a:rPr lang="en-US" i="1" dirty="0" smtClean="0">
                              <a:latin typeface="Cambria Math" panose="02040503050406030204" pitchFamily="18" charset="0"/>
                            </a:rPr>
                            <m:t>1</m:t>
                          </m:r>
                          <m:r>
                            <a:rPr lang="en-US" i="1" dirty="0" smtClean="0">
                              <a:latin typeface="Cambria Math" panose="02040503050406030204" pitchFamily="18" charset="0"/>
                              <a:sym typeface="Symbol"/>
                            </a:rPr>
                            <m:t></m:t>
                          </m:r>
                          <m:r>
                            <a:rPr lang="en-US" i="1" dirty="0" smtClean="0">
                              <a:latin typeface="Cambria Math" panose="02040503050406030204" pitchFamily="18" charset="0"/>
                            </a:rPr>
                            <m:t>1+4</m:t>
                          </m:r>
                          <m:r>
                            <a:rPr lang="en-US" i="1" dirty="0" smtClean="0">
                              <a:latin typeface="Cambria Math" panose="02040503050406030204" pitchFamily="18" charset="0"/>
                              <a:sym typeface="Symbol"/>
                            </a:rPr>
                            <m:t></m:t>
                          </m:r>
                          <m:r>
                            <a:rPr lang="en-US" i="1" dirty="0" smtClean="0">
                              <a:latin typeface="Cambria Math" panose="02040503050406030204" pitchFamily="18" charset="0"/>
                            </a:rPr>
                            <m:t>1</m:t>
                          </m:r>
                          <m:r>
                            <a:rPr lang="en-US" i="1" dirty="0" smtClean="0">
                              <a:latin typeface="Cambria Math" panose="02040503050406030204" pitchFamily="18" charset="0"/>
                              <a:sym typeface="Symbol"/>
                            </a:rPr>
                            <m:t></m:t>
                          </m:r>
                          <m:r>
                            <a:rPr lang="en-US" i="1" dirty="0" smtClean="0">
                              <a:latin typeface="Cambria Math" panose="02040503050406030204" pitchFamily="18" charset="0"/>
                            </a:rPr>
                            <m:t>2+1</m:t>
                          </m:r>
                          <m:r>
                            <a:rPr lang="en-US" i="1" dirty="0" smtClean="0">
                              <a:latin typeface="Cambria Math" panose="02040503050406030204" pitchFamily="18" charset="0"/>
                              <a:sym typeface="Symbol"/>
                            </a:rPr>
                            <m:t></m:t>
                          </m:r>
                          <m:r>
                            <a:rPr lang="en-US" i="1" dirty="0" smtClean="0">
                              <a:latin typeface="Cambria Math" panose="02040503050406030204" pitchFamily="18" charset="0"/>
                            </a:rPr>
                            <m:t>5</m:t>
                          </m:r>
                          <m:r>
                            <a:rPr lang="en-US" i="1" dirty="0" smtClean="0">
                              <a:latin typeface="Cambria Math" panose="02040503050406030204" pitchFamily="18" charset="0"/>
                              <a:sym typeface="Symbol"/>
                            </a:rPr>
                            <m:t></m:t>
                          </m:r>
                          <m:d>
                            <m:dPr>
                              <m:ctrlPr>
                                <a:rPr lang="en-US" b="0" i="1" dirty="0" smtClean="0">
                                  <a:latin typeface="Cambria Math" panose="02040503050406030204" pitchFamily="18" charset="0"/>
                                  <a:sym typeface="Symbol"/>
                                </a:rPr>
                              </m:ctrlPr>
                            </m:dPr>
                            <m:e>
                              <m:r>
                                <a:rPr lang="en-US" i="1" dirty="0" smtClean="0">
                                  <a:latin typeface="Cambria Math" panose="02040503050406030204" pitchFamily="18" charset="0"/>
                                </a:rPr>
                                <m:t>−2</m:t>
                              </m:r>
                            </m:e>
                          </m:d>
                          <m:r>
                            <a:rPr lang="en-US" i="1" dirty="0" smtClean="0">
                              <a:latin typeface="Cambria Math" panose="02040503050406030204" pitchFamily="18" charset="0"/>
                            </a:rPr>
                            <m:t>−2</m:t>
                          </m:r>
                          <m:r>
                            <a:rPr lang="en-US" i="1" dirty="0" smtClean="0">
                              <a:latin typeface="Cambria Math" panose="02040503050406030204" pitchFamily="18" charset="0"/>
                              <a:sym typeface="Symbol"/>
                            </a:rPr>
                            <m:t></m:t>
                          </m:r>
                          <m:r>
                            <a:rPr lang="en-US" i="1" dirty="0" smtClean="0">
                              <a:latin typeface="Cambria Math" panose="02040503050406030204" pitchFamily="18" charset="0"/>
                            </a:rPr>
                            <m:t>1</m:t>
                          </m:r>
                          <m:r>
                            <a:rPr lang="en-US" i="1" dirty="0" smtClean="0">
                              <a:latin typeface="Cambria Math" panose="02040503050406030204" pitchFamily="18" charset="0"/>
                              <a:sym typeface="Symbol"/>
                            </a:rPr>
                            <m:t></m:t>
                          </m:r>
                          <m:r>
                            <a:rPr lang="en-US" i="1" dirty="0" smtClean="0">
                              <a:latin typeface="Cambria Math" panose="02040503050406030204" pitchFamily="18" charset="0"/>
                            </a:rPr>
                            <m:t>1−</m:t>
                          </m:r>
                          <m:d>
                            <m:dPr>
                              <m:ctrlPr>
                                <a:rPr lang="en-US" b="0" i="1" dirty="0" smtClean="0">
                                  <a:latin typeface="Cambria Math" panose="02040503050406030204" pitchFamily="18" charset="0"/>
                                </a:rPr>
                              </m:ctrlPr>
                            </m:dPr>
                            <m:e>
                              <m:r>
                                <a:rPr lang="en-US" i="1" dirty="0" smtClean="0">
                                  <a:latin typeface="Cambria Math" panose="02040503050406030204" pitchFamily="18" charset="0"/>
                                </a:rPr>
                                <m:t>−2</m:t>
                              </m:r>
                            </m:e>
                          </m:d>
                          <m:r>
                            <a:rPr lang="en-US" i="1" dirty="0" smtClean="0">
                              <a:latin typeface="Cambria Math" panose="02040503050406030204" pitchFamily="18" charset="0"/>
                              <a:sym typeface="Symbol"/>
                            </a:rPr>
                            <m:t></m:t>
                          </m:r>
                          <m:r>
                            <a:rPr lang="en-US" i="1" dirty="0" smtClean="0">
                              <a:latin typeface="Cambria Math" panose="02040503050406030204" pitchFamily="18" charset="0"/>
                            </a:rPr>
                            <m:t>1</m:t>
                          </m:r>
                          <m:r>
                            <a:rPr lang="en-US" i="1" dirty="0" smtClean="0">
                              <a:latin typeface="Cambria Math" panose="02040503050406030204" pitchFamily="18" charset="0"/>
                              <a:sym typeface="Symbol"/>
                            </a:rPr>
                            <m:t></m:t>
                          </m:r>
                          <m:r>
                            <a:rPr lang="en-US" i="1" dirty="0" smtClean="0">
                              <a:latin typeface="Cambria Math" panose="02040503050406030204" pitchFamily="18" charset="0"/>
                            </a:rPr>
                            <m:t>2−1</m:t>
                          </m:r>
                          <m:r>
                            <a:rPr lang="en-US" i="1" dirty="0" smtClean="0">
                              <a:latin typeface="Cambria Math" panose="02040503050406030204" pitchFamily="18" charset="0"/>
                              <a:sym typeface="Symbol"/>
                            </a:rPr>
                            <m:t></m:t>
                          </m:r>
                          <m:r>
                            <a:rPr lang="en-US" i="1" dirty="0" smtClean="0">
                              <a:latin typeface="Cambria Math" panose="02040503050406030204" pitchFamily="18" charset="0"/>
                            </a:rPr>
                            <m:t>5</m:t>
                          </m:r>
                          <m:r>
                            <a:rPr lang="en-US" i="1" dirty="0" smtClean="0">
                              <a:latin typeface="Cambria Math" panose="02040503050406030204" pitchFamily="18" charset="0"/>
                              <a:sym typeface="Symbol"/>
                            </a:rPr>
                            <m:t></m:t>
                          </m:r>
                          <m:r>
                            <a:rPr lang="en-US" i="1" dirty="0" smtClean="0">
                              <a:latin typeface="Cambria Math" panose="02040503050406030204" pitchFamily="18" charset="0"/>
                            </a:rPr>
                            <m:t>4</m:t>
                          </m:r>
                        </m:e>
                      </m:d>
                    </m:oMath>
                  </m:oMathPara>
                </a14:m>
                <a:endParaRPr lang="en-US" dirty="0"/>
              </a:p>
              <a:p>
                <a:pPr lvl="1"/>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m:t>
                      </m:r>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2</m:t>
                          </m:r>
                        </m:den>
                      </m:f>
                      <m:d>
                        <m:dPr>
                          <m:ctrlPr>
                            <a:rPr lang="en-US" b="0" i="1" dirty="0" smtClean="0">
                              <a:latin typeface="Cambria Math" panose="02040503050406030204" pitchFamily="18" charset="0"/>
                            </a:rPr>
                          </m:ctrlPr>
                        </m:dPr>
                        <m:e>
                          <m:r>
                            <a:rPr lang="en-US" i="1" dirty="0" smtClean="0">
                              <a:latin typeface="Cambria Math" panose="02040503050406030204" pitchFamily="18" charset="0"/>
                            </a:rPr>
                            <m:t>2+8+</m:t>
                          </m:r>
                          <m:d>
                            <m:dPr>
                              <m:ctrlPr>
                                <a:rPr lang="en-US" b="0" i="1" dirty="0" smtClean="0">
                                  <a:latin typeface="Cambria Math" panose="02040503050406030204" pitchFamily="18" charset="0"/>
                                </a:rPr>
                              </m:ctrlPr>
                            </m:dPr>
                            <m:e>
                              <m:r>
                                <a:rPr lang="en-US" i="1" dirty="0" smtClean="0">
                                  <a:latin typeface="Cambria Math" panose="02040503050406030204" pitchFamily="18" charset="0"/>
                                </a:rPr>
                                <m:t>−10</m:t>
                              </m:r>
                            </m:e>
                          </m:d>
                          <m:r>
                            <a:rPr lang="en-US" b="0" i="1" dirty="0" smtClean="0">
                              <a:latin typeface="Cambria Math" panose="02040503050406030204" pitchFamily="18" charset="0"/>
                            </a:rPr>
                            <m:t>−</m:t>
                          </m:r>
                          <m:r>
                            <a:rPr lang="en-US" i="1" dirty="0" smtClean="0">
                              <a:latin typeface="Cambria Math" panose="02040503050406030204" pitchFamily="18" charset="0"/>
                            </a:rPr>
                            <m:t>2−</m:t>
                          </m:r>
                          <m:d>
                            <m:dPr>
                              <m:ctrlPr>
                                <a:rPr lang="en-US" b="0" i="1" dirty="0" smtClean="0">
                                  <a:latin typeface="Cambria Math" panose="02040503050406030204" pitchFamily="18" charset="0"/>
                                </a:rPr>
                              </m:ctrlPr>
                            </m:dPr>
                            <m:e>
                              <m:r>
                                <a:rPr lang="en-US" i="1" dirty="0" smtClean="0">
                                  <a:latin typeface="Cambria Math" panose="02040503050406030204" pitchFamily="18" charset="0"/>
                                </a:rPr>
                                <m:t>−4</m:t>
                              </m:r>
                            </m:e>
                          </m:d>
                          <m:r>
                            <a:rPr lang="en-US" b="0" i="1" dirty="0" smtClean="0">
                              <a:latin typeface="Cambria Math" panose="02040503050406030204" pitchFamily="18" charset="0"/>
                            </a:rPr>
                            <m:t>−</m:t>
                          </m:r>
                          <m:r>
                            <a:rPr lang="en-US" i="1" dirty="0" smtClean="0">
                              <a:latin typeface="Cambria Math" panose="02040503050406030204" pitchFamily="18" charset="0"/>
                            </a:rPr>
                            <m:t>20</m:t>
                          </m:r>
                        </m:e>
                      </m:d>
                    </m:oMath>
                  </m:oMathPara>
                </a14:m>
                <a:endParaRPr lang="en-US" i="1" dirty="0">
                  <a:latin typeface="Cambria Math" panose="02040503050406030204" pitchFamily="18" charset="0"/>
                </a:endParaRPr>
              </a:p>
              <a:p>
                <a:pPr lvl="1"/>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m:t>
                      </m:r>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2</m:t>
                          </m:r>
                        </m:den>
                      </m:f>
                      <m:d>
                        <m:dPr>
                          <m:ctrlPr>
                            <a:rPr lang="en-US" b="0" i="1" dirty="0" smtClean="0">
                              <a:latin typeface="Cambria Math" panose="02040503050406030204" pitchFamily="18" charset="0"/>
                            </a:rPr>
                          </m:ctrlPr>
                        </m:dPr>
                        <m:e>
                          <m:r>
                            <a:rPr lang="en-US" i="1" dirty="0" smtClean="0">
                              <a:latin typeface="Cambria Math" panose="02040503050406030204" pitchFamily="18" charset="0"/>
                            </a:rPr>
                            <m:t>−18</m:t>
                          </m:r>
                        </m:e>
                      </m:d>
                    </m:oMath>
                  </m:oMathPara>
                </a14:m>
                <a:endParaRPr lang="en-US" i="1" dirty="0">
                  <a:latin typeface="Cambria Math" panose="02040503050406030204" pitchFamily="18" charset="0"/>
                </a:endParaRPr>
              </a:p>
              <a:p>
                <a:pPr lvl="1"/>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9 </m:t>
                      </m:r>
                    </m:oMath>
                  </m:oMathPara>
                </a14:m>
                <a:endParaRPr lang="en-US" dirty="0"/>
              </a:p>
              <a:p>
                <a:pPr lvl="1"/>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𝐴𝑟𝑒𝑎</m:t>
                      </m:r>
                      <m:r>
                        <a:rPr lang="en-US" i="1" dirty="0" smtClean="0">
                          <a:latin typeface="Cambria Math" panose="02040503050406030204" pitchFamily="18" charset="0"/>
                        </a:rPr>
                        <m:t> = 9</m:t>
                      </m:r>
                    </m:oMath>
                  </m:oMathPara>
                </a14:m>
                <a:endParaRPr lang="en-US" dirty="0"/>
              </a:p>
            </p:txBody>
          </p:sp>
        </mc:Choice>
        <mc:Fallback xmlns="">
          <p:sp>
            <p:nvSpPr>
              <p:cNvPr id="3" name="Notes Placeholder 2"/>
              <p:cNvSpPr>
                <a:spLocks noGrp="1"/>
              </p:cNvSpPr>
              <p:nvPr>
                <p:ph type="body" idx="1"/>
              </p:nvPr>
            </p:nvSpPr>
            <p:spPr/>
            <p:txBody>
              <a:bodyPr>
                <a:normAutofit/>
              </a:bodyPr>
              <a:lstStyle/>
              <a:p>
                <a:pPr lvl="0"/>
                <a:r>
                  <a:rPr lang="en-US" b="0" i="0" dirty="0">
                    <a:latin typeface="Cambria Math" panose="02040503050406030204" pitchFamily="18" charset="0"/>
                  </a:rPr>
                  <a:t>±1/2 </a:t>
                </a:r>
                <a:r>
                  <a:rPr lang="en-US" i="0" dirty="0">
                    <a:latin typeface="Cambria Math" panose="02040503050406030204" pitchFamily="18" charset="0"/>
                  </a:rPr>
                  <a:t> (2</a:t>
                </a:r>
                <a:r>
                  <a:rPr lang="en-US" i="0" dirty="0">
                    <a:latin typeface="Cambria Math" panose="02040503050406030204" pitchFamily="18" charset="0"/>
                    <a:sym typeface="Symbol"/>
                  </a:rPr>
                  <a:t></a:t>
                </a:r>
                <a:r>
                  <a:rPr lang="en-US" i="0" dirty="0">
                    <a:latin typeface="Cambria Math" panose="02040503050406030204" pitchFamily="18" charset="0"/>
                  </a:rPr>
                  <a:t>1</a:t>
                </a:r>
                <a:r>
                  <a:rPr lang="en-US" i="0" dirty="0">
                    <a:latin typeface="Cambria Math" panose="02040503050406030204" pitchFamily="18" charset="0"/>
                    <a:sym typeface="Symbol"/>
                  </a:rPr>
                  <a:t></a:t>
                </a:r>
                <a:r>
                  <a:rPr lang="en-US" i="0" dirty="0">
                    <a:latin typeface="Cambria Math" panose="02040503050406030204" pitchFamily="18" charset="0"/>
                  </a:rPr>
                  <a:t>1+4</a:t>
                </a:r>
                <a:r>
                  <a:rPr lang="en-US" i="0" dirty="0">
                    <a:latin typeface="Cambria Math" panose="02040503050406030204" pitchFamily="18" charset="0"/>
                    <a:sym typeface="Symbol"/>
                  </a:rPr>
                  <a:t></a:t>
                </a:r>
                <a:r>
                  <a:rPr lang="en-US" i="0" dirty="0">
                    <a:latin typeface="Cambria Math" panose="02040503050406030204" pitchFamily="18" charset="0"/>
                  </a:rPr>
                  <a:t>1</a:t>
                </a:r>
                <a:r>
                  <a:rPr lang="en-US" i="0" dirty="0">
                    <a:latin typeface="Cambria Math" panose="02040503050406030204" pitchFamily="18" charset="0"/>
                    <a:sym typeface="Symbol"/>
                  </a:rPr>
                  <a:t></a:t>
                </a:r>
                <a:r>
                  <a:rPr lang="en-US" i="0" dirty="0">
                    <a:latin typeface="Cambria Math" panose="02040503050406030204" pitchFamily="18" charset="0"/>
                  </a:rPr>
                  <a:t>2+1</a:t>
                </a:r>
                <a:r>
                  <a:rPr lang="en-US" i="0" dirty="0">
                    <a:latin typeface="Cambria Math" panose="02040503050406030204" pitchFamily="18" charset="0"/>
                    <a:sym typeface="Symbol"/>
                  </a:rPr>
                  <a:t></a:t>
                </a:r>
                <a:r>
                  <a:rPr lang="en-US" i="0" dirty="0">
                    <a:latin typeface="Cambria Math" panose="02040503050406030204" pitchFamily="18" charset="0"/>
                  </a:rPr>
                  <a:t>5</a:t>
                </a:r>
                <a:r>
                  <a:rPr lang="en-US" i="0" dirty="0">
                    <a:latin typeface="Cambria Math" panose="02040503050406030204" pitchFamily="18" charset="0"/>
                    <a:sym typeface="Symbol"/>
                  </a:rPr>
                  <a:t></a:t>
                </a:r>
                <a:r>
                  <a:rPr lang="en-US" b="0" i="0" dirty="0">
                    <a:latin typeface="Cambria Math" panose="02040503050406030204" pitchFamily="18" charset="0"/>
                    <a:sym typeface="Symbol"/>
                  </a:rPr>
                  <a:t>(</a:t>
                </a:r>
                <a:r>
                  <a:rPr lang="en-US" i="0" dirty="0">
                    <a:latin typeface="Cambria Math" panose="02040503050406030204" pitchFamily="18" charset="0"/>
                  </a:rPr>
                  <a:t>−2</a:t>
                </a:r>
                <a:r>
                  <a:rPr lang="en-US" b="0" i="0" dirty="0">
                    <a:latin typeface="Cambria Math" panose="02040503050406030204" pitchFamily="18" charset="0"/>
                  </a:rPr>
                  <a:t>)</a:t>
                </a:r>
                <a:r>
                  <a:rPr lang="en-US" i="0" dirty="0">
                    <a:latin typeface="Cambria Math" panose="02040503050406030204" pitchFamily="18" charset="0"/>
                  </a:rPr>
                  <a:t>−2</a:t>
                </a:r>
                <a:r>
                  <a:rPr lang="en-US" i="0" dirty="0">
                    <a:latin typeface="Cambria Math" panose="02040503050406030204" pitchFamily="18" charset="0"/>
                    <a:sym typeface="Symbol"/>
                  </a:rPr>
                  <a:t></a:t>
                </a:r>
                <a:r>
                  <a:rPr lang="en-US" i="0" dirty="0">
                    <a:latin typeface="Cambria Math" panose="02040503050406030204" pitchFamily="18" charset="0"/>
                  </a:rPr>
                  <a:t>1</a:t>
                </a:r>
                <a:r>
                  <a:rPr lang="en-US" i="0" dirty="0">
                    <a:latin typeface="Cambria Math" panose="02040503050406030204" pitchFamily="18" charset="0"/>
                    <a:sym typeface="Symbol"/>
                  </a:rPr>
                  <a:t></a:t>
                </a:r>
                <a:r>
                  <a:rPr lang="en-US" i="0" dirty="0">
                    <a:latin typeface="Cambria Math" panose="02040503050406030204" pitchFamily="18" charset="0"/>
                  </a:rPr>
                  <a:t>1−</a:t>
                </a:r>
                <a:r>
                  <a:rPr lang="en-US" b="0" i="0" dirty="0">
                    <a:latin typeface="Cambria Math" panose="02040503050406030204" pitchFamily="18" charset="0"/>
                  </a:rPr>
                  <a:t>(</a:t>
                </a:r>
                <a:r>
                  <a:rPr lang="en-US" i="0" dirty="0">
                    <a:latin typeface="Cambria Math" panose="02040503050406030204" pitchFamily="18" charset="0"/>
                  </a:rPr>
                  <a:t>−2</a:t>
                </a:r>
                <a:r>
                  <a:rPr lang="en-US" b="0" i="0" dirty="0">
                    <a:latin typeface="Cambria Math" panose="02040503050406030204" pitchFamily="18" charset="0"/>
                  </a:rPr>
                  <a:t>)</a:t>
                </a:r>
                <a:r>
                  <a:rPr lang="en-US" i="0" dirty="0">
                    <a:latin typeface="Cambria Math" panose="02040503050406030204" pitchFamily="18" charset="0"/>
                    <a:sym typeface="Symbol"/>
                  </a:rPr>
                  <a:t></a:t>
                </a:r>
                <a:r>
                  <a:rPr lang="en-US" i="0" dirty="0">
                    <a:latin typeface="Cambria Math" panose="02040503050406030204" pitchFamily="18" charset="0"/>
                  </a:rPr>
                  <a:t>1</a:t>
                </a:r>
                <a:r>
                  <a:rPr lang="en-US" i="0" dirty="0">
                    <a:latin typeface="Cambria Math" panose="02040503050406030204" pitchFamily="18" charset="0"/>
                    <a:sym typeface="Symbol"/>
                  </a:rPr>
                  <a:t></a:t>
                </a:r>
                <a:r>
                  <a:rPr lang="en-US" i="0" dirty="0">
                    <a:latin typeface="Cambria Math" panose="02040503050406030204" pitchFamily="18" charset="0"/>
                  </a:rPr>
                  <a:t>2−1</a:t>
                </a:r>
                <a:r>
                  <a:rPr lang="en-US" i="0" dirty="0">
                    <a:latin typeface="Cambria Math" panose="02040503050406030204" pitchFamily="18" charset="0"/>
                    <a:sym typeface="Symbol"/>
                  </a:rPr>
                  <a:t></a:t>
                </a:r>
                <a:r>
                  <a:rPr lang="en-US" i="0" dirty="0">
                    <a:latin typeface="Cambria Math" panose="02040503050406030204" pitchFamily="18" charset="0"/>
                  </a:rPr>
                  <a:t>5</a:t>
                </a:r>
                <a:r>
                  <a:rPr lang="en-US" i="0" dirty="0">
                    <a:latin typeface="Cambria Math" panose="02040503050406030204" pitchFamily="18" charset="0"/>
                    <a:sym typeface="Symbol"/>
                  </a:rPr>
                  <a:t></a:t>
                </a:r>
                <a:r>
                  <a:rPr lang="en-US" i="0" dirty="0">
                    <a:latin typeface="Cambria Math" panose="02040503050406030204" pitchFamily="18" charset="0"/>
                  </a:rPr>
                  <a:t>4)</a:t>
                </a:r>
                <a:endParaRPr lang="en-US" dirty="0"/>
              </a:p>
              <a:p>
                <a:pPr lvl="1"/>
                <a:r>
                  <a:rPr lang="en-US" b="0" i="0" dirty="0">
                    <a:latin typeface="Cambria Math" panose="02040503050406030204" pitchFamily="18" charset="0"/>
                  </a:rPr>
                  <a:t>±1/2 (</a:t>
                </a:r>
                <a:r>
                  <a:rPr lang="en-US" i="0" dirty="0">
                    <a:latin typeface="Cambria Math" panose="02040503050406030204" pitchFamily="18" charset="0"/>
                  </a:rPr>
                  <a:t>2+8+</a:t>
                </a:r>
                <a:r>
                  <a:rPr lang="en-US" b="0" i="0" dirty="0">
                    <a:latin typeface="Cambria Math" panose="02040503050406030204" pitchFamily="18" charset="0"/>
                  </a:rPr>
                  <a:t>(</a:t>
                </a:r>
                <a:r>
                  <a:rPr lang="en-US" i="0" dirty="0">
                    <a:latin typeface="Cambria Math" panose="02040503050406030204" pitchFamily="18" charset="0"/>
                  </a:rPr>
                  <a:t>−10</a:t>
                </a:r>
                <a:r>
                  <a:rPr lang="en-US" b="0" i="0" dirty="0">
                    <a:latin typeface="Cambria Math" panose="02040503050406030204" pitchFamily="18" charset="0"/>
                  </a:rPr>
                  <a:t>)−</a:t>
                </a:r>
                <a:r>
                  <a:rPr lang="en-US" i="0" dirty="0">
                    <a:latin typeface="Cambria Math" panose="02040503050406030204" pitchFamily="18" charset="0"/>
                  </a:rPr>
                  <a:t>2−</a:t>
                </a:r>
                <a:r>
                  <a:rPr lang="en-US" b="0" i="0" dirty="0">
                    <a:latin typeface="Cambria Math" panose="02040503050406030204" pitchFamily="18" charset="0"/>
                  </a:rPr>
                  <a:t>(</a:t>
                </a:r>
                <a:r>
                  <a:rPr lang="en-US" i="0" dirty="0">
                    <a:latin typeface="Cambria Math" panose="02040503050406030204" pitchFamily="18" charset="0"/>
                  </a:rPr>
                  <a:t>−4</a:t>
                </a:r>
                <a:r>
                  <a:rPr lang="en-US" b="0" i="0" dirty="0">
                    <a:latin typeface="Cambria Math" panose="02040503050406030204" pitchFamily="18" charset="0"/>
                  </a:rPr>
                  <a:t>)−</a:t>
                </a:r>
                <a:r>
                  <a:rPr lang="en-US" i="0" dirty="0">
                    <a:latin typeface="Cambria Math" panose="02040503050406030204" pitchFamily="18" charset="0"/>
                  </a:rPr>
                  <a:t>20)</a:t>
                </a:r>
                <a:endParaRPr lang="en-US" i="1" dirty="0">
                  <a:latin typeface="Cambria Math" panose="02040503050406030204" pitchFamily="18" charset="0"/>
                </a:endParaRPr>
              </a:p>
              <a:p>
                <a:pPr lvl="1"/>
                <a:r>
                  <a:rPr lang="en-US" b="0" i="0" dirty="0">
                    <a:latin typeface="Cambria Math" panose="02040503050406030204" pitchFamily="18" charset="0"/>
                  </a:rPr>
                  <a:t>±1/2 (</a:t>
                </a:r>
                <a:r>
                  <a:rPr lang="en-US" i="0" dirty="0">
                    <a:latin typeface="Cambria Math" panose="02040503050406030204" pitchFamily="18" charset="0"/>
                  </a:rPr>
                  <a:t>−18)</a:t>
                </a:r>
                <a:endParaRPr lang="en-US" i="1" dirty="0">
                  <a:latin typeface="Cambria Math" panose="02040503050406030204" pitchFamily="18" charset="0"/>
                </a:endParaRPr>
              </a:p>
              <a:p>
                <a:pPr lvl="1"/>
                <a:r>
                  <a:rPr lang="en-US" i="0" dirty="0">
                    <a:latin typeface="Cambria Math" panose="02040503050406030204" pitchFamily="18" charset="0"/>
                  </a:rPr>
                  <a:t>9 </a:t>
                </a:r>
                <a:endParaRPr lang="en-US" dirty="0"/>
              </a:p>
              <a:p>
                <a:pPr lvl="1"/>
                <a:r>
                  <a:rPr lang="en-US" i="0" dirty="0">
                    <a:latin typeface="Cambria Math" panose="02040503050406030204" pitchFamily="18" charset="0"/>
                  </a:rPr>
                  <a:t>𝐴𝑟𝑒𝑎 = 9</a:t>
                </a:r>
                <a:endParaRPr lang="en-US" dirty="0"/>
              </a:p>
            </p:txBody>
          </p:sp>
        </mc:Fallback>
      </mc:AlternateContent>
      <p:sp>
        <p:nvSpPr>
          <p:cNvPr id="4" name="Slide Number Placeholder 3"/>
          <p:cNvSpPr>
            <a:spLocks noGrp="1"/>
          </p:cNvSpPr>
          <p:nvPr>
            <p:ph type="sldNum" sz="quarter" idx="10"/>
          </p:nvPr>
        </p:nvSpPr>
        <p:spPr/>
        <p:txBody>
          <a:bodyPr/>
          <a:lstStyle/>
          <a:p>
            <a:fld id="{6622BF0B-8CC5-4083-B556-950366E4EA30}" type="slidenum">
              <a:rPr lang="en-US" smtClean="0"/>
              <a:pPr/>
              <a:t>52</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pPr marL="0" lvl="1" defTabSz="931134">
              <a:defRPr/>
            </a:pPr>
            <a:r>
              <a:rPr lang="en-US" dirty="0"/>
              <a:t>Notice that the numerator and denominator are the same except for the columns containing the coefficients of the variable you are solving for is replaced with the numbers from the constants column.</a:t>
            </a:r>
          </a:p>
          <a:p>
            <a:endParaRPr lang="en-US" dirty="0"/>
          </a:p>
        </p:txBody>
      </p:sp>
      <p:sp>
        <p:nvSpPr>
          <p:cNvPr id="4" name="Slide Number Placeholder 3"/>
          <p:cNvSpPr>
            <a:spLocks noGrp="1"/>
          </p:cNvSpPr>
          <p:nvPr>
            <p:ph type="sldNum" sz="quarter" idx="10"/>
          </p:nvPr>
        </p:nvSpPr>
        <p:spPr/>
        <p:txBody>
          <a:bodyPr/>
          <a:lstStyle/>
          <a:p>
            <a:fld id="{6622BF0B-8CC5-4083-B556-950366E4EA30}" type="slidenum">
              <a:rPr lang="en-US" smtClean="0"/>
              <a:pPr/>
              <a:t>53</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f>
                        <m:fPr>
                          <m:ctrlPr>
                            <a:rPr lang="en-US" b="0" i="1" smtClean="0">
                              <a:latin typeface="Cambria Math" panose="02040503050406030204" pitchFamily="18" charset="0"/>
                            </a:rPr>
                          </m:ctrlPr>
                        </m:fPr>
                        <m:num>
                          <m:d>
                            <m:dPr>
                              <m:begChr m:val="|"/>
                              <m:endChr m:val="|"/>
                              <m:ctrlPr>
                                <a:rPr lang="en-US" b="0" i="1" smtClean="0">
                                  <a:latin typeface="Cambria Math" panose="02040503050406030204" pitchFamily="18" charset="0"/>
                                </a:rPr>
                              </m:ctrlPr>
                            </m:dPr>
                            <m:e>
                              <m:m>
                                <m:mPr>
                                  <m:plcHide m:val="on"/>
                                  <m:mcs>
                                    <m:mc>
                                      <m:mcPr>
                                        <m:count m:val="2"/>
                                        <m:mcJc m:val="center"/>
                                      </m:mcPr>
                                    </m:mc>
                                  </m:mcs>
                                  <m:ctrlPr>
                                    <a:rPr lang="en-US" b="0" i="1" smtClean="0">
                                      <a:latin typeface="Cambria Math" panose="02040503050406030204" pitchFamily="18" charset="0"/>
                                    </a:rPr>
                                  </m:ctrlPr>
                                </m:mPr>
                                <m:mr>
                                  <m:e>
                                    <m:r>
                                      <a:rPr lang="en-US" b="0" i="1" smtClean="0">
                                        <a:latin typeface="Cambria Math" panose="02040503050406030204" pitchFamily="18" charset="0"/>
                                      </a:rPr>
                                      <m:t>1</m:t>
                                    </m:r>
                                  </m:e>
                                  <m:e>
                                    <m:r>
                                      <a:rPr lang="en-US" b="0" i="1" smtClean="0">
                                        <a:latin typeface="Cambria Math" panose="02040503050406030204" pitchFamily="18" charset="0"/>
                                      </a:rPr>
                                      <m:t>1</m:t>
                                    </m:r>
                                  </m:e>
                                </m:mr>
                                <m:mr>
                                  <m:e>
                                    <m:r>
                                      <a:rPr lang="en-US" b="0" i="1" smtClean="0">
                                        <a:latin typeface="Cambria Math" panose="02040503050406030204" pitchFamily="18" charset="0"/>
                                      </a:rPr>
                                      <m:t>−23</m:t>
                                    </m:r>
                                  </m:e>
                                  <m:e>
                                    <m:r>
                                      <a:rPr lang="en-US" b="0" i="1" smtClean="0">
                                        <a:latin typeface="Cambria Math" panose="02040503050406030204" pitchFamily="18" charset="0"/>
                                      </a:rPr>
                                      <m:t>−2</m:t>
                                    </m:r>
                                  </m:e>
                                </m:mr>
                              </m:m>
                            </m:e>
                          </m:d>
                        </m:num>
                        <m:den>
                          <m:d>
                            <m:dPr>
                              <m:begChr m:val="|"/>
                              <m:endChr m:val="|"/>
                              <m:ctrlPr>
                                <a:rPr lang="en-US" b="0" i="1" smtClean="0">
                                  <a:latin typeface="Cambria Math" panose="02040503050406030204" pitchFamily="18" charset="0"/>
                                </a:rPr>
                              </m:ctrlPr>
                            </m:dPr>
                            <m:e>
                              <m:m>
                                <m:mPr>
                                  <m:plcHide m:val="on"/>
                                  <m:mcs>
                                    <m:mc>
                                      <m:mcPr>
                                        <m:count m:val="2"/>
                                        <m:mcJc m:val="center"/>
                                      </m:mcPr>
                                    </m:mc>
                                  </m:mcs>
                                  <m:ctrlPr>
                                    <a:rPr lang="en-US" b="0" i="1" smtClean="0">
                                      <a:latin typeface="Cambria Math" panose="02040503050406030204" pitchFamily="18" charset="0"/>
                                    </a:rPr>
                                  </m:ctrlPr>
                                </m:mPr>
                                <m:mr>
                                  <m:e>
                                    <m:r>
                                      <a:rPr lang="en-US" b="0" i="1" smtClean="0">
                                        <a:latin typeface="Cambria Math" panose="02040503050406030204" pitchFamily="18" charset="0"/>
                                      </a:rPr>
                                      <m:t>2</m:t>
                                    </m:r>
                                  </m:e>
                                  <m:e>
                                    <m:r>
                                      <a:rPr lang="en-US" b="0" i="1" smtClean="0">
                                        <a:latin typeface="Cambria Math" panose="02040503050406030204" pitchFamily="18" charset="0"/>
                                      </a:rPr>
                                      <m:t>1</m:t>
                                    </m:r>
                                  </m:e>
                                </m:mr>
                                <m:mr>
                                  <m:e>
                                    <m:r>
                                      <a:rPr lang="en-US" b="0" i="1" smtClean="0">
                                        <a:latin typeface="Cambria Math" panose="02040503050406030204" pitchFamily="18" charset="0"/>
                                      </a:rPr>
                                      <m:t>3</m:t>
                                    </m:r>
                                  </m:e>
                                  <m:e>
                                    <m:r>
                                      <a:rPr lang="en-US" b="0" i="1" smtClean="0">
                                        <a:latin typeface="Cambria Math" panose="02040503050406030204" pitchFamily="18" charset="0"/>
                                      </a:rPr>
                                      <m:t>−2</m:t>
                                    </m:r>
                                  </m:e>
                                </m:mr>
                              </m:m>
                            </m:e>
                          </m:d>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d>
                            <m:dPr>
                              <m:ctrlPr>
                                <a:rPr lang="en-US" b="0" i="1" smtClean="0">
                                  <a:latin typeface="Cambria Math" panose="02040503050406030204" pitchFamily="18" charset="0"/>
                                </a:rPr>
                              </m:ctrlPr>
                            </m:dPr>
                            <m:e>
                              <m:r>
                                <a:rPr lang="en-US" b="0" i="1" smtClean="0">
                                  <a:latin typeface="Cambria Math" panose="02040503050406030204" pitchFamily="18" charset="0"/>
                                </a:rPr>
                                <m:t>−2</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−23</m:t>
                              </m:r>
                            </m:e>
                          </m:d>
                          <m:d>
                            <m:dPr>
                              <m:ctrlPr>
                                <a:rPr lang="en-US" b="0" i="1" smtClean="0">
                                  <a:latin typeface="Cambria Math" panose="02040503050406030204" pitchFamily="18" charset="0"/>
                                </a:rPr>
                              </m:ctrlPr>
                            </m:dPr>
                            <m:e>
                              <m:r>
                                <a:rPr lang="en-US" b="0" i="1" smtClean="0">
                                  <a:latin typeface="Cambria Math" panose="02040503050406030204" pitchFamily="18" charset="0"/>
                                </a:rPr>
                                <m:t>1</m:t>
                              </m:r>
                            </m:e>
                          </m:d>
                        </m:num>
                        <m:den>
                          <m:r>
                            <a:rPr lang="en-US" b="0" i="1" smtClean="0">
                              <a:latin typeface="Cambria Math" panose="02040503050406030204" pitchFamily="18" charset="0"/>
                            </a:rPr>
                            <m:t>2</m:t>
                          </m:r>
                          <m:d>
                            <m:dPr>
                              <m:ctrlPr>
                                <a:rPr lang="en-US" b="0" i="1" smtClean="0">
                                  <a:latin typeface="Cambria Math" panose="02040503050406030204" pitchFamily="18" charset="0"/>
                                </a:rPr>
                              </m:ctrlPr>
                            </m:dPr>
                            <m:e>
                              <m:r>
                                <a:rPr lang="en-US" b="0" i="1" smtClean="0">
                                  <a:latin typeface="Cambria Math" panose="02040503050406030204" pitchFamily="18" charset="0"/>
                                </a:rPr>
                                <m:t>−2</m:t>
                              </m:r>
                            </m:e>
                          </m:d>
                          <m:r>
                            <a:rPr lang="en-US" b="0" i="1" smtClean="0">
                              <a:latin typeface="Cambria Math" panose="02040503050406030204" pitchFamily="18" charset="0"/>
                            </a:rPr>
                            <m:t>−3</m:t>
                          </m:r>
                          <m:d>
                            <m:dPr>
                              <m:ctrlPr>
                                <a:rPr lang="en-US" b="0" i="1" smtClean="0">
                                  <a:latin typeface="Cambria Math" panose="02040503050406030204" pitchFamily="18" charset="0"/>
                                </a:rPr>
                              </m:ctrlPr>
                            </m:dPr>
                            <m:e>
                              <m:r>
                                <a:rPr lang="en-US" b="0" i="1" smtClean="0">
                                  <a:latin typeface="Cambria Math" panose="02040503050406030204" pitchFamily="18" charset="0"/>
                                </a:rPr>
                                <m:t>1</m:t>
                              </m:r>
                            </m:e>
                          </m:d>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21</m:t>
                          </m:r>
                        </m:num>
                        <m:den>
                          <m:r>
                            <a:rPr lang="en-US" b="0" i="1" smtClean="0">
                              <a:latin typeface="Cambria Math" panose="02040503050406030204" pitchFamily="18" charset="0"/>
                            </a:rPr>
                            <m:t>−7</m:t>
                          </m:r>
                        </m:den>
                      </m:f>
                      <m:r>
                        <a:rPr lang="en-US" b="0" i="1" smtClean="0">
                          <a:latin typeface="Cambria Math" panose="02040503050406030204" pitchFamily="18" charset="0"/>
                        </a:rPr>
                        <m:t>=−3</m:t>
                      </m:r>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f>
                        <m:fPr>
                          <m:ctrlPr>
                            <a:rPr lang="en-US" b="0" i="1" smtClean="0">
                              <a:latin typeface="Cambria Math" panose="02040503050406030204" pitchFamily="18" charset="0"/>
                            </a:rPr>
                          </m:ctrlPr>
                        </m:fPr>
                        <m:num>
                          <m:d>
                            <m:dPr>
                              <m:begChr m:val="|"/>
                              <m:endChr m:val="|"/>
                              <m:ctrlPr>
                                <a:rPr lang="en-US" b="0" i="1" smtClean="0">
                                  <a:latin typeface="Cambria Math" panose="02040503050406030204" pitchFamily="18" charset="0"/>
                                </a:rPr>
                              </m:ctrlPr>
                            </m:dPr>
                            <m:e>
                              <m:m>
                                <m:mPr>
                                  <m:plcHide m:val="on"/>
                                  <m:mcs>
                                    <m:mc>
                                      <m:mcPr>
                                        <m:count m:val="2"/>
                                        <m:mcJc m:val="center"/>
                                      </m:mcPr>
                                    </m:mc>
                                  </m:mcs>
                                  <m:ctrlPr>
                                    <a:rPr lang="en-US" b="0" i="1" smtClean="0">
                                      <a:latin typeface="Cambria Math" panose="02040503050406030204" pitchFamily="18" charset="0"/>
                                    </a:rPr>
                                  </m:ctrlPr>
                                </m:mPr>
                                <m:mr>
                                  <m:e>
                                    <m:r>
                                      <a:rPr lang="en-US" b="0" i="1" smtClean="0">
                                        <a:latin typeface="Cambria Math" panose="02040503050406030204" pitchFamily="18" charset="0"/>
                                      </a:rPr>
                                      <m:t>2</m:t>
                                    </m:r>
                                  </m:e>
                                  <m:e>
                                    <m:r>
                                      <a:rPr lang="en-US" b="0" i="1" smtClean="0">
                                        <a:latin typeface="Cambria Math" panose="02040503050406030204" pitchFamily="18" charset="0"/>
                                      </a:rPr>
                                      <m:t>1</m:t>
                                    </m:r>
                                  </m:e>
                                </m:mr>
                                <m:mr>
                                  <m:e>
                                    <m:r>
                                      <a:rPr lang="en-US" b="0" i="1" smtClean="0">
                                        <a:latin typeface="Cambria Math" panose="02040503050406030204" pitchFamily="18" charset="0"/>
                                      </a:rPr>
                                      <m:t>3</m:t>
                                    </m:r>
                                  </m:e>
                                  <m:e>
                                    <m:r>
                                      <a:rPr lang="en-US" b="0" i="1" smtClean="0">
                                        <a:latin typeface="Cambria Math" panose="02040503050406030204" pitchFamily="18" charset="0"/>
                                      </a:rPr>
                                      <m:t>−23</m:t>
                                    </m:r>
                                  </m:e>
                                </m:mr>
                              </m:m>
                            </m:e>
                          </m:d>
                        </m:num>
                        <m:den>
                          <m:d>
                            <m:dPr>
                              <m:begChr m:val="|"/>
                              <m:endChr m:val="|"/>
                              <m:ctrlPr>
                                <a:rPr lang="en-US" b="0" i="1" smtClean="0">
                                  <a:latin typeface="Cambria Math" panose="02040503050406030204" pitchFamily="18" charset="0"/>
                                </a:rPr>
                              </m:ctrlPr>
                            </m:dPr>
                            <m:e>
                              <m:m>
                                <m:mPr>
                                  <m:plcHide m:val="on"/>
                                  <m:mcs>
                                    <m:mc>
                                      <m:mcPr>
                                        <m:count m:val="2"/>
                                        <m:mcJc m:val="center"/>
                                      </m:mcPr>
                                    </m:mc>
                                  </m:mcs>
                                  <m:ctrlPr>
                                    <a:rPr lang="en-US" b="0" i="1" smtClean="0">
                                      <a:latin typeface="Cambria Math" panose="02040503050406030204" pitchFamily="18" charset="0"/>
                                    </a:rPr>
                                  </m:ctrlPr>
                                </m:mPr>
                                <m:mr>
                                  <m:e>
                                    <m:r>
                                      <a:rPr lang="en-US" b="0" i="1" smtClean="0">
                                        <a:latin typeface="Cambria Math" panose="02040503050406030204" pitchFamily="18" charset="0"/>
                                      </a:rPr>
                                      <m:t>2</m:t>
                                    </m:r>
                                  </m:e>
                                  <m:e>
                                    <m:r>
                                      <a:rPr lang="en-US" b="0" i="1" smtClean="0">
                                        <a:latin typeface="Cambria Math" panose="02040503050406030204" pitchFamily="18" charset="0"/>
                                      </a:rPr>
                                      <m:t>1</m:t>
                                    </m:r>
                                  </m:e>
                                </m:mr>
                                <m:mr>
                                  <m:e>
                                    <m:r>
                                      <a:rPr lang="en-US" b="0" i="1" smtClean="0">
                                        <a:latin typeface="Cambria Math" panose="02040503050406030204" pitchFamily="18" charset="0"/>
                                      </a:rPr>
                                      <m:t>3</m:t>
                                    </m:r>
                                  </m:e>
                                  <m:e>
                                    <m:r>
                                      <a:rPr lang="en-US" b="0" i="1" smtClean="0">
                                        <a:latin typeface="Cambria Math" panose="02040503050406030204" pitchFamily="18" charset="0"/>
                                      </a:rPr>
                                      <m:t>−2</m:t>
                                    </m:r>
                                  </m:e>
                                </m:mr>
                              </m:m>
                            </m:e>
                          </m:d>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d>
                            <m:dPr>
                              <m:ctrlPr>
                                <a:rPr lang="en-US" b="0" i="1" smtClean="0">
                                  <a:latin typeface="Cambria Math" panose="02040503050406030204" pitchFamily="18" charset="0"/>
                                </a:rPr>
                              </m:ctrlPr>
                            </m:dPr>
                            <m:e>
                              <m:r>
                                <a:rPr lang="en-US" b="0" i="1" smtClean="0">
                                  <a:latin typeface="Cambria Math" panose="02040503050406030204" pitchFamily="18" charset="0"/>
                                </a:rPr>
                                <m:t>−23</m:t>
                              </m:r>
                            </m:e>
                          </m:d>
                          <m:r>
                            <a:rPr lang="en-US" b="0" i="1" smtClean="0">
                              <a:latin typeface="Cambria Math" panose="02040503050406030204" pitchFamily="18" charset="0"/>
                            </a:rPr>
                            <m:t>−3</m:t>
                          </m:r>
                          <m:d>
                            <m:dPr>
                              <m:ctrlPr>
                                <a:rPr lang="en-US" b="0" i="1" smtClean="0">
                                  <a:latin typeface="Cambria Math" panose="02040503050406030204" pitchFamily="18" charset="0"/>
                                </a:rPr>
                              </m:ctrlPr>
                            </m:dPr>
                            <m:e>
                              <m:r>
                                <a:rPr lang="en-US" b="0" i="1" smtClean="0">
                                  <a:latin typeface="Cambria Math" panose="02040503050406030204" pitchFamily="18" charset="0"/>
                                </a:rPr>
                                <m:t>1</m:t>
                              </m:r>
                            </m:e>
                          </m:d>
                        </m:num>
                        <m:den>
                          <m:r>
                            <a:rPr lang="en-US" b="0" i="1" smtClean="0">
                              <a:latin typeface="Cambria Math" panose="02040503050406030204" pitchFamily="18" charset="0"/>
                            </a:rPr>
                            <m:t>−7</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−49</m:t>
                          </m:r>
                        </m:num>
                        <m:den>
                          <m:r>
                            <a:rPr lang="en-US" b="0" i="1" smtClean="0">
                              <a:latin typeface="Cambria Math" panose="02040503050406030204" pitchFamily="18" charset="0"/>
                            </a:rPr>
                            <m:t>−7</m:t>
                          </m:r>
                        </m:den>
                      </m:f>
                      <m:r>
                        <a:rPr lang="en-US" b="0" i="1" smtClean="0">
                          <a:latin typeface="Cambria Math" panose="02040503050406030204" pitchFamily="18" charset="0"/>
                        </a:rPr>
                        <m:t>=7</m:t>
                      </m:r>
                    </m:oMath>
                  </m:oMathPara>
                </a14:m>
                <a:endParaRPr lang="en-US" dirty="0"/>
              </a:p>
              <a:p>
                <a:r>
                  <a:rPr lang="en-US" dirty="0"/>
                  <a:t>(−3, 7)</a:t>
                </a:r>
              </a:p>
            </p:txBody>
          </p:sp>
        </mc:Choice>
        <mc:Fallback xmlns="">
          <p:sp>
            <p:nvSpPr>
              <p:cNvPr id="3" name="Notes Placeholder 2"/>
              <p:cNvSpPr>
                <a:spLocks noGrp="1"/>
              </p:cNvSpPr>
              <p:nvPr>
                <p:ph type="body" idx="1"/>
              </p:nvPr>
            </p:nvSpPr>
            <p:spPr/>
            <p:txBody>
              <a:bodyPr>
                <a:normAutofit/>
              </a:bodyPr>
              <a:lstStyle/>
              <a:p>
                <a:r>
                  <a:rPr lang="en-US" b="0" i="0">
                    <a:latin typeface="Cambria Math" panose="02040503050406030204" pitchFamily="18" charset="0"/>
                  </a:rPr>
                  <a:t>𝑥=|■(1&amp;1@−23&amp;−2)|/|■(2&amp;1@3&amp;−2)| =(1(−2)−(−23)(1))/(2(−2)−3(1) )=21/(−7)=−3</a:t>
                </a:r>
                <a:endParaRPr lang="en-US" b="0" dirty="0"/>
              </a:p>
              <a:p>
                <a:r>
                  <a:rPr lang="en-US" b="0" i="0">
                    <a:latin typeface="Cambria Math" panose="02040503050406030204" pitchFamily="18" charset="0"/>
                  </a:rPr>
                  <a:t>𝑦=|■(2&amp;1@3&amp;−23)|/|■(2&amp;1@3&amp;−2)| =(2(−23)−3(1))/(−7)=(−49)/(−7)=7</a:t>
                </a:r>
                <a:endParaRPr lang="en-US" dirty="0"/>
              </a:p>
              <a:p>
                <a:r>
                  <a:rPr lang="en-US" dirty="0"/>
                  <a:t>(−3, 7)</a:t>
                </a:r>
              </a:p>
            </p:txBody>
          </p:sp>
        </mc:Fallback>
      </mc:AlternateContent>
      <p:sp>
        <p:nvSpPr>
          <p:cNvPr id="4" name="Slide Number Placeholder 3"/>
          <p:cNvSpPr>
            <a:spLocks noGrp="1"/>
          </p:cNvSpPr>
          <p:nvPr>
            <p:ph type="sldNum" sz="quarter" idx="10"/>
          </p:nvPr>
        </p:nvSpPr>
        <p:spPr/>
        <p:txBody>
          <a:bodyPr/>
          <a:lstStyle/>
          <a:p>
            <a:fld id="{6622BF0B-8CC5-4083-B556-950366E4EA30}" type="slidenum">
              <a:rPr lang="en-US" smtClean="0"/>
              <a:pPr/>
              <a:t>54</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61D820-5BA6-48CC-BA5C-3A89029152EA}" type="slidenum">
              <a:rPr lang="en-US" smtClean="0"/>
              <a:pPr/>
              <a:t>55</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f>
                        <m:fPr>
                          <m:ctrlPr>
                            <a:rPr lang="en-US" b="0" i="1" smtClean="0">
                              <a:latin typeface="Cambria Math" panose="02040503050406030204" pitchFamily="18" charset="0"/>
                            </a:rPr>
                          </m:ctrlPr>
                        </m:fPr>
                        <m:num>
                          <m:d>
                            <m:dPr>
                              <m:begChr m:val="|"/>
                              <m:endChr m:val="|"/>
                              <m:ctrlPr>
                                <a:rPr lang="en-US" b="0" i="1" smtClean="0">
                                  <a:latin typeface="Cambria Math" panose="02040503050406030204" pitchFamily="18" charset="0"/>
                                </a:rPr>
                              </m:ctrlPr>
                            </m:dPr>
                            <m:e>
                              <m:m>
                                <m:mPr>
                                  <m:plcHide m:val="on"/>
                                  <m:mcs>
                                    <m:mc>
                                      <m:mcPr>
                                        <m:count m:val="3"/>
                                        <m:mcJc m:val="center"/>
                                      </m:mcPr>
                                    </m:mc>
                                  </m:mcs>
                                  <m:ctrlPr>
                                    <a:rPr lang="en-US" b="0" i="1" smtClean="0">
                                      <a:latin typeface="Cambria Math" panose="02040503050406030204" pitchFamily="18" charset="0"/>
                                    </a:rPr>
                                  </m:ctrlPr>
                                </m:mPr>
                                <m:mr>
                                  <m:e>
                                    <m:r>
                                      <a:rPr lang="en-US" b="0" i="1" smtClean="0">
                                        <a:latin typeface="Cambria Math" panose="02040503050406030204" pitchFamily="18" charset="0"/>
                                      </a:rPr>
                                      <m:t>−4</m:t>
                                    </m:r>
                                  </m:e>
                                  <m:e>
                                    <m:r>
                                      <a:rPr lang="en-US" b="0" i="1" smtClean="0">
                                        <a:latin typeface="Cambria Math" panose="02040503050406030204" pitchFamily="18" charset="0"/>
                                      </a:rPr>
                                      <m:t>−1</m:t>
                                    </m:r>
                                  </m:e>
                                  <m:e>
                                    <m:r>
                                      <a:rPr lang="en-US" b="0" i="1" smtClean="0">
                                        <a:latin typeface="Cambria Math" panose="02040503050406030204" pitchFamily="18" charset="0"/>
                                      </a:rPr>
                                      <m:t>6</m:t>
                                    </m:r>
                                  </m:e>
                                </m:mr>
                                <m:mr>
                                  <m:e>
                                    <m:r>
                                      <a:rPr lang="en-US" b="0" i="1" smtClean="0">
                                        <a:latin typeface="Cambria Math" panose="02040503050406030204" pitchFamily="18" charset="0"/>
                                      </a:rPr>
                                      <m:t>−7</m:t>
                                    </m:r>
                                  </m:e>
                                  <m:e>
                                    <m:r>
                                      <a:rPr lang="en-US" b="0" i="1" smtClean="0">
                                        <a:latin typeface="Cambria Math" panose="02040503050406030204" pitchFamily="18" charset="0"/>
                                      </a:rPr>
                                      <m:t>4</m:t>
                                    </m:r>
                                  </m:e>
                                  <m:e>
                                    <m:r>
                                      <a:rPr lang="en-US" b="0" i="1" smtClean="0">
                                        <a:latin typeface="Cambria Math" panose="02040503050406030204" pitchFamily="18" charset="0"/>
                                      </a:rPr>
                                      <m:t>−5</m:t>
                                    </m:r>
                                  </m:e>
                                </m:mr>
                                <m:mr>
                                  <m:e>
                                    <m:r>
                                      <a:rPr lang="en-US" b="0" i="1" smtClean="0">
                                        <a:latin typeface="Cambria Math" panose="02040503050406030204" pitchFamily="18" charset="0"/>
                                      </a:rPr>
                                      <m:t>9</m:t>
                                    </m:r>
                                  </m:e>
                                  <m:e>
                                    <m:r>
                                      <a:rPr lang="en-US" b="0" i="1" smtClean="0">
                                        <a:latin typeface="Cambria Math" panose="02040503050406030204" pitchFamily="18" charset="0"/>
                                      </a:rPr>
                                      <m:t>−2</m:t>
                                    </m:r>
                                  </m:e>
                                  <m:e>
                                    <m:r>
                                      <a:rPr lang="en-US" b="0" i="1" smtClean="0">
                                        <a:latin typeface="Cambria Math" panose="02040503050406030204" pitchFamily="18" charset="0"/>
                                      </a:rPr>
                                      <m:t>5</m:t>
                                    </m:r>
                                  </m:e>
                                </m:mr>
                              </m:m>
                            </m:e>
                          </m:d>
                        </m:num>
                        <m:den>
                          <m:d>
                            <m:dPr>
                              <m:begChr m:val="|"/>
                              <m:endChr m:val="|"/>
                              <m:ctrlPr>
                                <a:rPr lang="en-US" b="0" i="1" smtClean="0">
                                  <a:latin typeface="Cambria Math" panose="02040503050406030204" pitchFamily="18" charset="0"/>
                                </a:rPr>
                              </m:ctrlPr>
                            </m:dPr>
                            <m:e>
                              <m:m>
                                <m:mPr>
                                  <m:plcHide m:val="on"/>
                                  <m:mcs>
                                    <m:mc>
                                      <m:mcPr>
                                        <m:count m:val="3"/>
                                        <m:mcJc m:val="center"/>
                                      </m:mcPr>
                                    </m:mc>
                                  </m:mcs>
                                  <m:ctrlPr>
                                    <a:rPr lang="en-US" b="0" i="1" smtClean="0">
                                      <a:latin typeface="Cambria Math" panose="02040503050406030204" pitchFamily="18" charset="0"/>
                                    </a:rPr>
                                  </m:ctrlPr>
                                </m:mPr>
                                <m:mr>
                                  <m:e>
                                    <m:r>
                                      <a:rPr lang="en-US" b="0" i="1" smtClean="0">
                                        <a:latin typeface="Cambria Math" panose="02040503050406030204" pitchFamily="18" charset="0"/>
                                      </a:rPr>
                                      <m:t>2</m:t>
                                    </m:r>
                                  </m:e>
                                  <m:e>
                                    <m:r>
                                      <a:rPr lang="en-US" b="0" i="1" smtClean="0">
                                        <a:latin typeface="Cambria Math" panose="02040503050406030204" pitchFamily="18" charset="0"/>
                                      </a:rPr>
                                      <m:t>−1</m:t>
                                    </m:r>
                                  </m:e>
                                  <m:e>
                                    <m:r>
                                      <a:rPr lang="en-US" b="0" i="1" smtClean="0">
                                        <a:latin typeface="Cambria Math" panose="02040503050406030204" pitchFamily="18" charset="0"/>
                                      </a:rPr>
                                      <m:t>6</m:t>
                                    </m:r>
                                  </m:e>
                                </m:mr>
                                <m:mr>
                                  <m:e>
                                    <m:r>
                                      <a:rPr lang="en-US" b="0" i="1" smtClean="0">
                                        <a:latin typeface="Cambria Math" panose="02040503050406030204" pitchFamily="18" charset="0"/>
                                      </a:rPr>
                                      <m:t>6</m:t>
                                    </m:r>
                                  </m:e>
                                  <m:e>
                                    <m:r>
                                      <a:rPr lang="en-US" b="0" i="1" smtClean="0">
                                        <a:latin typeface="Cambria Math" panose="02040503050406030204" pitchFamily="18" charset="0"/>
                                      </a:rPr>
                                      <m:t>4</m:t>
                                    </m:r>
                                  </m:e>
                                  <m:e>
                                    <m:r>
                                      <a:rPr lang="en-US" b="0" i="1" smtClean="0">
                                        <a:latin typeface="Cambria Math" panose="02040503050406030204" pitchFamily="18" charset="0"/>
                                      </a:rPr>
                                      <m:t>−5</m:t>
                                    </m:r>
                                  </m:e>
                                </m:mr>
                                <m:mr>
                                  <m:e>
                                    <m:r>
                                      <a:rPr lang="en-US" b="0" i="1" smtClean="0">
                                        <a:latin typeface="Cambria Math" panose="02040503050406030204" pitchFamily="18" charset="0"/>
                                      </a:rPr>
                                      <m:t>−4</m:t>
                                    </m:r>
                                  </m:e>
                                  <m:e>
                                    <m:r>
                                      <a:rPr lang="en-US" b="0" i="1" smtClean="0">
                                        <a:latin typeface="Cambria Math" panose="02040503050406030204" pitchFamily="18" charset="0"/>
                                      </a:rPr>
                                      <m:t>−2</m:t>
                                    </m:r>
                                  </m:e>
                                  <m:e>
                                    <m:r>
                                      <a:rPr lang="en-US" b="0" i="1" smtClean="0">
                                        <a:latin typeface="Cambria Math" panose="02040503050406030204" pitchFamily="18" charset="0"/>
                                      </a:rPr>
                                      <m:t>5</m:t>
                                    </m:r>
                                  </m:e>
                                </m:mr>
                              </m:m>
                            </m:e>
                          </m:d>
                        </m:den>
                      </m:f>
                      <m:r>
                        <a:rPr lang="en-US" b="0" i="1" smtClean="0">
                          <a:latin typeface="Cambria Math" panose="02040503050406030204" pitchFamily="18" charset="0"/>
                        </a:rPr>
                        <m:t>  </m:t>
                      </m:r>
                      <m:f>
                        <m:fPr>
                          <m:ctrlPr>
                            <a:rPr lang="en-US" b="0" i="1" smtClean="0">
                              <a:latin typeface="Cambria Math" panose="02040503050406030204" pitchFamily="18" charset="0"/>
                            </a:rPr>
                          </m:ctrlPr>
                        </m:fPr>
                        <m:num>
                          <m:m>
                            <m:mPr>
                              <m:plcHide m:val="on"/>
                              <m:mcs>
                                <m:mc>
                                  <m:mcPr>
                                    <m:count m:val="2"/>
                                    <m:mcJc m:val="center"/>
                                  </m:mcPr>
                                </m:mc>
                              </m:mcs>
                              <m:ctrlPr>
                                <a:rPr lang="en-US" b="0" i="1" smtClean="0">
                                  <a:latin typeface="Cambria Math" panose="02040503050406030204" pitchFamily="18" charset="0"/>
                                </a:rPr>
                              </m:ctrlPr>
                            </m:mPr>
                            <m:mr>
                              <m:e>
                                <m:r>
                                  <a:rPr lang="en-US" b="0" i="1" smtClean="0">
                                    <a:latin typeface="Cambria Math" panose="02040503050406030204" pitchFamily="18" charset="0"/>
                                  </a:rPr>
                                  <m:t>−4</m:t>
                                </m:r>
                              </m:e>
                              <m:e>
                                <m:r>
                                  <a:rPr lang="en-US" b="0" i="1" smtClean="0">
                                    <a:latin typeface="Cambria Math" panose="02040503050406030204" pitchFamily="18" charset="0"/>
                                  </a:rPr>
                                  <m:t>−1</m:t>
                                </m:r>
                              </m:e>
                            </m:mr>
                            <m:mr>
                              <m:e>
                                <m:r>
                                  <a:rPr lang="en-US" b="0" i="1" smtClean="0">
                                    <a:latin typeface="Cambria Math" panose="02040503050406030204" pitchFamily="18" charset="0"/>
                                  </a:rPr>
                                  <m:t>−7</m:t>
                                </m:r>
                              </m:e>
                              <m:e>
                                <m:r>
                                  <a:rPr lang="en-US" b="0" i="1" smtClean="0">
                                    <a:latin typeface="Cambria Math" panose="02040503050406030204" pitchFamily="18" charset="0"/>
                                  </a:rPr>
                                  <m:t>4</m:t>
                                </m:r>
                              </m:e>
                            </m:mr>
                            <m:mr>
                              <m:e>
                                <m:r>
                                  <a:rPr lang="en-US" b="0" i="1" smtClean="0">
                                    <a:latin typeface="Cambria Math" panose="02040503050406030204" pitchFamily="18" charset="0"/>
                                  </a:rPr>
                                  <m:t>9</m:t>
                                </m:r>
                              </m:e>
                              <m:e>
                                <m:r>
                                  <a:rPr lang="en-US" b="0" i="1" smtClean="0">
                                    <a:latin typeface="Cambria Math" panose="02040503050406030204" pitchFamily="18" charset="0"/>
                                  </a:rPr>
                                  <m:t>−2</m:t>
                                </m:r>
                              </m:e>
                            </m:mr>
                          </m:m>
                        </m:num>
                        <m:den>
                          <m:m>
                            <m:mPr>
                              <m:plcHide m:val="on"/>
                              <m:mcs>
                                <m:mc>
                                  <m:mcPr>
                                    <m:count m:val="2"/>
                                    <m:mcJc m:val="center"/>
                                  </m:mcPr>
                                </m:mc>
                              </m:mcs>
                              <m:ctrlPr>
                                <a:rPr lang="en-US" b="0" i="1" smtClean="0">
                                  <a:latin typeface="Cambria Math" panose="02040503050406030204" pitchFamily="18" charset="0"/>
                                </a:rPr>
                              </m:ctrlPr>
                            </m:mPr>
                            <m:mr>
                              <m:e>
                                <m:r>
                                  <a:rPr lang="en-US" b="0" i="1" smtClean="0">
                                    <a:latin typeface="Cambria Math" panose="02040503050406030204" pitchFamily="18" charset="0"/>
                                  </a:rPr>
                                  <m:t>2</m:t>
                                </m:r>
                              </m:e>
                              <m:e>
                                <m:r>
                                  <a:rPr lang="en-US" b="0" i="1" smtClean="0">
                                    <a:latin typeface="Cambria Math" panose="02040503050406030204" pitchFamily="18" charset="0"/>
                                  </a:rPr>
                                  <m:t>−1</m:t>
                                </m:r>
                              </m:e>
                            </m:mr>
                            <m:mr>
                              <m:e>
                                <m:r>
                                  <a:rPr lang="en-US" b="0" i="1" smtClean="0">
                                    <a:latin typeface="Cambria Math" panose="02040503050406030204" pitchFamily="18" charset="0"/>
                                  </a:rPr>
                                  <m:t>6</m:t>
                                </m:r>
                              </m:e>
                              <m:e>
                                <m:r>
                                  <a:rPr lang="en-US" b="0" i="1" smtClean="0">
                                    <a:latin typeface="Cambria Math" panose="02040503050406030204" pitchFamily="18" charset="0"/>
                                  </a:rPr>
                                  <m:t>4</m:t>
                                </m:r>
                              </m:e>
                            </m:mr>
                            <m:mr>
                              <m:e>
                                <m:r>
                                  <a:rPr lang="en-US" b="0" i="1" smtClean="0">
                                    <a:latin typeface="Cambria Math" panose="02040503050406030204" pitchFamily="18" charset="0"/>
                                  </a:rPr>
                                  <m:t>−4</m:t>
                                </m:r>
                              </m:e>
                              <m:e>
                                <m:r>
                                  <a:rPr lang="en-US" b="0" i="1" smtClean="0">
                                    <a:latin typeface="Cambria Math" panose="02040503050406030204" pitchFamily="18" charset="0"/>
                                  </a:rPr>
                                  <m:t>−2</m:t>
                                </m:r>
                              </m:e>
                            </m:mr>
                          </m:m>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d>
                            <m:dPr>
                              <m:ctrlPr>
                                <a:rPr lang="en-US" b="0" i="1" smtClean="0">
                                  <a:latin typeface="Cambria Math" panose="02040503050406030204" pitchFamily="18" charset="0"/>
                                </a:rPr>
                              </m:ctrlPr>
                            </m:dPr>
                            <m:e>
                              <m:r>
                                <a:rPr lang="en-US" b="0" i="1" smtClean="0">
                                  <a:latin typeface="Cambria Math" panose="02040503050406030204" pitchFamily="18" charset="0"/>
                                </a:rPr>
                                <m:t>−4</m:t>
                              </m:r>
                            </m:e>
                          </m:d>
                          <m:d>
                            <m:dPr>
                              <m:ctrlPr>
                                <a:rPr lang="en-US" b="0" i="1" smtClean="0">
                                  <a:latin typeface="Cambria Math" panose="02040503050406030204" pitchFamily="18" charset="0"/>
                                </a:rPr>
                              </m:ctrlPr>
                            </m:dPr>
                            <m:e>
                              <m:r>
                                <a:rPr lang="en-US" b="0" i="1" smtClean="0">
                                  <a:latin typeface="Cambria Math" panose="02040503050406030204" pitchFamily="18" charset="0"/>
                                </a:rPr>
                                <m:t>4</m:t>
                              </m:r>
                            </m:e>
                          </m:d>
                          <m:d>
                            <m:dPr>
                              <m:ctrlPr>
                                <a:rPr lang="en-US" b="0" i="1" smtClean="0">
                                  <a:latin typeface="Cambria Math" panose="02040503050406030204" pitchFamily="18" charset="0"/>
                                </a:rPr>
                              </m:ctrlPr>
                            </m:dPr>
                            <m:e>
                              <m:r>
                                <a:rPr lang="en-US" b="0" i="1" smtClean="0">
                                  <a:latin typeface="Cambria Math" panose="02040503050406030204" pitchFamily="18" charset="0"/>
                                </a:rPr>
                                <m:t>5</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−1</m:t>
                              </m:r>
                            </m:e>
                          </m:d>
                          <m:d>
                            <m:dPr>
                              <m:ctrlPr>
                                <a:rPr lang="en-US" b="0" i="1" smtClean="0">
                                  <a:latin typeface="Cambria Math" panose="02040503050406030204" pitchFamily="18" charset="0"/>
                                </a:rPr>
                              </m:ctrlPr>
                            </m:dPr>
                            <m:e>
                              <m:r>
                                <a:rPr lang="en-US" b="0" i="1" smtClean="0">
                                  <a:latin typeface="Cambria Math" panose="02040503050406030204" pitchFamily="18" charset="0"/>
                                </a:rPr>
                                <m:t>−5</m:t>
                              </m:r>
                            </m:e>
                          </m:d>
                          <m:d>
                            <m:dPr>
                              <m:ctrlPr>
                                <a:rPr lang="en-US" b="0" i="1" smtClean="0">
                                  <a:latin typeface="Cambria Math" panose="02040503050406030204" pitchFamily="18" charset="0"/>
                                </a:rPr>
                              </m:ctrlPr>
                            </m:dPr>
                            <m:e>
                              <m:r>
                                <a:rPr lang="en-US" b="0" i="1" smtClean="0">
                                  <a:latin typeface="Cambria Math" panose="02040503050406030204" pitchFamily="18" charset="0"/>
                                </a:rPr>
                                <m:t>9</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6</m:t>
                              </m:r>
                            </m:e>
                          </m:d>
                          <m:d>
                            <m:dPr>
                              <m:ctrlPr>
                                <a:rPr lang="en-US" b="0" i="1" smtClean="0">
                                  <a:latin typeface="Cambria Math" panose="02040503050406030204" pitchFamily="18" charset="0"/>
                                </a:rPr>
                              </m:ctrlPr>
                            </m:dPr>
                            <m:e>
                              <m:r>
                                <a:rPr lang="en-US" b="0" i="1" smtClean="0">
                                  <a:latin typeface="Cambria Math" panose="02040503050406030204" pitchFamily="18" charset="0"/>
                                </a:rPr>
                                <m:t>−7</m:t>
                              </m:r>
                            </m:e>
                          </m:d>
                          <m:d>
                            <m:dPr>
                              <m:ctrlPr>
                                <a:rPr lang="en-US" b="0" i="1" smtClean="0">
                                  <a:latin typeface="Cambria Math" panose="02040503050406030204" pitchFamily="18" charset="0"/>
                                </a:rPr>
                              </m:ctrlPr>
                            </m:dPr>
                            <m:e>
                              <m:r>
                                <a:rPr lang="en-US" b="0" i="1" smtClean="0">
                                  <a:latin typeface="Cambria Math" panose="02040503050406030204" pitchFamily="18" charset="0"/>
                                </a:rPr>
                                <m:t>−2</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9</m:t>
                              </m:r>
                            </m:e>
                          </m:d>
                          <m:d>
                            <m:dPr>
                              <m:ctrlPr>
                                <a:rPr lang="en-US" b="0" i="1" smtClean="0">
                                  <a:latin typeface="Cambria Math" panose="02040503050406030204" pitchFamily="18" charset="0"/>
                                </a:rPr>
                              </m:ctrlPr>
                            </m:dPr>
                            <m:e>
                              <m:r>
                                <a:rPr lang="en-US" b="0" i="1" smtClean="0">
                                  <a:latin typeface="Cambria Math" panose="02040503050406030204" pitchFamily="18" charset="0"/>
                                </a:rPr>
                                <m:t>4</m:t>
                              </m:r>
                            </m:e>
                          </m:d>
                          <m:d>
                            <m:dPr>
                              <m:ctrlPr>
                                <a:rPr lang="en-US" b="0" i="1" smtClean="0">
                                  <a:latin typeface="Cambria Math" panose="02040503050406030204" pitchFamily="18" charset="0"/>
                                </a:rPr>
                              </m:ctrlPr>
                            </m:dPr>
                            <m:e>
                              <m:r>
                                <a:rPr lang="en-US" b="0" i="1" smtClean="0">
                                  <a:latin typeface="Cambria Math" panose="02040503050406030204" pitchFamily="18" charset="0"/>
                                </a:rPr>
                                <m:t>6</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−2</m:t>
                              </m:r>
                            </m:e>
                          </m:d>
                          <m:d>
                            <m:dPr>
                              <m:ctrlPr>
                                <a:rPr lang="en-US" b="0" i="1" smtClean="0">
                                  <a:latin typeface="Cambria Math" panose="02040503050406030204" pitchFamily="18" charset="0"/>
                                </a:rPr>
                              </m:ctrlPr>
                            </m:dPr>
                            <m:e>
                              <m:r>
                                <a:rPr lang="en-US" b="0" i="1" smtClean="0">
                                  <a:latin typeface="Cambria Math" panose="02040503050406030204" pitchFamily="18" charset="0"/>
                                </a:rPr>
                                <m:t>−5</m:t>
                              </m:r>
                            </m:e>
                          </m:d>
                          <m:d>
                            <m:dPr>
                              <m:ctrlPr>
                                <a:rPr lang="en-US" b="0" i="1" smtClean="0">
                                  <a:latin typeface="Cambria Math" panose="02040503050406030204" pitchFamily="18" charset="0"/>
                                </a:rPr>
                              </m:ctrlPr>
                            </m:dPr>
                            <m:e>
                              <m:r>
                                <a:rPr lang="en-US" b="0" i="1" smtClean="0">
                                  <a:latin typeface="Cambria Math" panose="02040503050406030204" pitchFamily="18" charset="0"/>
                                </a:rPr>
                                <m:t>−4</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5</m:t>
                              </m:r>
                            </m:e>
                          </m:d>
                          <m:d>
                            <m:dPr>
                              <m:ctrlPr>
                                <a:rPr lang="en-US" b="0" i="1" smtClean="0">
                                  <a:latin typeface="Cambria Math" panose="02040503050406030204" pitchFamily="18" charset="0"/>
                                </a:rPr>
                              </m:ctrlPr>
                            </m:dPr>
                            <m:e>
                              <m:r>
                                <a:rPr lang="en-US" b="0" i="1" smtClean="0">
                                  <a:latin typeface="Cambria Math" panose="02040503050406030204" pitchFamily="18" charset="0"/>
                                </a:rPr>
                                <m:t>−7</m:t>
                              </m:r>
                            </m:e>
                          </m:d>
                          <m:d>
                            <m:dPr>
                              <m:ctrlPr>
                                <a:rPr lang="en-US" b="0" i="1" smtClean="0">
                                  <a:latin typeface="Cambria Math" panose="02040503050406030204" pitchFamily="18" charset="0"/>
                                </a:rPr>
                              </m:ctrlPr>
                            </m:dPr>
                            <m:e>
                              <m:r>
                                <a:rPr lang="en-US" b="0" i="1" smtClean="0">
                                  <a:latin typeface="Cambria Math" panose="02040503050406030204" pitchFamily="18" charset="0"/>
                                </a:rPr>
                                <m:t>−1</m:t>
                              </m:r>
                            </m:e>
                          </m:d>
                        </m:num>
                        <m:den>
                          <m:d>
                            <m:dPr>
                              <m:ctrlPr>
                                <a:rPr lang="en-US" b="0" i="1" smtClean="0">
                                  <a:latin typeface="Cambria Math" panose="02040503050406030204" pitchFamily="18" charset="0"/>
                                </a:rPr>
                              </m:ctrlPr>
                            </m:dPr>
                            <m:e>
                              <m:r>
                                <a:rPr lang="en-US" b="0" i="1" smtClean="0">
                                  <a:latin typeface="Cambria Math" panose="02040503050406030204" pitchFamily="18" charset="0"/>
                                </a:rPr>
                                <m:t>2</m:t>
                              </m:r>
                            </m:e>
                          </m:d>
                          <m:d>
                            <m:dPr>
                              <m:ctrlPr>
                                <a:rPr lang="en-US" b="0" i="1" smtClean="0">
                                  <a:latin typeface="Cambria Math" panose="02040503050406030204" pitchFamily="18" charset="0"/>
                                </a:rPr>
                              </m:ctrlPr>
                            </m:dPr>
                            <m:e>
                              <m:r>
                                <a:rPr lang="en-US" b="0" i="1" smtClean="0">
                                  <a:latin typeface="Cambria Math" panose="02040503050406030204" pitchFamily="18" charset="0"/>
                                </a:rPr>
                                <m:t>4</m:t>
                              </m:r>
                            </m:e>
                          </m:d>
                          <m:d>
                            <m:dPr>
                              <m:ctrlPr>
                                <a:rPr lang="en-US" b="0" i="1" smtClean="0">
                                  <a:latin typeface="Cambria Math" panose="02040503050406030204" pitchFamily="18" charset="0"/>
                                </a:rPr>
                              </m:ctrlPr>
                            </m:dPr>
                            <m:e>
                              <m:r>
                                <a:rPr lang="en-US" b="0" i="1" smtClean="0">
                                  <a:latin typeface="Cambria Math" panose="02040503050406030204" pitchFamily="18" charset="0"/>
                                </a:rPr>
                                <m:t>5</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−1</m:t>
                              </m:r>
                            </m:e>
                          </m:d>
                          <m:d>
                            <m:dPr>
                              <m:ctrlPr>
                                <a:rPr lang="en-US" b="0" i="1" smtClean="0">
                                  <a:latin typeface="Cambria Math" panose="02040503050406030204" pitchFamily="18" charset="0"/>
                                </a:rPr>
                              </m:ctrlPr>
                            </m:dPr>
                            <m:e>
                              <m:r>
                                <a:rPr lang="en-US" b="0" i="1" smtClean="0">
                                  <a:latin typeface="Cambria Math" panose="02040503050406030204" pitchFamily="18" charset="0"/>
                                </a:rPr>
                                <m:t>−5</m:t>
                              </m:r>
                            </m:e>
                          </m:d>
                          <m:d>
                            <m:dPr>
                              <m:ctrlPr>
                                <a:rPr lang="en-US" b="0" i="1" smtClean="0">
                                  <a:latin typeface="Cambria Math" panose="02040503050406030204" pitchFamily="18" charset="0"/>
                                </a:rPr>
                              </m:ctrlPr>
                            </m:dPr>
                            <m:e>
                              <m:r>
                                <a:rPr lang="en-US" b="0" i="1" smtClean="0">
                                  <a:latin typeface="Cambria Math" panose="02040503050406030204" pitchFamily="18" charset="0"/>
                                </a:rPr>
                                <m:t>−4</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6</m:t>
                              </m:r>
                            </m:e>
                          </m:d>
                          <m:d>
                            <m:dPr>
                              <m:ctrlPr>
                                <a:rPr lang="en-US" b="0" i="1" smtClean="0">
                                  <a:latin typeface="Cambria Math" panose="02040503050406030204" pitchFamily="18" charset="0"/>
                                </a:rPr>
                              </m:ctrlPr>
                            </m:dPr>
                            <m:e>
                              <m:r>
                                <a:rPr lang="en-US" b="0" i="1" smtClean="0">
                                  <a:latin typeface="Cambria Math" panose="02040503050406030204" pitchFamily="18" charset="0"/>
                                </a:rPr>
                                <m:t>6</m:t>
                              </m:r>
                            </m:e>
                          </m:d>
                          <m:d>
                            <m:dPr>
                              <m:ctrlPr>
                                <a:rPr lang="en-US" b="0" i="1" smtClean="0">
                                  <a:latin typeface="Cambria Math" panose="02040503050406030204" pitchFamily="18" charset="0"/>
                                </a:rPr>
                              </m:ctrlPr>
                            </m:dPr>
                            <m:e>
                              <m:r>
                                <a:rPr lang="en-US" b="0" i="1" smtClean="0">
                                  <a:latin typeface="Cambria Math" panose="02040503050406030204" pitchFamily="18" charset="0"/>
                                </a:rPr>
                                <m:t>−2</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−4</m:t>
                              </m:r>
                            </m:e>
                          </m:d>
                          <m:d>
                            <m:dPr>
                              <m:ctrlPr>
                                <a:rPr lang="en-US" b="0" i="1" smtClean="0">
                                  <a:latin typeface="Cambria Math" panose="02040503050406030204" pitchFamily="18" charset="0"/>
                                </a:rPr>
                              </m:ctrlPr>
                            </m:dPr>
                            <m:e>
                              <m:r>
                                <a:rPr lang="en-US" b="0" i="1" smtClean="0">
                                  <a:latin typeface="Cambria Math" panose="02040503050406030204" pitchFamily="18" charset="0"/>
                                </a:rPr>
                                <m:t>4</m:t>
                              </m:r>
                            </m:e>
                          </m:d>
                          <m:d>
                            <m:dPr>
                              <m:ctrlPr>
                                <a:rPr lang="en-US" b="0" i="1" smtClean="0">
                                  <a:latin typeface="Cambria Math" panose="02040503050406030204" pitchFamily="18" charset="0"/>
                                </a:rPr>
                              </m:ctrlPr>
                            </m:dPr>
                            <m:e>
                              <m:r>
                                <a:rPr lang="en-US" b="0" i="1" smtClean="0">
                                  <a:latin typeface="Cambria Math" panose="02040503050406030204" pitchFamily="18" charset="0"/>
                                </a:rPr>
                                <m:t>6</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−2</m:t>
                              </m:r>
                            </m:e>
                          </m:d>
                          <m:d>
                            <m:dPr>
                              <m:ctrlPr>
                                <a:rPr lang="en-US" b="0" i="1" smtClean="0">
                                  <a:latin typeface="Cambria Math" panose="02040503050406030204" pitchFamily="18" charset="0"/>
                                </a:rPr>
                              </m:ctrlPr>
                            </m:dPr>
                            <m:e>
                              <m:r>
                                <a:rPr lang="en-US" b="0" i="1" smtClean="0">
                                  <a:latin typeface="Cambria Math" panose="02040503050406030204" pitchFamily="18" charset="0"/>
                                </a:rPr>
                                <m:t>−5</m:t>
                              </m:r>
                            </m:e>
                          </m:d>
                          <m:d>
                            <m:dPr>
                              <m:ctrlPr>
                                <a:rPr lang="en-US" b="0" i="1" smtClean="0">
                                  <a:latin typeface="Cambria Math" panose="02040503050406030204" pitchFamily="18" charset="0"/>
                                </a:rPr>
                              </m:ctrlPr>
                            </m:dPr>
                            <m:e>
                              <m:r>
                                <a:rPr lang="en-US" b="0" i="1" smtClean="0">
                                  <a:latin typeface="Cambria Math" panose="02040503050406030204" pitchFamily="18" charset="0"/>
                                </a:rPr>
                                <m:t>2</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5</m:t>
                              </m:r>
                            </m:e>
                          </m:d>
                          <m:d>
                            <m:dPr>
                              <m:ctrlPr>
                                <a:rPr lang="en-US" b="0" i="1" smtClean="0">
                                  <a:latin typeface="Cambria Math" panose="02040503050406030204" pitchFamily="18" charset="0"/>
                                </a:rPr>
                              </m:ctrlPr>
                            </m:dPr>
                            <m:e>
                              <m:r>
                                <a:rPr lang="en-US" b="0" i="1" smtClean="0">
                                  <a:latin typeface="Cambria Math" panose="02040503050406030204" pitchFamily="18" charset="0"/>
                                </a:rPr>
                                <m:t>6</m:t>
                              </m:r>
                            </m:e>
                          </m:d>
                          <m:d>
                            <m:dPr>
                              <m:ctrlPr>
                                <a:rPr lang="en-US" b="0" i="1" smtClean="0">
                                  <a:latin typeface="Cambria Math" panose="02040503050406030204" pitchFamily="18" charset="0"/>
                                </a:rPr>
                              </m:ctrlPr>
                            </m:dPr>
                            <m:e>
                              <m:r>
                                <a:rPr lang="en-US" b="0" i="1" smtClean="0">
                                  <a:latin typeface="Cambria Math" panose="02040503050406030204" pitchFamily="18" charset="0"/>
                                </a:rPr>
                                <m:t>−1</m:t>
                              </m:r>
                            </m:e>
                          </m:d>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−162</m:t>
                          </m:r>
                        </m:num>
                        <m:den>
                          <m:r>
                            <a:rPr lang="en-US" b="0" i="1" smtClean="0">
                              <a:latin typeface="Cambria Math" panose="02040503050406030204" pitchFamily="18" charset="0"/>
                            </a:rPr>
                            <m:t>54</m:t>
                          </m:r>
                        </m:den>
                      </m:f>
                      <m:r>
                        <a:rPr lang="en-US" b="0" i="1" smtClean="0">
                          <a:latin typeface="Cambria Math" panose="02040503050406030204" pitchFamily="18" charset="0"/>
                        </a:rPr>
                        <m:t>=−3</m:t>
                      </m:r>
                    </m:oMath>
                  </m:oMathPara>
                </a14:m>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f>
                        <m:fPr>
                          <m:ctrlPr>
                            <a:rPr lang="en-US" b="0" i="1" smtClean="0">
                              <a:latin typeface="Cambria Math" panose="02040503050406030204" pitchFamily="18" charset="0"/>
                            </a:rPr>
                          </m:ctrlPr>
                        </m:fPr>
                        <m:num>
                          <m:d>
                            <m:dPr>
                              <m:begChr m:val="|"/>
                              <m:endChr m:val="|"/>
                              <m:ctrlPr>
                                <a:rPr lang="en-US" b="0" i="1" smtClean="0">
                                  <a:latin typeface="Cambria Math" panose="02040503050406030204" pitchFamily="18" charset="0"/>
                                </a:rPr>
                              </m:ctrlPr>
                            </m:dPr>
                            <m:e>
                              <m:m>
                                <m:mPr>
                                  <m:plcHide m:val="on"/>
                                  <m:mcs>
                                    <m:mc>
                                      <m:mcPr>
                                        <m:count m:val="3"/>
                                        <m:mcJc m:val="center"/>
                                      </m:mcPr>
                                    </m:mc>
                                  </m:mcs>
                                  <m:ctrlPr>
                                    <a:rPr lang="en-US" b="0" i="1" smtClean="0">
                                      <a:latin typeface="Cambria Math" panose="02040503050406030204" pitchFamily="18" charset="0"/>
                                    </a:rPr>
                                  </m:ctrlPr>
                                </m:mPr>
                                <m:mr>
                                  <m:e>
                                    <m:r>
                                      <a:rPr lang="en-US" b="0" i="1" smtClean="0">
                                        <a:latin typeface="Cambria Math" panose="02040503050406030204" pitchFamily="18" charset="0"/>
                                      </a:rPr>
                                      <m:t>2</m:t>
                                    </m:r>
                                  </m:e>
                                  <m:e>
                                    <m:r>
                                      <a:rPr lang="en-US" b="0" i="1" smtClean="0">
                                        <a:latin typeface="Cambria Math" panose="02040503050406030204" pitchFamily="18" charset="0"/>
                                      </a:rPr>
                                      <m:t>−4</m:t>
                                    </m:r>
                                  </m:e>
                                  <m:e>
                                    <m:r>
                                      <a:rPr lang="en-US" b="0" i="1" smtClean="0">
                                        <a:latin typeface="Cambria Math" panose="02040503050406030204" pitchFamily="18" charset="0"/>
                                      </a:rPr>
                                      <m:t>6</m:t>
                                    </m:r>
                                  </m:e>
                                </m:mr>
                                <m:mr>
                                  <m:e>
                                    <m:r>
                                      <a:rPr lang="en-US" b="0" i="1" smtClean="0">
                                        <a:latin typeface="Cambria Math" panose="02040503050406030204" pitchFamily="18" charset="0"/>
                                      </a:rPr>
                                      <m:t>6</m:t>
                                    </m:r>
                                  </m:e>
                                  <m:e>
                                    <m:r>
                                      <a:rPr lang="en-US" b="0" i="1" smtClean="0">
                                        <a:latin typeface="Cambria Math" panose="02040503050406030204" pitchFamily="18" charset="0"/>
                                      </a:rPr>
                                      <m:t>−7</m:t>
                                    </m:r>
                                  </m:e>
                                  <m:e>
                                    <m:r>
                                      <a:rPr lang="en-US" b="0" i="1" smtClean="0">
                                        <a:latin typeface="Cambria Math" panose="02040503050406030204" pitchFamily="18" charset="0"/>
                                      </a:rPr>
                                      <m:t>−5</m:t>
                                    </m:r>
                                  </m:e>
                                </m:mr>
                                <m:mr>
                                  <m:e>
                                    <m:r>
                                      <a:rPr lang="en-US" b="0" i="1" smtClean="0">
                                        <a:latin typeface="Cambria Math" panose="02040503050406030204" pitchFamily="18" charset="0"/>
                                      </a:rPr>
                                      <m:t>−4</m:t>
                                    </m:r>
                                  </m:e>
                                  <m:e>
                                    <m:r>
                                      <a:rPr lang="en-US" b="0" i="1" smtClean="0">
                                        <a:latin typeface="Cambria Math" panose="02040503050406030204" pitchFamily="18" charset="0"/>
                                      </a:rPr>
                                      <m:t>9</m:t>
                                    </m:r>
                                  </m:e>
                                  <m:e>
                                    <m:r>
                                      <a:rPr lang="en-US" b="0" i="1" smtClean="0">
                                        <a:latin typeface="Cambria Math" panose="02040503050406030204" pitchFamily="18" charset="0"/>
                                      </a:rPr>
                                      <m:t>5</m:t>
                                    </m:r>
                                  </m:e>
                                </m:mr>
                              </m:m>
                            </m:e>
                          </m:d>
                        </m:num>
                        <m:den>
                          <m:d>
                            <m:dPr>
                              <m:begChr m:val="|"/>
                              <m:endChr m:val="|"/>
                              <m:ctrlPr>
                                <a:rPr lang="en-US" b="0" i="1" smtClean="0">
                                  <a:latin typeface="Cambria Math" panose="02040503050406030204" pitchFamily="18" charset="0"/>
                                </a:rPr>
                              </m:ctrlPr>
                            </m:dPr>
                            <m:e>
                              <m:m>
                                <m:mPr>
                                  <m:plcHide m:val="on"/>
                                  <m:mcs>
                                    <m:mc>
                                      <m:mcPr>
                                        <m:count m:val="3"/>
                                        <m:mcJc m:val="center"/>
                                      </m:mcPr>
                                    </m:mc>
                                  </m:mcs>
                                  <m:ctrlPr>
                                    <a:rPr lang="en-US" b="0" i="1" smtClean="0">
                                      <a:latin typeface="Cambria Math" panose="02040503050406030204" pitchFamily="18" charset="0"/>
                                    </a:rPr>
                                  </m:ctrlPr>
                                </m:mPr>
                                <m:mr>
                                  <m:e>
                                    <m:r>
                                      <a:rPr lang="en-US" b="0" i="1" smtClean="0">
                                        <a:latin typeface="Cambria Math" panose="02040503050406030204" pitchFamily="18" charset="0"/>
                                      </a:rPr>
                                      <m:t>2</m:t>
                                    </m:r>
                                  </m:e>
                                  <m:e>
                                    <m:r>
                                      <a:rPr lang="en-US" b="0" i="1" smtClean="0">
                                        <a:latin typeface="Cambria Math" panose="02040503050406030204" pitchFamily="18" charset="0"/>
                                      </a:rPr>
                                      <m:t>−1</m:t>
                                    </m:r>
                                  </m:e>
                                  <m:e>
                                    <m:r>
                                      <a:rPr lang="en-US" b="0" i="1" smtClean="0">
                                        <a:latin typeface="Cambria Math" panose="02040503050406030204" pitchFamily="18" charset="0"/>
                                      </a:rPr>
                                      <m:t>6</m:t>
                                    </m:r>
                                  </m:e>
                                </m:mr>
                                <m:mr>
                                  <m:e>
                                    <m:r>
                                      <a:rPr lang="en-US" b="0" i="1" smtClean="0">
                                        <a:latin typeface="Cambria Math" panose="02040503050406030204" pitchFamily="18" charset="0"/>
                                      </a:rPr>
                                      <m:t>6</m:t>
                                    </m:r>
                                  </m:e>
                                  <m:e>
                                    <m:r>
                                      <a:rPr lang="en-US" b="0" i="1" smtClean="0">
                                        <a:latin typeface="Cambria Math" panose="02040503050406030204" pitchFamily="18" charset="0"/>
                                      </a:rPr>
                                      <m:t>4</m:t>
                                    </m:r>
                                  </m:e>
                                  <m:e>
                                    <m:r>
                                      <a:rPr lang="en-US" b="0" i="1" smtClean="0">
                                        <a:latin typeface="Cambria Math" panose="02040503050406030204" pitchFamily="18" charset="0"/>
                                      </a:rPr>
                                      <m:t>−5</m:t>
                                    </m:r>
                                  </m:e>
                                </m:mr>
                                <m:mr>
                                  <m:e>
                                    <m:r>
                                      <a:rPr lang="en-US" b="0" i="1" smtClean="0">
                                        <a:latin typeface="Cambria Math" panose="02040503050406030204" pitchFamily="18" charset="0"/>
                                      </a:rPr>
                                      <m:t>−4</m:t>
                                    </m:r>
                                  </m:e>
                                  <m:e>
                                    <m:r>
                                      <a:rPr lang="en-US" b="0" i="1" smtClean="0">
                                        <a:latin typeface="Cambria Math" panose="02040503050406030204" pitchFamily="18" charset="0"/>
                                      </a:rPr>
                                      <m:t>−2</m:t>
                                    </m:r>
                                  </m:e>
                                  <m:e>
                                    <m:r>
                                      <a:rPr lang="en-US" b="0" i="1" smtClean="0">
                                        <a:latin typeface="Cambria Math" panose="02040503050406030204" pitchFamily="18" charset="0"/>
                                      </a:rPr>
                                      <m:t>5</m:t>
                                    </m:r>
                                  </m:e>
                                </m:mr>
                              </m:m>
                            </m:e>
                          </m:d>
                        </m:den>
                      </m:f>
                      <m:r>
                        <a:rPr lang="en-US" b="0" i="1" smtClean="0">
                          <a:latin typeface="Cambria Math" panose="02040503050406030204" pitchFamily="18" charset="0"/>
                        </a:rPr>
                        <m:t>  </m:t>
                      </m:r>
                      <m:f>
                        <m:fPr>
                          <m:ctrlPr>
                            <a:rPr lang="en-US" b="0" i="1" smtClean="0">
                              <a:latin typeface="Cambria Math" panose="02040503050406030204" pitchFamily="18" charset="0"/>
                            </a:rPr>
                          </m:ctrlPr>
                        </m:fPr>
                        <m:num>
                          <m:m>
                            <m:mPr>
                              <m:plcHide m:val="on"/>
                              <m:mcs>
                                <m:mc>
                                  <m:mcPr>
                                    <m:count m:val="2"/>
                                    <m:mcJc m:val="center"/>
                                  </m:mcPr>
                                </m:mc>
                              </m:mcs>
                              <m:ctrlPr>
                                <a:rPr lang="en-US" b="0" i="1" smtClean="0">
                                  <a:latin typeface="Cambria Math" panose="02040503050406030204" pitchFamily="18" charset="0"/>
                                </a:rPr>
                              </m:ctrlPr>
                            </m:mPr>
                            <m:mr>
                              <m:e>
                                <m:r>
                                  <a:rPr lang="en-US" b="0" i="1" smtClean="0">
                                    <a:latin typeface="Cambria Math" panose="02040503050406030204" pitchFamily="18" charset="0"/>
                                  </a:rPr>
                                  <m:t>2</m:t>
                                </m:r>
                              </m:e>
                              <m:e>
                                <m:r>
                                  <a:rPr lang="en-US" b="0" i="1" smtClean="0">
                                    <a:latin typeface="Cambria Math" panose="02040503050406030204" pitchFamily="18" charset="0"/>
                                  </a:rPr>
                                  <m:t>−4</m:t>
                                </m:r>
                              </m:e>
                            </m:mr>
                            <m:mr>
                              <m:e>
                                <m:r>
                                  <a:rPr lang="en-US" b="0" i="1" smtClean="0">
                                    <a:latin typeface="Cambria Math" panose="02040503050406030204" pitchFamily="18" charset="0"/>
                                  </a:rPr>
                                  <m:t>6</m:t>
                                </m:r>
                              </m:e>
                              <m:e>
                                <m:r>
                                  <a:rPr lang="en-US" b="0" i="1" smtClean="0">
                                    <a:latin typeface="Cambria Math" panose="02040503050406030204" pitchFamily="18" charset="0"/>
                                  </a:rPr>
                                  <m:t>−7</m:t>
                                </m:r>
                              </m:e>
                            </m:mr>
                            <m:mr>
                              <m:e>
                                <m:r>
                                  <a:rPr lang="en-US" b="0" i="1" smtClean="0">
                                    <a:latin typeface="Cambria Math" panose="02040503050406030204" pitchFamily="18" charset="0"/>
                                  </a:rPr>
                                  <m:t>−4</m:t>
                                </m:r>
                              </m:e>
                              <m:e>
                                <m:r>
                                  <a:rPr lang="en-US" b="0" i="1" smtClean="0">
                                    <a:latin typeface="Cambria Math" panose="02040503050406030204" pitchFamily="18" charset="0"/>
                                  </a:rPr>
                                  <m:t>9</m:t>
                                </m:r>
                              </m:e>
                            </m:mr>
                          </m:m>
                        </m:num>
                        <m:den>
                          <m:m>
                            <m:mPr>
                              <m:plcHide m:val="on"/>
                              <m:mcs>
                                <m:mc>
                                  <m:mcPr>
                                    <m:count m:val="2"/>
                                    <m:mcJc m:val="center"/>
                                  </m:mcPr>
                                </m:mc>
                              </m:mcs>
                              <m:ctrlPr>
                                <a:rPr lang="en-US" b="0" i="1" smtClean="0">
                                  <a:latin typeface="Cambria Math" panose="02040503050406030204" pitchFamily="18" charset="0"/>
                                </a:rPr>
                              </m:ctrlPr>
                            </m:mPr>
                            <m:mr>
                              <m:e>
                                <m:r>
                                  <a:rPr lang="en-US" b="0" i="1" smtClean="0">
                                    <a:latin typeface="Cambria Math" panose="02040503050406030204" pitchFamily="18" charset="0"/>
                                  </a:rPr>
                                  <m:t>2</m:t>
                                </m:r>
                              </m:e>
                              <m:e>
                                <m:r>
                                  <a:rPr lang="en-US" b="0" i="1" smtClean="0">
                                    <a:latin typeface="Cambria Math" panose="02040503050406030204" pitchFamily="18" charset="0"/>
                                  </a:rPr>
                                  <m:t>−1</m:t>
                                </m:r>
                              </m:e>
                            </m:mr>
                            <m:mr>
                              <m:e>
                                <m:r>
                                  <a:rPr lang="en-US" b="0" i="1" smtClean="0">
                                    <a:latin typeface="Cambria Math" panose="02040503050406030204" pitchFamily="18" charset="0"/>
                                  </a:rPr>
                                  <m:t>6</m:t>
                                </m:r>
                              </m:e>
                              <m:e>
                                <m:r>
                                  <a:rPr lang="en-US" b="0" i="1" smtClean="0">
                                    <a:latin typeface="Cambria Math" panose="02040503050406030204" pitchFamily="18" charset="0"/>
                                  </a:rPr>
                                  <m:t>4</m:t>
                                </m:r>
                              </m:e>
                            </m:mr>
                            <m:mr>
                              <m:e>
                                <m:r>
                                  <a:rPr lang="en-US" b="0" i="1" smtClean="0">
                                    <a:latin typeface="Cambria Math" panose="02040503050406030204" pitchFamily="18" charset="0"/>
                                  </a:rPr>
                                  <m:t>−4</m:t>
                                </m:r>
                              </m:e>
                              <m:e>
                                <m:r>
                                  <a:rPr lang="en-US" b="0" i="1" smtClean="0">
                                    <a:latin typeface="Cambria Math" panose="02040503050406030204" pitchFamily="18" charset="0"/>
                                  </a:rPr>
                                  <m:t>−2</m:t>
                                </m:r>
                              </m:e>
                            </m:mr>
                          </m:m>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d>
                            <m:dPr>
                              <m:ctrlPr>
                                <a:rPr lang="en-US" b="0" i="1" smtClean="0">
                                  <a:latin typeface="Cambria Math" panose="02040503050406030204" pitchFamily="18" charset="0"/>
                                </a:rPr>
                              </m:ctrlPr>
                            </m:dPr>
                            <m:e>
                              <m:r>
                                <a:rPr lang="en-US" b="0" i="1" smtClean="0">
                                  <a:latin typeface="Cambria Math" panose="02040503050406030204" pitchFamily="18" charset="0"/>
                                </a:rPr>
                                <m:t>2</m:t>
                              </m:r>
                            </m:e>
                          </m:d>
                          <m:d>
                            <m:dPr>
                              <m:ctrlPr>
                                <a:rPr lang="en-US" b="0" i="1" smtClean="0">
                                  <a:latin typeface="Cambria Math" panose="02040503050406030204" pitchFamily="18" charset="0"/>
                                </a:rPr>
                              </m:ctrlPr>
                            </m:dPr>
                            <m:e>
                              <m:r>
                                <a:rPr lang="en-US" b="0" i="1" smtClean="0">
                                  <a:latin typeface="Cambria Math" panose="02040503050406030204" pitchFamily="18" charset="0"/>
                                </a:rPr>
                                <m:t>−7</m:t>
                              </m:r>
                            </m:e>
                          </m:d>
                          <m:d>
                            <m:dPr>
                              <m:ctrlPr>
                                <a:rPr lang="en-US" b="0" i="1" smtClean="0">
                                  <a:latin typeface="Cambria Math" panose="02040503050406030204" pitchFamily="18" charset="0"/>
                                </a:rPr>
                              </m:ctrlPr>
                            </m:dPr>
                            <m:e>
                              <m:r>
                                <a:rPr lang="en-US" b="0" i="1" smtClean="0">
                                  <a:latin typeface="Cambria Math" panose="02040503050406030204" pitchFamily="18" charset="0"/>
                                </a:rPr>
                                <m:t>5</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−4</m:t>
                              </m:r>
                            </m:e>
                          </m:d>
                          <m:d>
                            <m:dPr>
                              <m:ctrlPr>
                                <a:rPr lang="en-US" b="0" i="1" smtClean="0">
                                  <a:latin typeface="Cambria Math" panose="02040503050406030204" pitchFamily="18" charset="0"/>
                                </a:rPr>
                              </m:ctrlPr>
                            </m:dPr>
                            <m:e>
                              <m:r>
                                <a:rPr lang="en-US" b="0" i="1" smtClean="0">
                                  <a:latin typeface="Cambria Math" panose="02040503050406030204" pitchFamily="18" charset="0"/>
                                </a:rPr>
                                <m:t>−5</m:t>
                              </m:r>
                            </m:e>
                          </m:d>
                          <m:d>
                            <m:dPr>
                              <m:ctrlPr>
                                <a:rPr lang="en-US" b="0" i="1" smtClean="0">
                                  <a:latin typeface="Cambria Math" panose="02040503050406030204" pitchFamily="18" charset="0"/>
                                </a:rPr>
                              </m:ctrlPr>
                            </m:dPr>
                            <m:e>
                              <m:r>
                                <a:rPr lang="en-US" b="0" i="1" smtClean="0">
                                  <a:latin typeface="Cambria Math" panose="02040503050406030204" pitchFamily="18" charset="0"/>
                                </a:rPr>
                                <m:t>−4</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6</m:t>
                              </m:r>
                            </m:e>
                          </m:d>
                          <m:d>
                            <m:dPr>
                              <m:ctrlPr>
                                <a:rPr lang="en-US" b="0" i="1" smtClean="0">
                                  <a:latin typeface="Cambria Math" panose="02040503050406030204" pitchFamily="18" charset="0"/>
                                </a:rPr>
                              </m:ctrlPr>
                            </m:dPr>
                            <m:e>
                              <m:r>
                                <a:rPr lang="en-US" b="0" i="1" smtClean="0">
                                  <a:latin typeface="Cambria Math" panose="02040503050406030204" pitchFamily="18" charset="0"/>
                                </a:rPr>
                                <m:t>6</m:t>
                              </m:r>
                            </m:e>
                          </m:d>
                          <m:d>
                            <m:dPr>
                              <m:ctrlPr>
                                <a:rPr lang="en-US" b="0" i="1" smtClean="0">
                                  <a:latin typeface="Cambria Math" panose="02040503050406030204" pitchFamily="18" charset="0"/>
                                </a:rPr>
                              </m:ctrlPr>
                            </m:dPr>
                            <m:e>
                              <m:r>
                                <a:rPr lang="en-US" b="0" i="1" smtClean="0">
                                  <a:latin typeface="Cambria Math" panose="02040503050406030204" pitchFamily="18" charset="0"/>
                                </a:rPr>
                                <m:t>9</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−4</m:t>
                              </m:r>
                            </m:e>
                          </m:d>
                          <m:d>
                            <m:dPr>
                              <m:ctrlPr>
                                <a:rPr lang="en-US" b="0" i="1" smtClean="0">
                                  <a:latin typeface="Cambria Math" panose="02040503050406030204" pitchFamily="18" charset="0"/>
                                </a:rPr>
                              </m:ctrlPr>
                            </m:dPr>
                            <m:e>
                              <m:r>
                                <a:rPr lang="en-US" b="0" i="1" smtClean="0">
                                  <a:latin typeface="Cambria Math" panose="02040503050406030204" pitchFamily="18" charset="0"/>
                                </a:rPr>
                                <m:t>−7</m:t>
                              </m:r>
                            </m:e>
                          </m:d>
                          <m:d>
                            <m:dPr>
                              <m:ctrlPr>
                                <a:rPr lang="en-US" b="0" i="1" smtClean="0">
                                  <a:latin typeface="Cambria Math" panose="02040503050406030204" pitchFamily="18" charset="0"/>
                                </a:rPr>
                              </m:ctrlPr>
                            </m:dPr>
                            <m:e>
                              <m:r>
                                <a:rPr lang="en-US" b="0" i="1" smtClean="0">
                                  <a:latin typeface="Cambria Math" panose="02040503050406030204" pitchFamily="18" charset="0"/>
                                </a:rPr>
                                <m:t>6</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9</m:t>
                              </m:r>
                            </m:e>
                          </m:d>
                          <m:d>
                            <m:dPr>
                              <m:ctrlPr>
                                <a:rPr lang="en-US" b="0" i="1" smtClean="0">
                                  <a:latin typeface="Cambria Math" panose="02040503050406030204" pitchFamily="18" charset="0"/>
                                </a:rPr>
                              </m:ctrlPr>
                            </m:dPr>
                            <m:e>
                              <m:r>
                                <a:rPr lang="en-US" b="0" i="1" smtClean="0">
                                  <a:latin typeface="Cambria Math" panose="02040503050406030204" pitchFamily="18" charset="0"/>
                                </a:rPr>
                                <m:t>−5</m:t>
                              </m:r>
                            </m:e>
                          </m:d>
                          <m:d>
                            <m:dPr>
                              <m:ctrlPr>
                                <a:rPr lang="en-US" b="0" i="1" smtClean="0">
                                  <a:latin typeface="Cambria Math" panose="02040503050406030204" pitchFamily="18" charset="0"/>
                                </a:rPr>
                              </m:ctrlPr>
                            </m:dPr>
                            <m:e>
                              <m:r>
                                <a:rPr lang="en-US" b="0" i="1" smtClean="0">
                                  <a:latin typeface="Cambria Math" panose="02040503050406030204" pitchFamily="18" charset="0"/>
                                </a:rPr>
                                <m:t>2</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5</m:t>
                              </m:r>
                            </m:e>
                          </m:d>
                          <m:d>
                            <m:dPr>
                              <m:ctrlPr>
                                <a:rPr lang="en-US" b="0" i="1" smtClean="0">
                                  <a:latin typeface="Cambria Math" panose="02040503050406030204" pitchFamily="18" charset="0"/>
                                </a:rPr>
                              </m:ctrlPr>
                            </m:dPr>
                            <m:e>
                              <m:r>
                                <a:rPr lang="en-US" b="0" i="1" smtClean="0">
                                  <a:latin typeface="Cambria Math" panose="02040503050406030204" pitchFamily="18" charset="0"/>
                                </a:rPr>
                                <m:t>6</m:t>
                              </m:r>
                            </m:e>
                          </m:d>
                          <m:d>
                            <m:dPr>
                              <m:ctrlPr>
                                <a:rPr lang="en-US" b="0" i="1" smtClean="0">
                                  <a:latin typeface="Cambria Math" panose="02040503050406030204" pitchFamily="18" charset="0"/>
                                </a:rPr>
                              </m:ctrlPr>
                            </m:dPr>
                            <m:e>
                              <m:r>
                                <a:rPr lang="en-US" b="0" i="1" smtClean="0">
                                  <a:latin typeface="Cambria Math" panose="02040503050406030204" pitchFamily="18" charset="0"/>
                                </a:rPr>
                                <m:t>−4</m:t>
                              </m:r>
                            </m:e>
                          </m:d>
                        </m:num>
                        <m:den>
                          <m:r>
                            <a:rPr lang="en-US" b="0" i="1" smtClean="0">
                              <a:latin typeface="Cambria Math" panose="02040503050406030204" pitchFamily="18" charset="0"/>
                            </a:rPr>
                            <m:t>54</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216</m:t>
                          </m:r>
                        </m:num>
                        <m:den>
                          <m:r>
                            <a:rPr lang="en-US" b="0" i="1" smtClean="0">
                              <a:latin typeface="Cambria Math" panose="02040503050406030204" pitchFamily="18" charset="0"/>
                            </a:rPr>
                            <m:t>54</m:t>
                          </m:r>
                        </m:den>
                      </m:f>
                      <m:r>
                        <a:rPr lang="en-US" b="0" i="1" smtClean="0">
                          <a:latin typeface="Cambria Math" panose="02040503050406030204" pitchFamily="18" charset="0"/>
                        </a:rPr>
                        <m:t>=4</m:t>
                      </m:r>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𝑧</m:t>
                      </m:r>
                      <m:r>
                        <a:rPr lang="en-US" b="0" i="1" smtClean="0">
                          <a:latin typeface="Cambria Math" panose="02040503050406030204" pitchFamily="18" charset="0"/>
                        </a:rPr>
                        <m:t>=</m:t>
                      </m:r>
                      <m:f>
                        <m:fPr>
                          <m:ctrlPr>
                            <a:rPr lang="en-US" b="0" i="1" smtClean="0">
                              <a:latin typeface="Cambria Math" panose="02040503050406030204" pitchFamily="18" charset="0"/>
                            </a:rPr>
                          </m:ctrlPr>
                        </m:fPr>
                        <m:num>
                          <m:d>
                            <m:dPr>
                              <m:begChr m:val="|"/>
                              <m:endChr m:val="|"/>
                              <m:ctrlPr>
                                <a:rPr lang="en-US" b="0" i="1" smtClean="0">
                                  <a:latin typeface="Cambria Math" panose="02040503050406030204" pitchFamily="18" charset="0"/>
                                </a:rPr>
                              </m:ctrlPr>
                            </m:dPr>
                            <m:e>
                              <m:m>
                                <m:mPr>
                                  <m:plcHide m:val="on"/>
                                  <m:mcs>
                                    <m:mc>
                                      <m:mcPr>
                                        <m:count m:val="3"/>
                                        <m:mcJc m:val="center"/>
                                      </m:mcPr>
                                    </m:mc>
                                  </m:mcs>
                                  <m:ctrlPr>
                                    <a:rPr lang="en-US" b="0" i="1" smtClean="0">
                                      <a:latin typeface="Cambria Math" panose="02040503050406030204" pitchFamily="18" charset="0"/>
                                    </a:rPr>
                                  </m:ctrlPr>
                                </m:mPr>
                                <m:mr>
                                  <m:e>
                                    <m:r>
                                      <a:rPr lang="en-US" b="0" i="1" smtClean="0">
                                        <a:latin typeface="Cambria Math" panose="02040503050406030204" pitchFamily="18" charset="0"/>
                                      </a:rPr>
                                      <m:t>2</m:t>
                                    </m:r>
                                  </m:e>
                                  <m:e>
                                    <m:r>
                                      <a:rPr lang="en-US" b="0" i="1" smtClean="0">
                                        <a:latin typeface="Cambria Math" panose="02040503050406030204" pitchFamily="18" charset="0"/>
                                      </a:rPr>
                                      <m:t>−1</m:t>
                                    </m:r>
                                  </m:e>
                                  <m:e>
                                    <m:r>
                                      <a:rPr lang="en-US" b="0" i="1" smtClean="0">
                                        <a:latin typeface="Cambria Math" panose="02040503050406030204" pitchFamily="18" charset="0"/>
                                      </a:rPr>
                                      <m:t>−4</m:t>
                                    </m:r>
                                  </m:e>
                                </m:mr>
                                <m:mr>
                                  <m:e>
                                    <m:r>
                                      <a:rPr lang="en-US" b="0" i="1" smtClean="0">
                                        <a:latin typeface="Cambria Math" panose="02040503050406030204" pitchFamily="18" charset="0"/>
                                      </a:rPr>
                                      <m:t>6</m:t>
                                    </m:r>
                                  </m:e>
                                  <m:e>
                                    <m:r>
                                      <a:rPr lang="en-US" b="0" i="1" smtClean="0">
                                        <a:latin typeface="Cambria Math" panose="02040503050406030204" pitchFamily="18" charset="0"/>
                                      </a:rPr>
                                      <m:t>4</m:t>
                                    </m:r>
                                  </m:e>
                                  <m:e>
                                    <m:r>
                                      <a:rPr lang="en-US" b="0" i="1" smtClean="0">
                                        <a:latin typeface="Cambria Math" panose="02040503050406030204" pitchFamily="18" charset="0"/>
                                      </a:rPr>
                                      <m:t>−7</m:t>
                                    </m:r>
                                  </m:e>
                                </m:mr>
                                <m:mr>
                                  <m:e>
                                    <m:r>
                                      <a:rPr lang="en-US" b="0" i="1" smtClean="0">
                                        <a:latin typeface="Cambria Math" panose="02040503050406030204" pitchFamily="18" charset="0"/>
                                      </a:rPr>
                                      <m:t>−4</m:t>
                                    </m:r>
                                  </m:e>
                                  <m:e>
                                    <m:r>
                                      <a:rPr lang="en-US" b="0" i="1" smtClean="0">
                                        <a:latin typeface="Cambria Math" panose="02040503050406030204" pitchFamily="18" charset="0"/>
                                      </a:rPr>
                                      <m:t>−2</m:t>
                                    </m:r>
                                  </m:e>
                                  <m:e>
                                    <m:r>
                                      <a:rPr lang="en-US" b="0" i="1" smtClean="0">
                                        <a:latin typeface="Cambria Math" panose="02040503050406030204" pitchFamily="18" charset="0"/>
                                      </a:rPr>
                                      <m:t>9</m:t>
                                    </m:r>
                                  </m:e>
                                </m:mr>
                              </m:m>
                            </m:e>
                          </m:d>
                        </m:num>
                        <m:den>
                          <m:d>
                            <m:dPr>
                              <m:begChr m:val="|"/>
                              <m:endChr m:val="|"/>
                              <m:ctrlPr>
                                <a:rPr lang="en-US" b="0" i="1" smtClean="0">
                                  <a:latin typeface="Cambria Math" panose="02040503050406030204" pitchFamily="18" charset="0"/>
                                </a:rPr>
                              </m:ctrlPr>
                            </m:dPr>
                            <m:e>
                              <m:m>
                                <m:mPr>
                                  <m:plcHide m:val="on"/>
                                  <m:mcs>
                                    <m:mc>
                                      <m:mcPr>
                                        <m:count m:val="3"/>
                                        <m:mcJc m:val="center"/>
                                      </m:mcPr>
                                    </m:mc>
                                  </m:mcs>
                                  <m:ctrlPr>
                                    <a:rPr lang="en-US" b="0" i="1" smtClean="0">
                                      <a:latin typeface="Cambria Math" panose="02040503050406030204" pitchFamily="18" charset="0"/>
                                    </a:rPr>
                                  </m:ctrlPr>
                                </m:mPr>
                                <m:mr>
                                  <m:e>
                                    <m:r>
                                      <a:rPr lang="en-US" b="0" i="1" smtClean="0">
                                        <a:latin typeface="Cambria Math" panose="02040503050406030204" pitchFamily="18" charset="0"/>
                                      </a:rPr>
                                      <m:t>2</m:t>
                                    </m:r>
                                  </m:e>
                                  <m:e>
                                    <m:r>
                                      <a:rPr lang="en-US" b="0" i="1" smtClean="0">
                                        <a:latin typeface="Cambria Math" panose="02040503050406030204" pitchFamily="18" charset="0"/>
                                      </a:rPr>
                                      <m:t>−1</m:t>
                                    </m:r>
                                  </m:e>
                                  <m:e>
                                    <m:r>
                                      <a:rPr lang="en-US" b="0" i="1" smtClean="0">
                                        <a:latin typeface="Cambria Math" panose="02040503050406030204" pitchFamily="18" charset="0"/>
                                      </a:rPr>
                                      <m:t>6</m:t>
                                    </m:r>
                                  </m:e>
                                </m:mr>
                                <m:mr>
                                  <m:e>
                                    <m:r>
                                      <a:rPr lang="en-US" b="0" i="1" smtClean="0">
                                        <a:latin typeface="Cambria Math" panose="02040503050406030204" pitchFamily="18" charset="0"/>
                                      </a:rPr>
                                      <m:t>6</m:t>
                                    </m:r>
                                  </m:e>
                                  <m:e>
                                    <m:r>
                                      <a:rPr lang="en-US" b="0" i="1" smtClean="0">
                                        <a:latin typeface="Cambria Math" panose="02040503050406030204" pitchFamily="18" charset="0"/>
                                      </a:rPr>
                                      <m:t>4</m:t>
                                    </m:r>
                                  </m:e>
                                  <m:e>
                                    <m:r>
                                      <a:rPr lang="en-US" b="0" i="1" smtClean="0">
                                        <a:latin typeface="Cambria Math" panose="02040503050406030204" pitchFamily="18" charset="0"/>
                                      </a:rPr>
                                      <m:t>−5</m:t>
                                    </m:r>
                                  </m:e>
                                </m:mr>
                                <m:mr>
                                  <m:e>
                                    <m:r>
                                      <a:rPr lang="en-US" b="0" i="1" smtClean="0">
                                        <a:latin typeface="Cambria Math" panose="02040503050406030204" pitchFamily="18" charset="0"/>
                                      </a:rPr>
                                      <m:t>−4</m:t>
                                    </m:r>
                                  </m:e>
                                  <m:e>
                                    <m:r>
                                      <a:rPr lang="en-US" b="0" i="1" smtClean="0">
                                        <a:latin typeface="Cambria Math" panose="02040503050406030204" pitchFamily="18" charset="0"/>
                                      </a:rPr>
                                      <m:t>−2</m:t>
                                    </m:r>
                                  </m:e>
                                  <m:e>
                                    <m:r>
                                      <a:rPr lang="en-US" b="0" i="1" smtClean="0">
                                        <a:latin typeface="Cambria Math" panose="02040503050406030204" pitchFamily="18" charset="0"/>
                                      </a:rPr>
                                      <m:t>5</m:t>
                                    </m:r>
                                  </m:e>
                                </m:mr>
                              </m:m>
                            </m:e>
                          </m:d>
                        </m:den>
                      </m:f>
                      <m:r>
                        <a:rPr lang="en-US" b="0" i="1" smtClean="0">
                          <a:latin typeface="Cambria Math" panose="02040503050406030204" pitchFamily="18" charset="0"/>
                        </a:rPr>
                        <m:t>  </m:t>
                      </m:r>
                      <m:f>
                        <m:fPr>
                          <m:ctrlPr>
                            <a:rPr lang="en-US" b="0" i="1" smtClean="0">
                              <a:latin typeface="Cambria Math" panose="02040503050406030204" pitchFamily="18" charset="0"/>
                            </a:rPr>
                          </m:ctrlPr>
                        </m:fPr>
                        <m:num>
                          <m:m>
                            <m:mPr>
                              <m:plcHide m:val="on"/>
                              <m:mcs>
                                <m:mc>
                                  <m:mcPr>
                                    <m:count m:val="2"/>
                                    <m:mcJc m:val="center"/>
                                  </m:mcPr>
                                </m:mc>
                              </m:mcs>
                              <m:ctrlPr>
                                <a:rPr lang="en-US" b="0" i="1" smtClean="0">
                                  <a:latin typeface="Cambria Math" panose="02040503050406030204" pitchFamily="18" charset="0"/>
                                </a:rPr>
                              </m:ctrlPr>
                            </m:mPr>
                            <m:mr>
                              <m:e>
                                <m:r>
                                  <a:rPr lang="en-US" b="0" i="1" smtClean="0">
                                    <a:latin typeface="Cambria Math" panose="02040503050406030204" pitchFamily="18" charset="0"/>
                                  </a:rPr>
                                  <m:t>2</m:t>
                                </m:r>
                              </m:e>
                              <m:e>
                                <m:r>
                                  <a:rPr lang="en-US" b="0" i="1" smtClean="0">
                                    <a:latin typeface="Cambria Math" panose="02040503050406030204" pitchFamily="18" charset="0"/>
                                  </a:rPr>
                                  <m:t>−1</m:t>
                                </m:r>
                              </m:e>
                            </m:mr>
                            <m:mr>
                              <m:e>
                                <m:r>
                                  <a:rPr lang="en-US" b="0" i="1" smtClean="0">
                                    <a:latin typeface="Cambria Math" panose="02040503050406030204" pitchFamily="18" charset="0"/>
                                  </a:rPr>
                                  <m:t>6</m:t>
                                </m:r>
                              </m:e>
                              <m:e>
                                <m:r>
                                  <a:rPr lang="en-US" b="0" i="1" smtClean="0">
                                    <a:latin typeface="Cambria Math" panose="02040503050406030204" pitchFamily="18" charset="0"/>
                                  </a:rPr>
                                  <m:t>4</m:t>
                                </m:r>
                              </m:e>
                            </m:mr>
                            <m:mr>
                              <m:e>
                                <m:r>
                                  <a:rPr lang="en-US" b="0" i="1" smtClean="0">
                                    <a:latin typeface="Cambria Math" panose="02040503050406030204" pitchFamily="18" charset="0"/>
                                  </a:rPr>
                                  <m:t>−4</m:t>
                                </m:r>
                              </m:e>
                              <m:e>
                                <m:r>
                                  <a:rPr lang="en-US" b="0" i="1" smtClean="0">
                                    <a:latin typeface="Cambria Math" panose="02040503050406030204" pitchFamily="18" charset="0"/>
                                  </a:rPr>
                                  <m:t>−2</m:t>
                                </m:r>
                              </m:e>
                            </m:mr>
                          </m:m>
                        </m:num>
                        <m:den>
                          <m:m>
                            <m:mPr>
                              <m:plcHide m:val="on"/>
                              <m:mcs>
                                <m:mc>
                                  <m:mcPr>
                                    <m:count m:val="2"/>
                                    <m:mcJc m:val="center"/>
                                  </m:mcPr>
                                </m:mc>
                              </m:mcs>
                              <m:ctrlPr>
                                <a:rPr lang="en-US" b="0" i="1" smtClean="0">
                                  <a:latin typeface="Cambria Math" panose="02040503050406030204" pitchFamily="18" charset="0"/>
                                </a:rPr>
                              </m:ctrlPr>
                            </m:mPr>
                            <m:mr>
                              <m:e>
                                <m:r>
                                  <a:rPr lang="en-US" b="0" i="1" smtClean="0">
                                    <a:latin typeface="Cambria Math" panose="02040503050406030204" pitchFamily="18" charset="0"/>
                                  </a:rPr>
                                  <m:t>2</m:t>
                                </m:r>
                              </m:e>
                              <m:e>
                                <m:r>
                                  <a:rPr lang="en-US" b="0" i="1" smtClean="0">
                                    <a:latin typeface="Cambria Math" panose="02040503050406030204" pitchFamily="18" charset="0"/>
                                  </a:rPr>
                                  <m:t>−1</m:t>
                                </m:r>
                              </m:e>
                            </m:mr>
                            <m:mr>
                              <m:e>
                                <m:r>
                                  <a:rPr lang="en-US" b="0" i="1" smtClean="0">
                                    <a:latin typeface="Cambria Math" panose="02040503050406030204" pitchFamily="18" charset="0"/>
                                  </a:rPr>
                                  <m:t>6</m:t>
                                </m:r>
                              </m:e>
                              <m:e>
                                <m:r>
                                  <a:rPr lang="en-US" b="0" i="1" smtClean="0">
                                    <a:latin typeface="Cambria Math" panose="02040503050406030204" pitchFamily="18" charset="0"/>
                                  </a:rPr>
                                  <m:t>4</m:t>
                                </m:r>
                              </m:e>
                            </m:mr>
                            <m:mr>
                              <m:e>
                                <m:r>
                                  <a:rPr lang="en-US" b="0" i="1" smtClean="0">
                                    <a:latin typeface="Cambria Math" panose="02040503050406030204" pitchFamily="18" charset="0"/>
                                  </a:rPr>
                                  <m:t>−4</m:t>
                                </m:r>
                              </m:e>
                              <m:e>
                                <m:r>
                                  <a:rPr lang="en-US" b="0" i="1" smtClean="0">
                                    <a:latin typeface="Cambria Math" panose="02040503050406030204" pitchFamily="18" charset="0"/>
                                  </a:rPr>
                                  <m:t>−2</m:t>
                                </m:r>
                              </m:e>
                            </m:mr>
                          </m:m>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d>
                            <m:dPr>
                              <m:ctrlPr>
                                <a:rPr lang="en-US" b="0" i="1" smtClean="0">
                                  <a:latin typeface="Cambria Math" panose="02040503050406030204" pitchFamily="18" charset="0"/>
                                </a:rPr>
                              </m:ctrlPr>
                            </m:dPr>
                            <m:e>
                              <m:r>
                                <a:rPr lang="en-US" b="0" i="1" smtClean="0">
                                  <a:latin typeface="Cambria Math" panose="02040503050406030204" pitchFamily="18" charset="0"/>
                                </a:rPr>
                                <m:t>2</m:t>
                              </m:r>
                            </m:e>
                          </m:d>
                          <m:d>
                            <m:dPr>
                              <m:ctrlPr>
                                <a:rPr lang="en-US" b="0" i="1" smtClean="0">
                                  <a:latin typeface="Cambria Math" panose="02040503050406030204" pitchFamily="18" charset="0"/>
                                </a:rPr>
                              </m:ctrlPr>
                            </m:dPr>
                            <m:e>
                              <m:r>
                                <a:rPr lang="en-US" b="0" i="1" smtClean="0">
                                  <a:latin typeface="Cambria Math" panose="02040503050406030204" pitchFamily="18" charset="0"/>
                                </a:rPr>
                                <m:t>4</m:t>
                              </m:r>
                            </m:e>
                          </m:d>
                          <m:d>
                            <m:dPr>
                              <m:ctrlPr>
                                <a:rPr lang="en-US" b="0" i="1" smtClean="0">
                                  <a:latin typeface="Cambria Math" panose="02040503050406030204" pitchFamily="18" charset="0"/>
                                </a:rPr>
                              </m:ctrlPr>
                            </m:dPr>
                            <m:e>
                              <m:r>
                                <a:rPr lang="en-US" b="0" i="1" smtClean="0">
                                  <a:latin typeface="Cambria Math" panose="02040503050406030204" pitchFamily="18" charset="0"/>
                                </a:rPr>
                                <m:t>9</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−1</m:t>
                              </m:r>
                            </m:e>
                          </m:d>
                          <m:d>
                            <m:dPr>
                              <m:ctrlPr>
                                <a:rPr lang="en-US" b="0" i="1" smtClean="0">
                                  <a:latin typeface="Cambria Math" panose="02040503050406030204" pitchFamily="18" charset="0"/>
                                </a:rPr>
                              </m:ctrlPr>
                            </m:dPr>
                            <m:e>
                              <m:r>
                                <a:rPr lang="en-US" b="0" i="1" smtClean="0">
                                  <a:latin typeface="Cambria Math" panose="02040503050406030204" pitchFamily="18" charset="0"/>
                                </a:rPr>
                                <m:t>−7</m:t>
                              </m:r>
                            </m:e>
                          </m:d>
                          <m:d>
                            <m:dPr>
                              <m:ctrlPr>
                                <a:rPr lang="en-US" b="0" i="1" smtClean="0">
                                  <a:latin typeface="Cambria Math" panose="02040503050406030204" pitchFamily="18" charset="0"/>
                                </a:rPr>
                              </m:ctrlPr>
                            </m:dPr>
                            <m:e>
                              <m:r>
                                <a:rPr lang="en-US" b="0" i="1" smtClean="0">
                                  <a:latin typeface="Cambria Math" panose="02040503050406030204" pitchFamily="18" charset="0"/>
                                </a:rPr>
                                <m:t>−4</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−4</m:t>
                              </m:r>
                            </m:e>
                          </m:d>
                          <m:d>
                            <m:dPr>
                              <m:ctrlPr>
                                <a:rPr lang="en-US" b="0" i="1" smtClean="0">
                                  <a:latin typeface="Cambria Math" panose="02040503050406030204" pitchFamily="18" charset="0"/>
                                </a:rPr>
                              </m:ctrlPr>
                            </m:dPr>
                            <m:e>
                              <m:r>
                                <a:rPr lang="en-US" b="0" i="1" smtClean="0">
                                  <a:latin typeface="Cambria Math" panose="02040503050406030204" pitchFamily="18" charset="0"/>
                                </a:rPr>
                                <m:t>6</m:t>
                              </m:r>
                            </m:e>
                          </m:d>
                          <m:d>
                            <m:dPr>
                              <m:ctrlPr>
                                <a:rPr lang="en-US" b="0" i="1" smtClean="0">
                                  <a:latin typeface="Cambria Math" panose="02040503050406030204" pitchFamily="18" charset="0"/>
                                </a:rPr>
                              </m:ctrlPr>
                            </m:dPr>
                            <m:e>
                              <m:r>
                                <a:rPr lang="en-US" b="0" i="1" smtClean="0">
                                  <a:latin typeface="Cambria Math" panose="02040503050406030204" pitchFamily="18" charset="0"/>
                                </a:rPr>
                                <m:t>−2</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−4</m:t>
                              </m:r>
                            </m:e>
                          </m:d>
                          <m:d>
                            <m:dPr>
                              <m:ctrlPr>
                                <a:rPr lang="en-US" b="0" i="1" smtClean="0">
                                  <a:latin typeface="Cambria Math" panose="02040503050406030204" pitchFamily="18" charset="0"/>
                                </a:rPr>
                              </m:ctrlPr>
                            </m:dPr>
                            <m:e>
                              <m:r>
                                <a:rPr lang="en-US" b="0" i="1" smtClean="0">
                                  <a:latin typeface="Cambria Math" panose="02040503050406030204" pitchFamily="18" charset="0"/>
                                </a:rPr>
                                <m:t>4</m:t>
                              </m:r>
                            </m:e>
                          </m:d>
                          <m:d>
                            <m:dPr>
                              <m:ctrlPr>
                                <a:rPr lang="en-US" b="0" i="1" smtClean="0">
                                  <a:latin typeface="Cambria Math" panose="02040503050406030204" pitchFamily="18" charset="0"/>
                                </a:rPr>
                              </m:ctrlPr>
                            </m:dPr>
                            <m:e>
                              <m:r>
                                <a:rPr lang="en-US" b="0" i="1" smtClean="0">
                                  <a:latin typeface="Cambria Math" panose="02040503050406030204" pitchFamily="18" charset="0"/>
                                </a:rPr>
                                <m:t>−4</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−2</m:t>
                              </m:r>
                            </m:e>
                          </m:d>
                          <m:d>
                            <m:dPr>
                              <m:ctrlPr>
                                <a:rPr lang="en-US" b="0" i="1" smtClean="0">
                                  <a:latin typeface="Cambria Math" panose="02040503050406030204" pitchFamily="18" charset="0"/>
                                </a:rPr>
                              </m:ctrlPr>
                            </m:dPr>
                            <m:e>
                              <m:r>
                                <a:rPr lang="en-US" b="0" i="1" smtClean="0">
                                  <a:latin typeface="Cambria Math" panose="02040503050406030204" pitchFamily="18" charset="0"/>
                                </a:rPr>
                                <m:t>−7</m:t>
                              </m:r>
                            </m:e>
                          </m:d>
                          <m:d>
                            <m:dPr>
                              <m:ctrlPr>
                                <a:rPr lang="en-US" b="0" i="1" smtClean="0">
                                  <a:latin typeface="Cambria Math" panose="02040503050406030204" pitchFamily="18" charset="0"/>
                                </a:rPr>
                              </m:ctrlPr>
                            </m:dPr>
                            <m:e>
                              <m:r>
                                <a:rPr lang="en-US" b="0" i="1" smtClean="0">
                                  <a:latin typeface="Cambria Math" panose="02040503050406030204" pitchFamily="18" charset="0"/>
                                </a:rPr>
                                <m:t>2</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9</m:t>
                              </m:r>
                            </m:e>
                          </m:d>
                          <m:d>
                            <m:dPr>
                              <m:ctrlPr>
                                <a:rPr lang="en-US" b="0" i="1" smtClean="0">
                                  <a:latin typeface="Cambria Math" panose="02040503050406030204" pitchFamily="18" charset="0"/>
                                </a:rPr>
                              </m:ctrlPr>
                            </m:dPr>
                            <m:e>
                              <m:r>
                                <a:rPr lang="en-US" b="0" i="1" smtClean="0">
                                  <a:latin typeface="Cambria Math" panose="02040503050406030204" pitchFamily="18" charset="0"/>
                                </a:rPr>
                                <m:t>6</m:t>
                              </m:r>
                            </m:e>
                          </m:d>
                          <m:d>
                            <m:dPr>
                              <m:ctrlPr>
                                <a:rPr lang="en-US" b="0" i="1" smtClean="0">
                                  <a:latin typeface="Cambria Math" panose="02040503050406030204" pitchFamily="18" charset="0"/>
                                </a:rPr>
                              </m:ctrlPr>
                            </m:dPr>
                            <m:e>
                              <m:r>
                                <a:rPr lang="en-US" b="0" i="1" smtClean="0">
                                  <a:latin typeface="Cambria Math" panose="02040503050406030204" pitchFamily="18" charset="0"/>
                                </a:rPr>
                                <m:t>−1</m:t>
                              </m:r>
                            </m:e>
                          </m:d>
                        </m:num>
                        <m:den>
                          <m:r>
                            <a:rPr lang="en-US" b="0" i="1" smtClean="0">
                              <a:latin typeface="Cambria Math" panose="02040503050406030204" pitchFamily="18" charset="0"/>
                            </a:rPr>
                            <m:t>54</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54</m:t>
                          </m:r>
                        </m:num>
                        <m:den>
                          <m:r>
                            <a:rPr lang="en-US" b="0" i="1" smtClean="0">
                              <a:latin typeface="Cambria Math" panose="02040503050406030204" pitchFamily="18" charset="0"/>
                            </a:rPr>
                            <m:t>54</m:t>
                          </m:r>
                        </m:den>
                      </m:f>
                      <m:r>
                        <a:rPr lang="en-US" b="0" i="1" smtClean="0">
                          <a:latin typeface="Cambria Math" panose="02040503050406030204" pitchFamily="18" charset="0"/>
                        </a:rPr>
                        <m:t>=1</m:t>
                      </m:r>
                    </m:oMath>
                  </m:oMathPara>
                </a14:m>
                <a:endParaRPr lang="en-US" dirty="0"/>
              </a:p>
              <a:p>
                <a:r>
                  <a:rPr lang="en-US" dirty="0"/>
                  <a:t>(−3, 4, 1)</a:t>
                </a:r>
              </a:p>
            </p:txBody>
          </p:sp>
        </mc:Choice>
        <mc:Fallback xmlns="">
          <p:sp>
            <p:nvSpPr>
              <p:cNvPr id="3" name="Notes Placeholder 2"/>
              <p:cNvSpPr>
                <a:spLocks noGrp="1"/>
              </p:cNvSpPr>
              <p:nvPr>
                <p:ph type="body" idx="1"/>
              </p:nvPr>
            </p:nvSpPr>
            <p:spPr/>
            <p:txBody>
              <a:bodyPr/>
              <a:lstStyle/>
              <a:p>
                <a:r>
                  <a:rPr lang="en-US" b="0" i="0">
                    <a:latin typeface="Cambria Math" panose="02040503050406030204" pitchFamily="18" charset="0"/>
                  </a:rPr>
                  <a:t>𝑥=|■(−4&amp;−1&amp;6@−7&amp;4&amp;−5@9&amp;−2&amp;5)|/|■(2&amp;−1&amp;6@6&amp;4&amp;−5@−4&amp;−2&amp;5)|     ■(−4&amp;−1@−7&amp;4@9&amp;−2)/■(2&amp;−1@6&amp;4@−4&amp;−2)=((−4)(4)(5)+(−1)(−5)(9)+(6)(−7)(−2)−(9)(4)(6)−(−2)(−5)(−4)−(5)(−7)(−1))/((2)(4)(5)+(−1)(−5)(−4)+(6)(6)(−2)−(−4)(4)(6)−(−2)(−5)(2)−(5)(6)(−1) )=(−162)/54=−3</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latin typeface="Cambria Math" panose="02040503050406030204" pitchFamily="18" charset="0"/>
                  </a:rPr>
                  <a:t>𝑦=|■(2&amp;−4&amp;6@6&amp;−7&amp;−5@−4&amp;9&amp;5)|/|■(2&amp;−1&amp;6@6&amp;4&amp;−5@−4&amp;−2&amp;5)|     ■(2&amp;−4@6&amp;−7@−4&amp;9)/■(2&amp;−1@6&amp;4@−4&amp;−2)=((2)(−7)(5)+(−4)(−5)(−4)+(6)(6)(9)−(−4)(−7)(6)−(9)(−5)(2)−(5)(6)(−4))/54=216/54=4</a:t>
                </a:r>
                <a:endParaRPr lang="en-US" b="0" dirty="0"/>
              </a:p>
              <a:p>
                <a:r>
                  <a:rPr lang="en-US" b="0" i="0">
                    <a:latin typeface="Cambria Math" panose="02040503050406030204" pitchFamily="18" charset="0"/>
                  </a:rPr>
                  <a:t>𝑧=|■(2&amp;−1&amp;−4@6&amp;4&amp;−7@−4&amp;−2&amp;9)|/|■(2&amp;−1&amp;6@6&amp;4&amp;−5@−4&amp;−2&amp;5)|     ■(2&amp;−1@6&amp;4@−4&amp;−2)/■(2&amp;−1@6&amp;4@−4&amp;−2)=((2)(4)(9)+(−1)(−7)(−4)+(−4)(6)(−2)−(−4)(4)(−4)−(−2)(−7)(2)−(9)(6)(−1))/54=54/54=1</a:t>
                </a:r>
                <a:endParaRPr lang="en-US" dirty="0"/>
              </a:p>
              <a:p>
                <a:r>
                  <a:rPr lang="en-US" dirty="0"/>
                  <a:t>(−3, 4, 1)</a:t>
                </a:r>
              </a:p>
            </p:txBody>
          </p:sp>
        </mc:Fallback>
      </mc:AlternateContent>
      <p:sp>
        <p:nvSpPr>
          <p:cNvPr id="4" name="Slide Number Placeholder 3"/>
          <p:cNvSpPr>
            <a:spLocks noGrp="1"/>
          </p:cNvSpPr>
          <p:nvPr>
            <p:ph type="sldNum" sz="quarter" idx="10"/>
          </p:nvPr>
        </p:nvSpPr>
        <p:spPr/>
        <p:txBody>
          <a:bodyPr/>
          <a:lstStyle/>
          <a:p>
            <a:fld id="{7561D820-5BA6-48CC-BA5C-3A89029152EA}" type="slidenum">
              <a:rPr lang="en-US" smtClean="0"/>
              <a:pPr/>
              <a:t>56</a:t>
            </a:fld>
            <a:endParaRPr lang="en-US"/>
          </a:p>
        </p:txBody>
      </p:sp>
    </p:spTree>
    <p:extLst>
      <p:ext uri="{BB962C8B-B14F-4D97-AF65-F5344CB8AC3E}">
        <p14:creationId xmlns:p14="http://schemas.microsoft.com/office/powerpoint/2010/main" val="1285008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r>
              <a:rPr lang="en-US" dirty="0"/>
              <a:t>No solution</a:t>
            </a:r>
          </a:p>
          <a:p>
            <a:r>
              <a:rPr lang="en-US" dirty="0"/>
              <a:t>inconsistent</a:t>
            </a:r>
          </a:p>
        </p:txBody>
      </p:sp>
      <p:sp>
        <p:nvSpPr>
          <p:cNvPr id="4" name="Slide Number Placeholder 3"/>
          <p:cNvSpPr>
            <a:spLocks noGrp="1"/>
          </p:cNvSpPr>
          <p:nvPr>
            <p:ph type="sldNum" sz="quarter" idx="10"/>
          </p:nvPr>
        </p:nvSpPr>
        <p:spPr/>
        <p:txBody>
          <a:bodyPr/>
          <a:lstStyle/>
          <a:p>
            <a:fld id="{7561D820-5BA6-48CC-BA5C-3A89029152EA}" type="slidenum">
              <a:rPr lang="en-US" smtClean="0"/>
              <a:pPr/>
              <a:t>7</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61D820-5BA6-48CC-BA5C-3A89029152EA}" type="slidenum">
              <a:rPr lang="en-US" smtClean="0"/>
              <a:pPr/>
              <a:t>58</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r>
              <a:rPr lang="en-US" dirty="0"/>
              <a:t>1’s on diagonal,</a:t>
            </a:r>
            <a:r>
              <a:rPr lang="en-US" baseline="0" dirty="0"/>
              <a:t> everything else is zero</a:t>
            </a:r>
            <a:endParaRPr lang="en-US" dirty="0"/>
          </a:p>
        </p:txBody>
      </p:sp>
      <p:sp>
        <p:nvSpPr>
          <p:cNvPr id="4" name="Slide Number Placeholder 3"/>
          <p:cNvSpPr>
            <a:spLocks noGrp="1"/>
          </p:cNvSpPr>
          <p:nvPr>
            <p:ph type="sldNum" sz="quarter" idx="10"/>
          </p:nvPr>
        </p:nvSpPr>
        <p:spPr/>
        <p:txBody>
          <a:bodyPr/>
          <a:lstStyle/>
          <a:p>
            <a:fld id="{6622BF0B-8CC5-4083-B556-950366E4EA30}" type="slidenum">
              <a:rPr lang="en-US" smtClean="0"/>
              <a:pPr/>
              <a:t>59</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61D820-5BA6-48CC-BA5C-3A89029152EA}" type="slidenum">
              <a:rPr lang="en-US" smtClean="0"/>
              <a:pPr/>
              <a:t>60</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61D820-5BA6-48CC-BA5C-3A89029152EA}" type="slidenum">
              <a:rPr lang="en-US" smtClean="0"/>
              <a:pPr/>
              <a:t>61</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61D820-5BA6-48CC-BA5C-3A89029152EA}" type="slidenum">
              <a:rPr lang="en-US" smtClean="0"/>
              <a:pPr/>
              <a:t>62</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61D820-5BA6-48CC-BA5C-3A89029152EA}" type="slidenum">
              <a:rPr lang="en-US" smtClean="0"/>
              <a:pPr/>
              <a:t>63</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rPr>
                          </m:ctrlPr>
                        </m:dPr>
                        <m:e>
                          <m:m>
                            <m:mPr>
                              <m:plcHide m:val="on"/>
                              <m:mcs>
                                <m:mc>
                                  <m:mcPr>
                                    <m:count m:val="2"/>
                                    <m:mcJc m:val="center"/>
                                  </m:mcPr>
                                </m:mc>
                              </m:mcs>
                              <m:ctrlPr>
                                <a:rPr lang="en-US" b="0" i="1" smtClean="0">
                                  <a:latin typeface="Cambria Math" panose="02040503050406030204" pitchFamily="18" charset="0"/>
                                </a:rPr>
                              </m:ctrlPr>
                            </m:mPr>
                            <m:mr>
                              <m:e>
                                <m:r>
                                  <a:rPr lang="en-US" b="0" i="1" smtClean="0">
                                    <a:latin typeface="Cambria Math"/>
                                  </a:rPr>
                                  <m:t>1</m:t>
                                </m:r>
                              </m:e>
                              <m:e>
                                <m:r>
                                  <a:rPr lang="en-US" b="0" i="1" smtClean="0">
                                    <a:latin typeface="Cambria Math"/>
                                  </a:rPr>
                                  <m:t>0</m:t>
                                </m:r>
                              </m:e>
                            </m:mr>
                            <m:mr>
                              <m:e>
                                <m:r>
                                  <a:rPr lang="en-US" b="0" i="1" smtClean="0">
                                    <a:latin typeface="Cambria Math"/>
                                  </a:rPr>
                                  <m:t>0</m:t>
                                </m:r>
                              </m:e>
                              <m:e>
                                <m:r>
                                  <a:rPr lang="en-US" b="0" i="1" smtClean="0">
                                    <a:latin typeface="Cambria Math"/>
                                  </a:rPr>
                                  <m:t>1</m:t>
                                </m:r>
                              </m:e>
                            </m:mr>
                          </m:m>
                        </m:e>
                      </m:d>
                    </m:oMath>
                  </m:oMathPara>
                </a14:m>
                <a:endParaRPr lang="en-US" dirty="0"/>
              </a:p>
            </p:txBody>
          </p:sp>
        </mc:Choice>
        <mc:Fallback xmlns="">
          <p:sp>
            <p:nvSpPr>
              <p:cNvPr id="3" name="Notes Placeholder 2"/>
              <p:cNvSpPr>
                <a:spLocks noGrp="1"/>
              </p:cNvSpPr>
              <p:nvPr>
                <p:ph type="body" idx="1"/>
              </p:nvPr>
            </p:nvSpPr>
            <p:spPr/>
            <p:txBody>
              <a:bodyPr>
                <a:normAutofit/>
              </a:bodyPr>
              <a:lstStyle/>
              <a:p>
                <a:r>
                  <a:rPr lang="en-US" b="0" i="0" smtClean="0">
                    <a:latin typeface="Cambria Math"/>
                  </a:rPr>
                  <a:t>[■(1&amp;0@0&amp;1)]</a:t>
                </a:r>
                <a:endParaRPr lang="en-US" dirty="0"/>
              </a:p>
            </p:txBody>
          </p:sp>
        </mc:Fallback>
      </mc:AlternateContent>
      <p:sp>
        <p:nvSpPr>
          <p:cNvPr id="4" name="Slide Number Placeholder 3"/>
          <p:cNvSpPr>
            <a:spLocks noGrp="1"/>
          </p:cNvSpPr>
          <p:nvPr>
            <p:ph type="sldNum" sz="quarter" idx="10"/>
          </p:nvPr>
        </p:nvSpPr>
        <p:spPr/>
        <p:txBody>
          <a:bodyPr/>
          <a:lstStyle/>
          <a:p>
            <a:fld id="{7561D820-5BA6-48CC-BA5C-3A89029152EA}" type="slidenum">
              <a:rPr lang="en-US" smtClean="0"/>
              <a:pPr/>
              <a:t>64</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algn="l"/>
                <a14:m>
                  <m:oMathPara xmlns:m="http://schemas.openxmlformats.org/officeDocument/2006/math">
                    <m:oMathParaPr>
                      <m:jc m:val="left"/>
                    </m:oMathParaPr>
                    <m:oMath xmlns:m="http://schemas.openxmlformats.org/officeDocument/2006/math">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m>
                                <m:mPr>
                                  <m:plcHide m:val="on"/>
                                  <m:mcs>
                                    <m:mc>
                                      <m:mcPr>
                                        <m:count m:val="2"/>
                                        <m:mcJc m:val="center"/>
                                      </m:mcPr>
                                    </m:mc>
                                  </m:mcs>
                                  <m:ctrlPr>
                                    <a:rPr lang="en-US" b="0" i="1" smtClean="0">
                                      <a:latin typeface="Cambria Math" panose="02040503050406030204" pitchFamily="18" charset="0"/>
                                    </a:rPr>
                                  </m:ctrlPr>
                                </m:mPr>
                                <m:mr>
                                  <m:e>
                                    <m:r>
                                      <a:rPr lang="en-US" b="0" i="1" smtClean="0">
                                        <a:latin typeface="Cambria Math"/>
                                      </a:rPr>
                                      <m:t>−3</m:t>
                                    </m:r>
                                  </m:e>
                                  <m:e>
                                    <m:r>
                                      <a:rPr lang="en-US" b="0" i="1" smtClean="0">
                                        <a:latin typeface="Cambria Math"/>
                                      </a:rPr>
                                      <m:t>4</m:t>
                                    </m:r>
                                  </m:e>
                                </m:mr>
                                <m:mr>
                                  <m:e>
                                    <m:r>
                                      <a:rPr lang="en-US" b="0" i="1" smtClean="0">
                                        <a:latin typeface="Cambria Math"/>
                                      </a:rPr>
                                      <m:t>5</m:t>
                                    </m:r>
                                  </m:e>
                                  <m:e>
                                    <m:r>
                                      <a:rPr lang="en-US" b="0" i="1" smtClean="0">
                                        <a:latin typeface="Cambria Math"/>
                                      </a:rPr>
                                      <m:t>−7</m:t>
                                    </m:r>
                                  </m:e>
                                </m:mr>
                              </m:m>
                            </m:e>
                          </m:d>
                        </m:e>
                        <m:sup>
                          <m:r>
                            <a:rPr lang="en-US" b="0" i="1" smtClean="0">
                              <a:latin typeface="Cambria Math"/>
                            </a:rPr>
                            <m:t>−1</m:t>
                          </m:r>
                        </m:sup>
                      </m:sSup>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m:t>
                          </m:r>
                        </m:num>
                        <m:den>
                          <m:r>
                            <a:rPr lang="en-US" b="0" i="1" smtClean="0">
                              <a:latin typeface="Cambria Math"/>
                            </a:rPr>
                            <m:t>−3</m:t>
                          </m:r>
                          <m:d>
                            <m:dPr>
                              <m:ctrlPr>
                                <a:rPr lang="en-US" b="0" i="1" smtClean="0">
                                  <a:latin typeface="Cambria Math" panose="02040503050406030204" pitchFamily="18" charset="0"/>
                                </a:rPr>
                              </m:ctrlPr>
                            </m:dPr>
                            <m:e>
                              <m:r>
                                <a:rPr lang="en-US" b="0" i="1" smtClean="0">
                                  <a:latin typeface="Cambria Math"/>
                                </a:rPr>
                                <m:t>−7</m:t>
                              </m:r>
                            </m:e>
                          </m:d>
                          <m:r>
                            <a:rPr lang="en-US" b="0" i="1" smtClean="0">
                              <a:latin typeface="Cambria Math"/>
                            </a:rPr>
                            <m:t>−5</m:t>
                          </m:r>
                          <m:d>
                            <m:dPr>
                              <m:ctrlPr>
                                <a:rPr lang="en-US" b="0" i="1" smtClean="0">
                                  <a:latin typeface="Cambria Math" panose="02040503050406030204" pitchFamily="18" charset="0"/>
                                </a:rPr>
                              </m:ctrlPr>
                            </m:dPr>
                            <m:e>
                              <m:r>
                                <a:rPr lang="en-US" b="0" i="1" smtClean="0">
                                  <a:latin typeface="Cambria Math"/>
                                </a:rPr>
                                <m:t>4</m:t>
                              </m:r>
                            </m:e>
                          </m:d>
                        </m:den>
                      </m:f>
                      <m:d>
                        <m:dPr>
                          <m:begChr m:val="["/>
                          <m:endChr m:val="]"/>
                          <m:ctrlPr>
                            <a:rPr lang="en-US" b="0" i="1" smtClean="0">
                              <a:latin typeface="Cambria Math" panose="02040503050406030204" pitchFamily="18" charset="0"/>
                            </a:rPr>
                          </m:ctrlPr>
                        </m:dPr>
                        <m:e>
                          <m:m>
                            <m:mPr>
                              <m:plcHide m:val="on"/>
                              <m:mcs>
                                <m:mc>
                                  <m:mcPr>
                                    <m:count m:val="2"/>
                                    <m:mcJc m:val="center"/>
                                  </m:mcPr>
                                </m:mc>
                              </m:mcs>
                              <m:ctrlPr>
                                <a:rPr lang="en-US" b="0" i="1" smtClean="0">
                                  <a:latin typeface="Cambria Math" panose="02040503050406030204" pitchFamily="18" charset="0"/>
                                </a:rPr>
                              </m:ctrlPr>
                            </m:mPr>
                            <m:mr>
                              <m:e>
                                <m:r>
                                  <a:rPr lang="en-US" b="0" i="1" smtClean="0">
                                    <a:latin typeface="Cambria Math"/>
                                  </a:rPr>
                                  <m:t>−7</m:t>
                                </m:r>
                              </m:e>
                              <m:e>
                                <m:r>
                                  <a:rPr lang="en-US" b="0" i="1" smtClean="0">
                                    <a:latin typeface="Cambria Math"/>
                                  </a:rPr>
                                  <m:t>−4</m:t>
                                </m:r>
                              </m:e>
                            </m:mr>
                            <m:mr>
                              <m:e>
                                <m:r>
                                  <a:rPr lang="en-US" b="0" i="1" smtClean="0">
                                    <a:latin typeface="Cambria Math"/>
                                  </a:rPr>
                                  <m:t>−5</m:t>
                                </m:r>
                              </m:e>
                              <m:e>
                                <m:r>
                                  <a:rPr lang="en-US" b="0" i="1" smtClean="0">
                                    <a:latin typeface="Cambria Math"/>
                                  </a:rPr>
                                  <m:t>−3</m:t>
                                </m:r>
                              </m:e>
                            </m:mr>
                          </m:m>
                        </m:e>
                      </m:d>
                    </m:oMath>
                  </m:oMathPara>
                </a14:m>
                <a:endParaRPr lang="en-US" b="0" dirty="0"/>
              </a:p>
              <a:p>
                <a:pPr algn="l"/>
                <a:r>
                  <a:rPr lang="en-US" dirty="0"/>
                  <a:t>                 </a:t>
                </a:r>
                <a14:m>
                  <m:oMath xmlns:m="http://schemas.openxmlformats.org/officeDocument/2006/math">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m:t>
                        </m:r>
                      </m:num>
                      <m:den>
                        <m:r>
                          <a:rPr lang="en-US" b="0" i="1" smtClean="0">
                            <a:latin typeface="Cambria Math"/>
                          </a:rPr>
                          <m:t>1</m:t>
                        </m:r>
                      </m:den>
                    </m:f>
                    <m:d>
                      <m:dPr>
                        <m:begChr m:val="["/>
                        <m:endChr m:val="]"/>
                        <m:ctrlPr>
                          <a:rPr lang="en-US" b="0" i="1" smtClean="0">
                            <a:latin typeface="Cambria Math" panose="02040503050406030204" pitchFamily="18" charset="0"/>
                          </a:rPr>
                        </m:ctrlPr>
                      </m:dPr>
                      <m:e>
                        <m:m>
                          <m:mPr>
                            <m:plcHide m:val="on"/>
                            <m:mcs>
                              <m:mc>
                                <m:mcPr>
                                  <m:count m:val="2"/>
                                  <m:mcJc m:val="center"/>
                                </m:mcPr>
                              </m:mc>
                            </m:mcs>
                            <m:ctrlPr>
                              <a:rPr lang="en-US" b="0" i="1" smtClean="0">
                                <a:latin typeface="Cambria Math" panose="02040503050406030204" pitchFamily="18" charset="0"/>
                              </a:rPr>
                            </m:ctrlPr>
                          </m:mPr>
                          <m:mr>
                            <m:e>
                              <m:r>
                                <a:rPr lang="en-US" b="0" i="1" smtClean="0">
                                  <a:latin typeface="Cambria Math"/>
                                </a:rPr>
                                <m:t>−7</m:t>
                              </m:r>
                            </m:e>
                            <m:e>
                              <m:r>
                                <a:rPr lang="en-US" b="0" i="1" smtClean="0">
                                  <a:latin typeface="Cambria Math"/>
                                </a:rPr>
                                <m:t>−4</m:t>
                              </m:r>
                            </m:e>
                          </m:mr>
                          <m:mr>
                            <m:e>
                              <m:r>
                                <a:rPr lang="en-US" b="0" i="1" smtClean="0">
                                  <a:latin typeface="Cambria Math"/>
                                </a:rPr>
                                <m:t>−5</m:t>
                              </m:r>
                            </m:e>
                            <m:e>
                              <m:r>
                                <a:rPr lang="en-US" b="0" i="1" smtClean="0">
                                  <a:latin typeface="Cambria Math"/>
                                </a:rPr>
                                <m:t>−3</m:t>
                              </m:r>
                            </m:e>
                          </m:mr>
                        </m:m>
                      </m:e>
                    </m:d>
                  </m:oMath>
                </a14:m>
                <a:endParaRPr lang="en-US" dirty="0"/>
              </a:p>
              <a:p>
                <a:pPr lvl="1" algn="l"/>
                <a14:m>
                  <m:oMathPara xmlns:m="http://schemas.openxmlformats.org/officeDocument/2006/math">
                    <m:oMathParaPr>
                      <m:jc m:val="left"/>
                    </m:oMathParaPr>
                    <m:oMath xmlns:m="http://schemas.openxmlformats.org/officeDocument/2006/math">
                      <m:sSup>
                        <m:sSupPr>
                          <m:ctrlPr>
                            <a:rPr lang="en-US" i="1">
                              <a:latin typeface="Cambria Math" panose="02040503050406030204" pitchFamily="18" charset="0"/>
                            </a:rPr>
                          </m:ctrlPr>
                        </m:sSupPr>
                        <m:e>
                          <m:r>
                            <a:rPr lang="en-US" i="1">
                              <a:latin typeface="Cambria Math"/>
                            </a:rPr>
                            <m:t>𝐴</m:t>
                          </m:r>
                        </m:e>
                        <m:sup>
                          <m:r>
                            <a:rPr lang="en-US" i="1">
                              <a:latin typeface="Cambria Math"/>
                            </a:rPr>
                            <m:t>−1</m:t>
                          </m:r>
                        </m:sup>
                      </m:sSup>
                      <m:r>
                        <a:rPr lang="en-US" i="1">
                          <a:latin typeface="Cambria Math"/>
                        </a:rPr>
                        <m:t>=</m:t>
                      </m:r>
                      <m:d>
                        <m:dPr>
                          <m:begChr m:val="["/>
                          <m:endChr m:val="]"/>
                          <m:ctrlPr>
                            <a:rPr lang="en-US" i="1">
                              <a:latin typeface="Cambria Math" panose="02040503050406030204" pitchFamily="18" charset="0"/>
                            </a:rPr>
                          </m:ctrlPr>
                        </m:dPr>
                        <m:e>
                          <m:m>
                            <m:mPr>
                              <m:plcHide m:val="on"/>
                              <m:mcs>
                                <m:mc>
                                  <m:mcPr>
                                    <m:count m:val="2"/>
                                    <m:mcJc m:val="center"/>
                                  </m:mcPr>
                                </m:mc>
                              </m:mcs>
                              <m:ctrlPr>
                                <a:rPr lang="en-US" i="1">
                                  <a:latin typeface="Cambria Math" panose="02040503050406030204" pitchFamily="18" charset="0"/>
                                </a:rPr>
                              </m:ctrlPr>
                            </m:mPr>
                            <m:mr>
                              <m:e>
                                <m:r>
                                  <a:rPr lang="en-US" i="1">
                                    <a:latin typeface="Cambria Math"/>
                                  </a:rPr>
                                  <m:t>−7</m:t>
                                </m:r>
                              </m:e>
                              <m:e>
                                <m:r>
                                  <a:rPr lang="en-US" i="1">
                                    <a:latin typeface="Cambria Math"/>
                                  </a:rPr>
                                  <m:t>−4</m:t>
                                </m:r>
                              </m:e>
                            </m:mr>
                            <m:mr>
                              <m:e>
                                <m:r>
                                  <a:rPr lang="en-US" i="1">
                                    <a:latin typeface="Cambria Math"/>
                                  </a:rPr>
                                  <m:t>−5</m:t>
                                </m:r>
                              </m:e>
                              <m:e>
                                <m:r>
                                  <a:rPr lang="en-US" i="1">
                                    <a:latin typeface="Cambria Math"/>
                                  </a:rPr>
                                  <m:t>−3</m:t>
                                </m:r>
                              </m:e>
                            </m:mr>
                          </m:m>
                        </m:e>
                      </m:d>
                    </m:oMath>
                  </m:oMathPara>
                </a14:m>
                <a:endParaRPr lang="en-US" dirty="0"/>
              </a:p>
            </p:txBody>
          </p:sp>
        </mc:Choice>
        <mc:Fallback xmlns="">
          <p:sp>
            <p:nvSpPr>
              <p:cNvPr id="3" name="Notes Placeholder 2"/>
              <p:cNvSpPr>
                <a:spLocks noGrp="1"/>
              </p:cNvSpPr>
              <p:nvPr>
                <p:ph type="body" idx="1"/>
              </p:nvPr>
            </p:nvSpPr>
            <p:spPr/>
            <p:txBody>
              <a:bodyPr>
                <a:normAutofit/>
              </a:bodyPr>
              <a:lstStyle/>
              <a:p>
                <a:pPr algn="l"/>
                <a:r>
                  <a:rPr lang="en-US" b="0" i="0">
                    <a:latin typeface="Cambria Math" panose="02040503050406030204" pitchFamily="18" charset="0"/>
                  </a:rPr>
                  <a:t>[■(</a:t>
                </a:r>
                <a:r>
                  <a:rPr lang="en-US" b="0" i="0">
                    <a:latin typeface="Cambria Math"/>
                  </a:rPr>
                  <a:t>−3</a:t>
                </a:r>
                <a:r>
                  <a:rPr lang="en-US" b="0" i="0">
                    <a:latin typeface="Cambria Math" panose="02040503050406030204" pitchFamily="18" charset="0"/>
                  </a:rPr>
                  <a:t>&amp;</a:t>
                </a:r>
                <a:r>
                  <a:rPr lang="en-US" b="0" i="0">
                    <a:latin typeface="Cambria Math"/>
                  </a:rPr>
                  <a:t>4</a:t>
                </a:r>
                <a:r>
                  <a:rPr lang="en-US" b="0" i="0">
                    <a:latin typeface="Cambria Math" panose="02040503050406030204" pitchFamily="18" charset="0"/>
                  </a:rPr>
                  <a:t>@</a:t>
                </a:r>
                <a:r>
                  <a:rPr lang="en-US" b="0" i="0">
                    <a:latin typeface="Cambria Math"/>
                  </a:rPr>
                  <a:t>5</a:t>
                </a:r>
                <a:r>
                  <a:rPr lang="en-US" b="0" i="0">
                    <a:latin typeface="Cambria Math" panose="02040503050406030204" pitchFamily="18" charset="0"/>
                  </a:rPr>
                  <a:t>&amp;</a:t>
                </a:r>
                <a:r>
                  <a:rPr lang="en-US" b="0" i="0">
                    <a:latin typeface="Cambria Math"/>
                  </a:rPr>
                  <a:t>−7</a:t>
                </a:r>
                <a:r>
                  <a:rPr lang="en-US" b="0" i="0">
                    <a:latin typeface="Cambria Math" panose="02040503050406030204" pitchFamily="18" charset="0"/>
                  </a:rPr>
                  <a:t>)]^(</a:t>
                </a:r>
                <a:r>
                  <a:rPr lang="en-US" b="0" i="0">
                    <a:latin typeface="Cambria Math"/>
                  </a:rPr>
                  <a:t>−1</a:t>
                </a:r>
                <a:r>
                  <a:rPr lang="en-US" b="0" i="0">
                    <a:latin typeface="Cambria Math" panose="02040503050406030204" pitchFamily="18" charset="0"/>
                  </a:rPr>
                  <a:t>)</a:t>
                </a:r>
                <a:r>
                  <a:rPr lang="en-US" b="0" i="0">
                    <a:latin typeface="Cambria Math"/>
                  </a:rPr>
                  <a:t>=1</a:t>
                </a:r>
                <a:r>
                  <a:rPr lang="en-US" b="0" i="0">
                    <a:latin typeface="Cambria Math" panose="02040503050406030204" pitchFamily="18" charset="0"/>
                  </a:rPr>
                  <a:t>/(</a:t>
                </a:r>
                <a:r>
                  <a:rPr lang="en-US" b="0" i="0">
                    <a:latin typeface="Cambria Math"/>
                  </a:rPr>
                  <a:t>−3</a:t>
                </a:r>
                <a:r>
                  <a:rPr lang="en-US" b="0" i="0">
                    <a:latin typeface="Cambria Math" panose="02040503050406030204" pitchFamily="18" charset="0"/>
                  </a:rPr>
                  <a:t>(</a:t>
                </a:r>
                <a:r>
                  <a:rPr lang="en-US" b="0" i="0">
                    <a:latin typeface="Cambria Math"/>
                  </a:rPr>
                  <a:t>−7</a:t>
                </a:r>
                <a:r>
                  <a:rPr lang="en-US" b="0" i="0">
                    <a:latin typeface="Cambria Math" panose="02040503050406030204" pitchFamily="18" charset="0"/>
                  </a:rPr>
                  <a:t>)</a:t>
                </a:r>
                <a:r>
                  <a:rPr lang="en-US" b="0" i="0">
                    <a:latin typeface="Cambria Math"/>
                  </a:rPr>
                  <a:t>−5</a:t>
                </a:r>
                <a:r>
                  <a:rPr lang="en-US" b="0" i="0">
                    <a:latin typeface="Cambria Math" panose="02040503050406030204" pitchFamily="18" charset="0"/>
                  </a:rPr>
                  <a:t>(</a:t>
                </a:r>
                <a:r>
                  <a:rPr lang="en-US" b="0" i="0">
                    <a:latin typeface="Cambria Math"/>
                  </a:rPr>
                  <a:t>4</a:t>
                </a:r>
                <a:r>
                  <a:rPr lang="en-US" b="0" i="0">
                    <a:latin typeface="Cambria Math" panose="02040503050406030204" pitchFamily="18" charset="0"/>
                  </a:rPr>
                  <a:t>) ) [■(</a:t>
                </a:r>
                <a:r>
                  <a:rPr lang="en-US" b="0" i="0">
                    <a:latin typeface="Cambria Math"/>
                  </a:rPr>
                  <a:t>−7</a:t>
                </a:r>
                <a:r>
                  <a:rPr lang="en-US" b="0" i="0">
                    <a:latin typeface="Cambria Math" panose="02040503050406030204" pitchFamily="18" charset="0"/>
                  </a:rPr>
                  <a:t>&amp;</a:t>
                </a:r>
                <a:r>
                  <a:rPr lang="en-US" b="0" i="0">
                    <a:latin typeface="Cambria Math"/>
                  </a:rPr>
                  <a:t>−4</a:t>
                </a:r>
                <a:r>
                  <a:rPr lang="en-US" b="0" i="0">
                    <a:latin typeface="Cambria Math" panose="02040503050406030204" pitchFamily="18" charset="0"/>
                  </a:rPr>
                  <a:t>@</a:t>
                </a:r>
                <a:r>
                  <a:rPr lang="en-US" b="0" i="0">
                    <a:latin typeface="Cambria Math"/>
                  </a:rPr>
                  <a:t>−5</a:t>
                </a:r>
                <a:r>
                  <a:rPr lang="en-US" b="0" i="0">
                    <a:latin typeface="Cambria Math" panose="02040503050406030204" pitchFamily="18" charset="0"/>
                  </a:rPr>
                  <a:t>&amp;</a:t>
                </a:r>
                <a:r>
                  <a:rPr lang="en-US" b="0" i="0">
                    <a:latin typeface="Cambria Math"/>
                  </a:rPr>
                  <a:t>−3</a:t>
                </a:r>
                <a:r>
                  <a:rPr lang="en-US" b="0" i="0">
                    <a:latin typeface="Cambria Math" panose="02040503050406030204" pitchFamily="18" charset="0"/>
                  </a:rPr>
                  <a:t>)]</a:t>
                </a:r>
                <a:endParaRPr lang="en-US" b="0" dirty="0"/>
              </a:p>
              <a:p>
                <a:pPr algn="l"/>
                <a:r>
                  <a:rPr lang="en-US" dirty="0"/>
                  <a:t>                 </a:t>
                </a:r>
                <a:r>
                  <a:rPr lang="en-US" b="0" i="0">
                    <a:latin typeface="Cambria Math"/>
                  </a:rPr>
                  <a:t>=1</a:t>
                </a:r>
                <a:r>
                  <a:rPr lang="en-US" b="0" i="0">
                    <a:latin typeface="Cambria Math" panose="02040503050406030204" pitchFamily="18" charset="0"/>
                  </a:rPr>
                  <a:t>/</a:t>
                </a:r>
                <a:r>
                  <a:rPr lang="en-US" b="0" i="0">
                    <a:latin typeface="Cambria Math"/>
                  </a:rPr>
                  <a:t>1</a:t>
                </a:r>
                <a:r>
                  <a:rPr lang="en-US" b="0" i="0">
                    <a:latin typeface="Cambria Math" panose="02040503050406030204" pitchFamily="18" charset="0"/>
                  </a:rPr>
                  <a:t> [■(</a:t>
                </a:r>
                <a:r>
                  <a:rPr lang="en-US" b="0" i="0">
                    <a:latin typeface="Cambria Math"/>
                  </a:rPr>
                  <a:t>−7</a:t>
                </a:r>
                <a:r>
                  <a:rPr lang="en-US" b="0" i="0">
                    <a:latin typeface="Cambria Math" panose="02040503050406030204" pitchFamily="18" charset="0"/>
                  </a:rPr>
                  <a:t>&amp;</a:t>
                </a:r>
                <a:r>
                  <a:rPr lang="en-US" b="0" i="0">
                    <a:latin typeface="Cambria Math"/>
                  </a:rPr>
                  <a:t>−4</a:t>
                </a:r>
                <a:r>
                  <a:rPr lang="en-US" b="0" i="0">
                    <a:latin typeface="Cambria Math" panose="02040503050406030204" pitchFamily="18" charset="0"/>
                  </a:rPr>
                  <a:t>@</a:t>
                </a:r>
                <a:r>
                  <a:rPr lang="en-US" b="0" i="0">
                    <a:latin typeface="Cambria Math"/>
                  </a:rPr>
                  <a:t>−5</a:t>
                </a:r>
                <a:r>
                  <a:rPr lang="en-US" b="0" i="0">
                    <a:latin typeface="Cambria Math" panose="02040503050406030204" pitchFamily="18" charset="0"/>
                  </a:rPr>
                  <a:t>&amp;</a:t>
                </a:r>
                <a:r>
                  <a:rPr lang="en-US" b="0" i="0">
                    <a:latin typeface="Cambria Math"/>
                  </a:rPr>
                  <a:t>−3</a:t>
                </a:r>
                <a:r>
                  <a:rPr lang="en-US" b="0" i="0">
                    <a:latin typeface="Cambria Math" panose="02040503050406030204" pitchFamily="18" charset="0"/>
                  </a:rPr>
                  <a:t>)]</a:t>
                </a:r>
                <a:endParaRPr lang="en-US" dirty="0"/>
              </a:p>
              <a:p>
                <a:pPr lvl="1" algn="l"/>
                <a:r>
                  <a:rPr lang="en-US" i="0">
                    <a:latin typeface="Cambria Math"/>
                  </a:rPr>
                  <a:t>𝐴</a:t>
                </a:r>
                <a:r>
                  <a:rPr lang="en-US" i="0">
                    <a:latin typeface="Cambria Math" panose="02040503050406030204" pitchFamily="18" charset="0"/>
                  </a:rPr>
                  <a:t>^(</a:t>
                </a:r>
                <a:r>
                  <a:rPr lang="en-US" i="0">
                    <a:latin typeface="Cambria Math"/>
                  </a:rPr>
                  <a:t>−1</a:t>
                </a:r>
                <a:r>
                  <a:rPr lang="en-US" i="0">
                    <a:latin typeface="Cambria Math" panose="02040503050406030204" pitchFamily="18" charset="0"/>
                  </a:rPr>
                  <a:t>)</a:t>
                </a:r>
                <a:r>
                  <a:rPr lang="en-US" i="0">
                    <a:latin typeface="Cambria Math"/>
                  </a:rPr>
                  <a:t>=</a:t>
                </a:r>
                <a:r>
                  <a:rPr lang="en-US" i="0">
                    <a:latin typeface="Cambria Math" panose="02040503050406030204" pitchFamily="18" charset="0"/>
                  </a:rPr>
                  <a:t>[■(</a:t>
                </a:r>
                <a:r>
                  <a:rPr lang="en-US" i="0">
                    <a:latin typeface="Cambria Math"/>
                  </a:rPr>
                  <a:t>−7</a:t>
                </a:r>
                <a:r>
                  <a:rPr lang="en-US" i="0">
                    <a:latin typeface="Cambria Math" panose="02040503050406030204" pitchFamily="18" charset="0"/>
                  </a:rPr>
                  <a:t>&amp;</a:t>
                </a:r>
                <a:r>
                  <a:rPr lang="en-US" i="0">
                    <a:latin typeface="Cambria Math"/>
                  </a:rPr>
                  <a:t>−4</a:t>
                </a:r>
                <a:r>
                  <a:rPr lang="en-US" i="0">
                    <a:latin typeface="Cambria Math" panose="02040503050406030204" pitchFamily="18" charset="0"/>
                  </a:rPr>
                  <a:t>@</a:t>
                </a:r>
                <a:r>
                  <a:rPr lang="en-US" i="0">
                    <a:latin typeface="Cambria Math"/>
                  </a:rPr>
                  <a:t>−5</a:t>
                </a:r>
                <a:r>
                  <a:rPr lang="en-US" i="0">
                    <a:latin typeface="Cambria Math" panose="02040503050406030204" pitchFamily="18" charset="0"/>
                  </a:rPr>
                  <a:t>&amp;</a:t>
                </a:r>
                <a:r>
                  <a:rPr lang="en-US" i="0">
                    <a:latin typeface="Cambria Math"/>
                  </a:rPr>
                  <a:t>−3</a:t>
                </a:r>
                <a:r>
                  <a:rPr lang="en-US" i="0">
                    <a:latin typeface="Cambria Math" panose="02040503050406030204" pitchFamily="18" charset="0"/>
                  </a:rPr>
                  <a:t>)]</a:t>
                </a:r>
                <a:endParaRPr lang="en-US" dirty="0"/>
              </a:p>
            </p:txBody>
          </p:sp>
        </mc:Fallback>
      </mc:AlternateContent>
      <p:sp>
        <p:nvSpPr>
          <p:cNvPr id="4" name="Slide Number Placeholder 3"/>
          <p:cNvSpPr>
            <a:spLocks noGrp="1"/>
          </p:cNvSpPr>
          <p:nvPr>
            <p:ph type="sldNum" sz="quarter" idx="10"/>
          </p:nvPr>
        </p:nvSpPr>
        <p:spPr/>
        <p:txBody>
          <a:bodyPr/>
          <a:lstStyle/>
          <a:p>
            <a:fld id="{7561D820-5BA6-48CC-BA5C-3A89029152EA}" type="slidenum">
              <a:rPr lang="en-US" smtClean="0"/>
              <a:pPr/>
              <a:t>65</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61D820-5BA6-48CC-BA5C-3A89029152EA}" type="slidenum">
              <a:rPr lang="en-US" smtClean="0"/>
              <a:pPr/>
              <a:t>66</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d>
                            <m:dPr>
                              <m:begChr m:val="["/>
                              <m:endChr m:val="]"/>
                              <m:ctrlPr>
                                <a:rPr lang="en-US" i="1">
                                  <a:latin typeface="Cambria Math" panose="02040503050406030204" pitchFamily="18" charset="0"/>
                                </a:rPr>
                              </m:ctrlPr>
                            </m:dPr>
                            <m:e>
                              <m:m>
                                <m:mPr>
                                  <m:plcHide m:val="on"/>
                                  <m:mcs>
                                    <m:mc>
                                      <m:mcPr>
                                        <m:count m:val="2"/>
                                        <m:mcJc m:val="center"/>
                                      </m:mcPr>
                                    </m:mc>
                                  </m:mcs>
                                  <m:ctrlPr>
                                    <a:rPr lang="en-US" i="1">
                                      <a:latin typeface="Cambria Math" panose="02040503050406030204" pitchFamily="18" charset="0"/>
                                    </a:rPr>
                                  </m:ctrlPr>
                                </m:mPr>
                                <m:mr>
                                  <m:e>
                                    <m:r>
                                      <a:rPr lang="en-US" i="1">
                                        <a:latin typeface="Cambria Math"/>
                                      </a:rPr>
                                      <m:t>2</m:t>
                                    </m:r>
                                  </m:e>
                                  <m:e>
                                    <m:r>
                                      <a:rPr lang="en-US" i="1">
                                        <a:latin typeface="Cambria Math"/>
                                      </a:rPr>
                                      <m:t>1</m:t>
                                    </m:r>
                                  </m:e>
                                </m:mr>
                                <m:mr>
                                  <m:e>
                                    <m:r>
                                      <a:rPr lang="en-US" i="1">
                                        <a:latin typeface="Cambria Math"/>
                                      </a:rPr>
                                      <m:t>1</m:t>
                                    </m:r>
                                  </m:e>
                                  <m:e>
                                    <m:r>
                                      <a:rPr lang="en-US" i="1">
                                        <a:latin typeface="Cambria Math"/>
                                      </a:rPr>
                                      <m:t>−3</m:t>
                                    </m:r>
                                  </m:e>
                                </m:mr>
                              </m:m>
                            </m:e>
                          </m:d>
                        </m:e>
                        <m:sup>
                          <m:r>
                            <a:rPr lang="en-US" i="1">
                              <a:latin typeface="Cambria Math"/>
                            </a:rPr>
                            <m:t>−1</m:t>
                          </m:r>
                        </m:sup>
                      </m:sSup>
                      <m:r>
                        <a:rPr lang="en-US" i="1">
                          <a:latin typeface="Cambria Math"/>
                        </a:rPr>
                        <m:t>=</m:t>
                      </m:r>
                      <m:f>
                        <m:fPr>
                          <m:ctrlPr>
                            <a:rPr lang="en-US" i="1">
                              <a:latin typeface="Cambria Math" panose="02040503050406030204" pitchFamily="18" charset="0"/>
                            </a:rPr>
                          </m:ctrlPr>
                        </m:fPr>
                        <m:num>
                          <m:r>
                            <a:rPr lang="en-US" i="1">
                              <a:latin typeface="Cambria Math"/>
                            </a:rPr>
                            <m:t>1</m:t>
                          </m:r>
                        </m:num>
                        <m:den>
                          <m:r>
                            <a:rPr lang="en-US" i="1">
                              <a:latin typeface="Cambria Math"/>
                            </a:rPr>
                            <m:t>−7</m:t>
                          </m:r>
                        </m:den>
                      </m:f>
                      <m:d>
                        <m:dPr>
                          <m:begChr m:val="["/>
                          <m:endChr m:val="]"/>
                          <m:ctrlPr>
                            <a:rPr lang="en-US" i="1">
                              <a:latin typeface="Cambria Math" panose="02040503050406030204" pitchFamily="18" charset="0"/>
                            </a:rPr>
                          </m:ctrlPr>
                        </m:dPr>
                        <m:e>
                          <m:m>
                            <m:mPr>
                              <m:plcHide m:val="on"/>
                              <m:mcs>
                                <m:mc>
                                  <m:mcPr>
                                    <m:count m:val="2"/>
                                    <m:mcJc m:val="center"/>
                                  </m:mcPr>
                                </m:mc>
                              </m:mcs>
                              <m:ctrlPr>
                                <a:rPr lang="en-US" i="1">
                                  <a:latin typeface="Cambria Math" panose="02040503050406030204" pitchFamily="18" charset="0"/>
                                </a:rPr>
                              </m:ctrlPr>
                            </m:mPr>
                            <m:mr>
                              <m:e>
                                <m:r>
                                  <a:rPr lang="en-US" i="1">
                                    <a:latin typeface="Cambria Math"/>
                                  </a:rPr>
                                  <m:t>−3</m:t>
                                </m:r>
                              </m:e>
                              <m:e>
                                <m:r>
                                  <a:rPr lang="en-US" i="1">
                                    <a:latin typeface="Cambria Math"/>
                                  </a:rPr>
                                  <m:t>−1</m:t>
                                </m:r>
                              </m:e>
                            </m:mr>
                            <m:mr>
                              <m:e>
                                <m:r>
                                  <a:rPr lang="en-US" i="1">
                                    <a:latin typeface="Cambria Math"/>
                                  </a:rPr>
                                  <m:t>−1</m:t>
                                </m:r>
                              </m:e>
                              <m:e>
                                <m:r>
                                  <a:rPr lang="en-US" i="1">
                                    <a:latin typeface="Cambria Math"/>
                                  </a:rPr>
                                  <m:t>2</m:t>
                                </m:r>
                              </m:e>
                            </m:mr>
                          </m:m>
                        </m:e>
                      </m:d>
                    </m:oMath>
                  </m:oMathPara>
                </a14:m>
                <a:endParaRPr lang="en-US" dirty="0"/>
              </a:p>
            </p:txBody>
          </p:sp>
        </mc:Choice>
        <mc:Fallback xmlns="">
          <p:sp>
            <p:nvSpPr>
              <p:cNvPr id="3" name="Notes Placeholder 2"/>
              <p:cNvSpPr>
                <a:spLocks noGrp="1"/>
              </p:cNvSpPr>
              <p:nvPr>
                <p:ph type="body" idx="1"/>
              </p:nvPr>
            </p:nvSpPr>
            <p:spPr/>
            <p:txBody>
              <a:bodyPr>
                <a:normAutofit/>
              </a:bodyPr>
              <a:lstStyle/>
              <a:p>
                <a:r>
                  <a:rPr lang="en-US" i="0">
                    <a:latin typeface="Cambria Math" panose="02040503050406030204" pitchFamily="18" charset="0"/>
                  </a:rPr>
                  <a:t>[■(</a:t>
                </a:r>
                <a:r>
                  <a:rPr lang="en-US" i="0">
                    <a:latin typeface="Cambria Math"/>
                  </a:rPr>
                  <a:t>2</a:t>
                </a:r>
                <a:r>
                  <a:rPr lang="en-US" i="0">
                    <a:latin typeface="Cambria Math" panose="02040503050406030204" pitchFamily="18" charset="0"/>
                  </a:rPr>
                  <a:t>&amp;</a:t>
                </a:r>
                <a:r>
                  <a:rPr lang="en-US" i="0">
                    <a:latin typeface="Cambria Math"/>
                  </a:rPr>
                  <a:t>1</a:t>
                </a:r>
                <a:r>
                  <a:rPr lang="en-US" i="0">
                    <a:latin typeface="Cambria Math" panose="02040503050406030204" pitchFamily="18" charset="0"/>
                  </a:rPr>
                  <a:t>@</a:t>
                </a:r>
                <a:r>
                  <a:rPr lang="en-US" i="0">
                    <a:latin typeface="Cambria Math"/>
                  </a:rPr>
                  <a:t>1</a:t>
                </a:r>
                <a:r>
                  <a:rPr lang="en-US" i="0">
                    <a:latin typeface="Cambria Math" panose="02040503050406030204" pitchFamily="18" charset="0"/>
                  </a:rPr>
                  <a:t>&amp;</a:t>
                </a:r>
                <a:r>
                  <a:rPr lang="en-US" i="0">
                    <a:latin typeface="Cambria Math"/>
                  </a:rPr>
                  <a:t>−3</a:t>
                </a:r>
                <a:r>
                  <a:rPr lang="en-US" i="0">
                    <a:latin typeface="Cambria Math" panose="02040503050406030204" pitchFamily="18" charset="0"/>
                  </a:rPr>
                  <a:t>)]^(</a:t>
                </a:r>
                <a:r>
                  <a:rPr lang="en-US" i="0">
                    <a:latin typeface="Cambria Math"/>
                  </a:rPr>
                  <a:t>−1</a:t>
                </a:r>
                <a:r>
                  <a:rPr lang="en-US" i="0">
                    <a:latin typeface="Cambria Math" panose="02040503050406030204" pitchFamily="18" charset="0"/>
                  </a:rPr>
                  <a:t>)</a:t>
                </a:r>
                <a:r>
                  <a:rPr lang="en-US" i="0">
                    <a:latin typeface="Cambria Math"/>
                  </a:rPr>
                  <a:t>=1</a:t>
                </a:r>
                <a:r>
                  <a:rPr lang="en-US" i="0">
                    <a:latin typeface="Cambria Math" panose="02040503050406030204" pitchFamily="18" charset="0"/>
                  </a:rPr>
                  <a:t>/(</a:t>
                </a:r>
                <a:r>
                  <a:rPr lang="en-US" i="0">
                    <a:latin typeface="Cambria Math"/>
                  </a:rPr>
                  <a:t>−7</a:t>
                </a:r>
                <a:r>
                  <a:rPr lang="en-US" i="0">
                    <a:latin typeface="Cambria Math" panose="02040503050406030204" pitchFamily="18" charset="0"/>
                  </a:rPr>
                  <a:t>) [■(</a:t>
                </a:r>
                <a:r>
                  <a:rPr lang="en-US" i="0">
                    <a:latin typeface="Cambria Math"/>
                  </a:rPr>
                  <a:t>−3</a:t>
                </a:r>
                <a:r>
                  <a:rPr lang="en-US" i="0">
                    <a:latin typeface="Cambria Math" panose="02040503050406030204" pitchFamily="18" charset="0"/>
                  </a:rPr>
                  <a:t>&amp;</a:t>
                </a:r>
                <a:r>
                  <a:rPr lang="en-US" i="0">
                    <a:latin typeface="Cambria Math"/>
                  </a:rPr>
                  <a:t>−1</a:t>
                </a:r>
                <a:r>
                  <a:rPr lang="en-US" i="0">
                    <a:latin typeface="Cambria Math" panose="02040503050406030204" pitchFamily="18" charset="0"/>
                  </a:rPr>
                  <a:t>@</a:t>
                </a:r>
                <a:r>
                  <a:rPr lang="en-US" i="0">
                    <a:latin typeface="Cambria Math"/>
                  </a:rPr>
                  <a:t>−1</a:t>
                </a:r>
                <a:r>
                  <a:rPr lang="en-US" i="0">
                    <a:latin typeface="Cambria Math" panose="02040503050406030204" pitchFamily="18" charset="0"/>
                  </a:rPr>
                  <a:t>&amp;</a:t>
                </a:r>
                <a:r>
                  <a:rPr lang="en-US" i="0">
                    <a:latin typeface="Cambria Math"/>
                  </a:rPr>
                  <a:t>2</a:t>
                </a:r>
                <a:r>
                  <a:rPr lang="en-US" i="0">
                    <a:latin typeface="Cambria Math" panose="02040503050406030204" pitchFamily="18" charset="0"/>
                  </a:rPr>
                  <a:t>)]</a:t>
                </a:r>
                <a:endParaRPr lang="en-US" dirty="0"/>
              </a:p>
            </p:txBody>
          </p:sp>
        </mc:Fallback>
      </mc:AlternateContent>
      <p:sp>
        <p:nvSpPr>
          <p:cNvPr id="4" name="Slide Number Placeholder 3"/>
          <p:cNvSpPr>
            <a:spLocks noGrp="1"/>
          </p:cNvSpPr>
          <p:nvPr>
            <p:ph type="sldNum" sz="quarter" idx="10"/>
          </p:nvPr>
        </p:nvSpPr>
        <p:spPr/>
        <p:txBody>
          <a:bodyPr/>
          <a:lstStyle/>
          <a:p>
            <a:fld id="{7561D820-5BA6-48CC-BA5C-3A89029152EA}" type="slidenum">
              <a:rPr lang="en-US" smtClean="0"/>
              <a:pPr/>
              <a:t>67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61D820-5BA6-48CC-BA5C-3A89029152EA}" type="slidenum">
              <a:rPr lang="en-US" smtClean="0"/>
              <a:pPr/>
              <a:t>8</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lvl="1"/>
                <a14:m>
                  <m:oMathPara xmlns:m="http://schemas.openxmlformats.org/officeDocument/2006/math">
                    <m:oMathParaPr>
                      <m:jc m:val="left"/>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a:rPr>
                            <m:t>1</m:t>
                          </m:r>
                        </m:num>
                        <m:den>
                          <m:r>
                            <a:rPr lang="en-US" b="0" i="1" smtClean="0">
                              <a:latin typeface="Cambria Math"/>
                            </a:rPr>
                            <m:t>−7</m:t>
                          </m:r>
                        </m:den>
                      </m:f>
                      <m:d>
                        <m:dPr>
                          <m:begChr m:val="["/>
                          <m:endChr m:val="]"/>
                          <m:ctrlPr>
                            <a:rPr lang="en-US" b="0" i="1" smtClean="0">
                              <a:latin typeface="Cambria Math" panose="02040503050406030204" pitchFamily="18" charset="0"/>
                            </a:rPr>
                          </m:ctrlPr>
                        </m:dPr>
                        <m:e>
                          <m:m>
                            <m:mPr>
                              <m:plcHide m:val="on"/>
                              <m:mcs>
                                <m:mc>
                                  <m:mcPr>
                                    <m:count m:val="2"/>
                                    <m:mcJc m:val="center"/>
                                  </m:mcPr>
                                </m:mc>
                              </m:mcs>
                              <m:ctrlPr>
                                <a:rPr lang="en-US" b="0" i="1" smtClean="0">
                                  <a:latin typeface="Cambria Math" panose="02040503050406030204" pitchFamily="18" charset="0"/>
                                </a:rPr>
                              </m:ctrlPr>
                            </m:mPr>
                            <m:mr>
                              <m:e>
                                <m:r>
                                  <a:rPr lang="en-US" b="0" i="1" smtClean="0">
                                    <a:latin typeface="Cambria Math"/>
                                  </a:rPr>
                                  <m:t>−3</m:t>
                                </m:r>
                              </m:e>
                              <m:e>
                                <m:r>
                                  <a:rPr lang="en-US" b="0" i="1" smtClean="0">
                                    <a:latin typeface="Cambria Math"/>
                                  </a:rPr>
                                  <m:t>−1</m:t>
                                </m:r>
                              </m:e>
                            </m:mr>
                            <m:mr>
                              <m:e>
                                <m:r>
                                  <a:rPr lang="en-US" b="0" i="1" smtClean="0">
                                    <a:latin typeface="Cambria Math"/>
                                  </a:rPr>
                                  <m:t>−1</m:t>
                                </m:r>
                              </m:e>
                              <m:e>
                                <m:r>
                                  <a:rPr lang="en-US" b="0" i="1" smtClean="0">
                                    <a:latin typeface="Cambria Math"/>
                                  </a:rPr>
                                  <m:t>2</m:t>
                                </m:r>
                              </m:e>
                            </m:mr>
                          </m:m>
                        </m:e>
                      </m:d>
                      <m:d>
                        <m:dPr>
                          <m:begChr m:val="["/>
                          <m:endChr m:val="]"/>
                          <m:ctrlPr>
                            <a:rPr lang="en-US" b="0" i="1" smtClean="0">
                              <a:latin typeface="Cambria Math" panose="02040503050406030204" pitchFamily="18" charset="0"/>
                            </a:rPr>
                          </m:ctrlPr>
                        </m:dPr>
                        <m:e>
                          <m:m>
                            <m:mPr>
                              <m:plcHide m:val="on"/>
                              <m:mcs>
                                <m:mc>
                                  <m:mcPr>
                                    <m:count m:val="1"/>
                                    <m:mcJc m:val="center"/>
                                  </m:mcPr>
                                </m:mc>
                              </m:mcs>
                              <m:ctrlPr>
                                <a:rPr lang="en-US" b="0" i="1" smtClean="0">
                                  <a:latin typeface="Cambria Math" panose="02040503050406030204" pitchFamily="18" charset="0"/>
                                </a:rPr>
                              </m:ctrlPr>
                            </m:mPr>
                            <m:mr>
                              <m:e>
                                <m:r>
                                  <a:rPr lang="en-US" b="0" i="1" smtClean="0">
                                    <a:latin typeface="Cambria Math"/>
                                  </a:rPr>
                                  <m:t>−13</m:t>
                                </m:r>
                              </m:e>
                            </m:mr>
                            <m:mr>
                              <m:e>
                                <m:r>
                                  <a:rPr lang="en-US" b="0" i="1" smtClean="0">
                                    <a:latin typeface="Cambria Math"/>
                                  </a:rPr>
                                  <m:t>11</m:t>
                                </m:r>
                              </m:e>
                            </m:mr>
                          </m:m>
                        </m:e>
                      </m:d>
                    </m:oMath>
                  </m:oMathPara>
                </a14:m>
                <a:endParaRPr lang="en-US" dirty="0"/>
              </a:p>
              <a:p>
                <a:pPr lvl="1"/>
                <a:r>
                  <a:rPr lang="en-US" dirty="0"/>
                  <a:t>       </a:t>
                </a:r>
                <a14:m>
                  <m:oMath xmlns:m="http://schemas.openxmlformats.org/officeDocument/2006/math">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m:t>
                        </m:r>
                      </m:num>
                      <m:den>
                        <m:r>
                          <a:rPr lang="en-US" b="0" i="1" smtClean="0">
                            <a:latin typeface="Cambria Math"/>
                          </a:rPr>
                          <m:t>−7</m:t>
                        </m:r>
                      </m:den>
                    </m:f>
                    <m:d>
                      <m:dPr>
                        <m:begChr m:val="["/>
                        <m:endChr m:val="]"/>
                        <m:ctrlPr>
                          <a:rPr lang="en-US" b="0" i="1" smtClean="0">
                            <a:latin typeface="Cambria Math" panose="02040503050406030204" pitchFamily="18" charset="0"/>
                          </a:rPr>
                        </m:ctrlPr>
                      </m:dPr>
                      <m:e>
                        <m:m>
                          <m:mPr>
                            <m:plcHide m:val="on"/>
                            <m:mcs>
                              <m:mc>
                                <m:mcPr>
                                  <m:count m:val="1"/>
                                  <m:mcJc m:val="center"/>
                                </m:mcPr>
                              </m:mc>
                            </m:mcs>
                            <m:ctrlPr>
                              <a:rPr lang="en-US" b="0" i="1" smtClean="0">
                                <a:latin typeface="Cambria Math" panose="02040503050406030204" pitchFamily="18" charset="0"/>
                              </a:rPr>
                            </m:ctrlPr>
                          </m:mPr>
                          <m:mr>
                            <m:e>
                              <m:r>
                                <a:rPr lang="en-US" b="0" i="1" smtClean="0">
                                  <a:latin typeface="Cambria Math" panose="02040503050406030204" pitchFamily="18" charset="0"/>
                                </a:rPr>
                                <m:t>39+−</m:t>
                              </m:r>
                              <m:r>
                                <a:rPr lang="en-US" b="0" i="1" smtClean="0">
                                  <a:latin typeface="Cambria Math"/>
                                </a:rPr>
                                <m:t>1</m:t>
                              </m:r>
                              <m:r>
                                <a:rPr lang="en-US" b="0" i="1" smtClean="0">
                                  <a:latin typeface="Cambria Math" panose="02040503050406030204" pitchFamily="18" charset="0"/>
                                </a:rPr>
                                <m:t>1</m:t>
                              </m:r>
                            </m:e>
                          </m:mr>
                          <m:mr>
                            <m:e>
                              <m:r>
                                <a:rPr lang="en-US" b="0" i="1" smtClean="0">
                                  <a:latin typeface="Cambria Math" panose="02040503050406030204" pitchFamily="18" charset="0"/>
                                </a:rPr>
                                <m:t>13</m:t>
                              </m:r>
                              <m:r>
                                <a:rPr lang="en-US" b="0" i="1" smtClean="0">
                                  <a:latin typeface="Cambria Math"/>
                                </a:rPr>
                                <m:t>+</m:t>
                              </m:r>
                              <m:r>
                                <a:rPr lang="en-US" b="0" i="1" smtClean="0">
                                  <a:latin typeface="Cambria Math" panose="02040503050406030204" pitchFamily="18" charset="0"/>
                                </a:rPr>
                                <m:t>22</m:t>
                              </m:r>
                            </m:e>
                          </m:mr>
                        </m:m>
                      </m:e>
                    </m:d>
                  </m:oMath>
                </a14:m>
                <a:endParaRPr lang="en-US" dirty="0"/>
              </a:p>
              <a:p>
                <a:pPr lvl="1"/>
                <a:r>
                  <a:rPr lang="en-US" dirty="0"/>
                  <a:t>       </a:t>
                </a:r>
                <a14:m>
                  <m:oMath xmlns:m="http://schemas.openxmlformats.org/officeDocument/2006/math">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m:t>
                        </m:r>
                      </m:num>
                      <m:den>
                        <m:r>
                          <a:rPr lang="en-US" b="0" i="1" smtClean="0">
                            <a:latin typeface="Cambria Math"/>
                          </a:rPr>
                          <m:t>−7</m:t>
                        </m:r>
                      </m:den>
                    </m:f>
                    <m:d>
                      <m:dPr>
                        <m:begChr m:val="["/>
                        <m:endChr m:val="]"/>
                        <m:ctrlPr>
                          <a:rPr lang="en-US" b="0" i="1" smtClean="0">
                            <a:latin typeface="Cambria Math" panose="02040503050406030204" pitchFamily="18" charset="0"/>
                          </a:rPr>
                        </m:ctrlPr>
                      </m:dPr>
                      <m:e>
                        <m:m>
                          <m:mPr>
                            <m:plcHide m:val="on"/>
                            <m:mcs>
                              <m:mc>
                                <m:mcPr>
                                  <m:count m:val="1"/>
                                  <m:mcJc m:val="center"/>
                                </m:mcPr>
                              </m:mc>
                            </m:mcs>
                            <m:ctrlPr>
                              <a:rPr lang="en-US" b="0" i="1" smtClean="0">
                                <a:latin typeface="Cambria Math" panose="02040503050406030204" pitchFamily="18" charset="0"/>
                              </a:rPr>
                            </m:ctrlPr>
                          </m:mPr>
                          <m:mr>
                            <m:e>
                              <m:r>
                                <a:rPr lang="en-US" b="0" i="1" smtClean="0">
                                  <a:latin typeface="Cambria Math"/>
                                </a:rPr>
                                <m:t>28</m:t>
                              </m:r>
                            </m:e>
                          </m:mr>
                          <m:mr>
                            <m:e>
                              <m:r>
                                <a:rPr lang="en-US" b="0" i="1" smtClean="0">
                                  <a:latin typeface="Cambria Math"/>
                                </a:rPr>
                                <m:t>35</m:t>
                              </m:r>
                            </m:e>
                          </m:mr>
                        </m:m>
                      </m:e>
                    </m:d>
                  </m:oMath>
                </a14:m>
                <a:endParaRPr lang="en-US" b="0" dirty="0"/>
              </a:p>
              <a:p>
                <a:pPr lvl="1"/>
                <a:r>
                  <a:rPr lang="en-US" dirty="0"/>
                  <a:t>       </a:t>
                </a:r>
                <a14:m>
                  <m:oMath xmlns:m="http://schemas.openxmlformats.org/officeDocument/2006/math">
                    <m:r>
                      <a:rPr lang="en-US" b="0" i="1" smtClean="0">
                        <a:latin typeface="Cambria Math"/>
                      </a:rPr>
                      <m:t>=</m:t>
                    </m:r>
                    <m:d>
                      <m:dPr>
                        <m:begChr m:val="["/>
                        <m:endChr m:val="]"/>
                        <m:ctrlPr>
                          <a:rPr lang="en-US" b="0" i="1" smtClean="0">
                            <a:latin typeface="Cambria Math" panose="02040503050406030204" pitchFamily="18" charset="0"/>
                          </a:rPr>
                        </m:ctrlPr>
                      </m:dPr>
                      <m:e>
                        <m:m>
                          <m:mPr>
                            <m:plcHide m:val="on"/>
                            <m:mcs>
                              <m:mc>
                                <m:mcPr>
                                  <m:count m:val="1"/>
                                  <m:mcJc m:val="center"/>
                                </m:mcPr>
                              </m:mc>
                            </m:mcs>
                            <m:ctrlPr>
                              <a:rPr lang="en-US" b="0" i="1" smtClean="0">
                                <a:latin typeface="Cambria Math" panose="02040503050406030204" pitchFamily="18" charset="0"/>
                              </a:rPr>
                            </m:ctrlPr>
                          </m:mPr>
                          <m:mr>
                            <m:e>
                              <m:r>
                                <a:rPr lang="en-US" b="0" i="1" smtClean="0">
                                  <a:latin typeface="Cambria Math"/>
                                </a:rPr>
                                <m:t>−4</m:t>
                              </m:r>
                            </m:e>
                          </m:mr>
                          <m:mr>
                            <m:e>
                              <m:r>
                                <a:rPr lang="en-US" b="0" i="1" smtClean="0">
                                  <a:latin typeface="Cambria Math"/>
                                </a:rPr>
                                <m:t>−5</m:t>
                              </m:r>
                            </m:e>
                          </m:mr>
                        </m:m>
                      </m:e>
                    </m:d>
                  </m:oMath>
                </a14:m>
                <a:endParaRPr lang="en-US" dirty="0"/>
              </a:p>
              <a:p>
                <a:r>
                  <a:rPr lang="en-US" dirty="0"/>
                  <a:t>(-4, -5)</a:t>
                </a:r>
              </a:p>
            </p:txBody>
          </p:sp>
        </mc:Choice>
        <mc:Fallback xmlns="">
          <p:sp>
            <p:nvSpPr>
              <p:cNvPr id="3" name="Notes Placeholder 2"/>
              <p:cNvSpPr>
                <a:spLocks noGrp="1"/>
              </p:cNvSpPr>
              <p:nvPr>
                <p:ph type="body" idx="1"/>
              </p:nvPr>
            </p:nvSpPr>
            <p:spPr/>
            <p:txBody>
              <a:bodyPr>
                <a:normAutofit/>
              </a:bodyPr>
              <a:lstStyle/>
              <a:p>
                <a:pPr lvl="1"/>
                <a:r>
                  <a:rPr lang="en-US" b="0" i="0">
                    <a:latin typeface="Cambria Math"/>
                  </a:rPr>
                  <a:t>1</a:t>
                </a:r>
                <a:r>
                  <a:rPr lang="en-US" b="0" i="0">
                    <a:latin typeface="Cambria Math" panose="02040503050406030204" pitchFamily="18" charset="0"/>
                  </a:rPr>
                  <a:t>/(</a:t>
                </a:r>
                <a:r>
                  <a:rPr lang="en-US" b="0" i="0">
                    <a:latin typeface="Cambria Math"/>
                  </a:rPr>
                  <a:t>−7</a:t>
                </a:r>
                <a:r>
                  <a:rPr lang="en-US" b="0" i="0">
                    <a:latin typeface="Cambria Math" panose="02040503050406030204" pitchFamily="18" charset="0"/>
                  </a:rPr>
                  <a:t>) [■(</a:t>
                </a:r>
                <a:r>
                  <a:rPr lang="en-US" b="0" i="0">
                    <a:latin typeface="Cambria Math"/>
                  </a:rPr>
                  <a:t>−3</a:t>
                </a:r>
                <a:r>
                  <a:rPr lang="en-US" b="0" i="0">
                    <a:latin typeface="Cambria Math" panose="02040503050406030204" pitchFamily="18" charset="0"/>
                  </a:rPr>
                  <a:t>&amp;</a:t>
                </a:r>
                <a:r>
                  <a:rPr lang="en-US" b="0" i="0">
                    <a:latin typeface="Cambria Math"/>
                  </a:rPr>
                  <a:t>−1</a:t>
                </a:r>
                <a:r>
                  <a:rPr lang="en-US" b="0" i="0">
                    <a:latin typeface="Cambria Math" panose="02040503050406030204" pitchFamily="18" charset="0"/>
                  </a:rPr>
                  <a:t>@</a:t>
                </a:r>
                <a:r>
                  <a:rPr lang="en-US" b="0" i="0">
                    <a:latin typeface="Cambria Math"/>
                  </a:rPr>
                  <a:t>−1</a:t>
                </a:r>
                <a:r>
                  <a:rPr lang="en-US" b="0" i="0">
                    <a:latin typeface="Cambria Math" panose="02040503050406030204" pitchFamily="18" charset="0"/>
                  </a:rPr>
                  <a:t>&amp;</a:t>
                </a:r>
                <a:r>
                  <a:rPr lang="en-US" b="0" i="0">
                    <a:latin typeface="Cambria Math"/>
                  </a:rPr>
                  <a:t>2</a:t>
                </a:r>
                <a:r>
                  <a:rPr lang="en-US" b="0" i="0">
                    <a:latin typeface="Cambria Math" panose="02040503050406030204" pitchFamily="18" charset="0"/>
                  </a:rPr>
                  <a:t>)][■(</a:t>
                </a:r>
                <a:r>
                  <a:rPr lang="en-US" b="0" i="0">
                    <a:latin typeface="Cambria Math"/>
                  </a:rPr>
                  <a:t>−13</a:t>
                </a:r>
                <a:r>
                  <a:rPr lang="en-US" b="0" i="0">
                    <a:latin typeface="Cambria Math" panose="02040503050406030204" pitchFamily="18" charset="0"/>
                  </a:rPr>
                  <a:t>@</a:t>
                </a:r>
                <a:r>
                  <a:rPr lang="en-US" b="0" i="0">
                    <a:latin typeface="Cambria Math"/>
                  </a:rPr>
                  <a:t>11</a:t>
                </a:r>
                <a:r>
                  <a:rPr lang="en-US" b="0" i="0">
                    <a:latin typeface="Cambria Math" panose="02040503050406030204" pitchFamily="18" charset="0"/>
                  </a:rPr>
                  <a:t>)]</a:t>
                </a:r>
                <a:endParaRPr lang="en-US" dirty="0"/>
              </a:p>
              <a:p>
                <a:pPr lvl="1"/>
                <a:r>
                  <a:rPr lang="en-US" dirty="0"/>
                  <a:t>       </a:t>
                </a:r>
                <a:r>
                  <a:rPr lang="en-US" b="0" i="0">
                    <a:latin typeface="Cambria Math"/>
                  </a:rPr>
                  <a:t>=1</a:t>
                </a:r>
                <a:r>
                  <a:rPr lang="en-US" b="0" i="0">
                    <a:latin typeface="Cambria Math" panose="02040503050406030204" pitchFamily="18" charset="0"/>
                  </a:rPr>
                  <a:t>/(</a:t>
                </a:r>
                <a:r>
                  <a:rPr lang="en-US" b="0" i="0">
                    <a:latin typeface="Cambria Math"/>
                  </a:rPr>
                  <a:t>−7</a:t>
                </a:r>
                <a:r>
                  <a:rPr lang="en-US" b="0" i="0">
                    <a:latin typeface="Cambria Math" panose="02040503050406030204" pitchFamily="18" charset="0"/>
                  </a:rPr>
                  <a:t>) [■(39+−</a:t>
                </a:r>
                <a:r>
                  <a:rPr lang="en-US" b="0" i="0">
                    <a:latin typeface="Cambria Math"/>
                  </a:rPr>
                  <a:t>1</a:t>
                </a:r>
                <a:r>
                  <a:rPr lang="en-US" b="0" i="0">
                    <a:latin typeface="Cambria Math" panose="02040503050406030204" pitchFamily="18" charset="0"/>
                  </a:rPr>
                  <a:t>1@13</a:t>
                </a:r>
                <a:r>
                  <a:rPr lang="en-US" b="0" i="0">
                    <a:latin typeface="Cambria Math"/>
                  </a:rPr>
                  <a:t>+</a:t>
                </a:r>
                <a:r>
                  <a:rPr lang="en-US" b="0" i="0">
                    <a:latin typeface="Cambria Math" panose="02040503050406030204" pitchFamily="18" charset="0"/>
                  </a:rPr>
                  <a:t>22)]</a:t>
                </a:r>
                <a:endParaRPr lang="en-US" dirty="0"/>
              </a:p>
              <a:p>
                <a:pPr lvl="1"/>
                <a:r>
                  <a:rPr lang="en-US" dirty="0"/>
                  <a:t>       </a:t>
                </a:r>
                <a:r>
                  <a:rPr lang="en-US" b="0" i="0">
                    <a:latin typeface="Cambria Math"/>
                  </a:rPr>
                  <a:t>=1</a:t>
                </a:r>
                <a:r>
                  <a:rPr lang="en-US" b="0" i="0">
                    <a:latin typeface="Cambria Math" panose="02040503050406030204" pitchFamily="18" charset="0"/>
                  </a:rPr>
                  <a:t>/(</a:t>
                </a:r>
                <a:r>
                  <a:rPr lang="en-US" b="0" i="0">
                    <a:latin typeface="Cambria Math"/>
                  </a:rPr>
                  <a:t>−7</a:t>
                </a:r>
                <a:r>
                  <a:rPr lang="en-US" b="0" i="0">
                    <a:latin typeface="Cambria Math" panose="02040503050406030204" pitchFamily="18" charset="0"/>
                  </a:rPr>
                  <a:t>) [■(</a:t>
                </a:r>
                <a:r>
                  <a:rPr lang="en-US" b="0" i="0">
                    <a:latin typeface="Cambria Math"/>
                  </a:rPr>
                  <a:t>28</a:t>
                </a:r>
                <a:r>
                  <a:rPr lang="en-US" b="0" i="0">
                    <a:latin typeface="Cambria Math" panose="02040503050406030204" pitchFamily="18" charset="0"/>
                  </a:rPr>
                  <a:t>@</a:t>
                </a:r>
                <a:r>
                  <a:rPr lang="en-US" b="0" i="0">
                    <a:latin typeface="Cambria Math"/>
                  </a:rPr>
                  <a:t>35</a:t>
                </a:r>
                <a:r>
                  <a:rPr lang="en-US" b="0" i="0">
                    <a:latin typeface="Cambria Math" panose="02040503050406030204" pitchFamily="18" charset="0"/>
                  </a:rPr>
                  <a:t>)]</a:t>
                </a:r>
                <a:endParaRPr lang="en-US" b="0" dirty="0"/>
              </a:p>
              <a:p>
                <a:pPr lvl="1"/>
                <a:r>
                  <a:rPr lang="en-US" dirty="0"/>
                  <a:t>       </a:t>
                </a:r>
                <a:r>
                  <a:rPr lang="en-US" b="0" i="0">
                    <a:latin typeface="Cambria Math"/>
                  </a:rPr>
                  <a:t>=</a:t>
                </a:r>
                <a:r>
                  <a:rPr lang="en-US" b="0" i="0">
                    <a:latin typeface="Cambria Math" panose="02040503050406030204" pitchFamily="18" charset="0"/>
                  </a:rPr>
                  <a:t>[■(</a:t>
                </a:r>
                <a:r>
                  <a:rPr lang="en-US" b="0" i="0">
                    <a:latin typeface="Cambria Math"/>
                  </a:rPr>
                  <a:t>−4</a:t>
                </a:r>
                <a:r>
                  <a:rPr lang="en-US" b="0" i="0">
                    <a:latin typeface="Cambria Math" panose="02040503050406030204" pitchFamily="18" charset="0"/>
                  </a:rPr>
                  <a:t>@</a:t>
                </a:r>
                <a:r>
                  <a:rPr lang="en-US" b="0" i="0">
                    <a:latin typeface="Cambria Math"/>
                  </a:rPr>
                  <a:t>−5</a:t>
                </a:r>
                <a:r>
                  <a:rPr lang="en-US" b="0" i="0">
                    <a:latin typeface="Cambria Math" panose="02040503050406030204" pitchFamily="18" charset="0"/>
                  </a:rPr>
                  <a:t>)]</a:t>
                </a:r>
                <a:endParaRPr lang="en-US" dirty="0"/>
              </a:p>
              <a:p>
                <a:r>
                  <a:rPr lang="en-US" dirty="0"/>
                  <a:t>(-4, -5)</a:t>
                </a:r>
              </a:p>
            </p:txBody>
          </p:sp>
        </mc:Fallback>
      </mc:AlternateContent>
      <p:sp>
        <p:nvSpPr>
          <p:cNvPr id="4" name="Slide Number Placeholder 3"/>
          <p:cNvSpPr>
            <a:spLocks noGrp="1"/>
          </p:cNvSpPr>
          <p:nvPr>
            <p:ph type="sldNum" sz="quarter" idx="10"/>
          </p:nvPr>
        </p:nvSpPr>
        <p:spPr/>
        <p:txBody>
          <a:bodyPr/>
          <a:lstStyle/>
          <a:p>
            <a:fld id="{7561D820-5BA6-48CC-BA5C-3A89029152EA}" type="slidenum">
              <a:rPr lang="en-US" smtClean="0"/>
              <a:pPr/>
              <a:t>68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61D820-5BA6-48CC-BA5C-3A89029152EA}"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E7E1C5C-D509-4D9F-8258-DDCEE74FDCD0}"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61D820-5BA6-48CC-BA5C-3A89029152EA}"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62C9F-D339-4FD3-8AB2-09F4BF0E3DAA}"/>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D5A96276-D2B4-4ABE-BB30-23F105779E1B}"/>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5F407CA5-C721-4FB4-B2CD-3EB0D6788718}"/>
              </a:ext>
            </a:extLst>
          </p:cNvPr>
          <p:cNvSpPr>
            <a:spLocks noGrp="1"/>
          </p:cNvSpPr>
          <p:nvPr>
            <p:ph type="dt" sz="half" idx="10"/>
          </p:nvPr>
        </p:nvSpPr>
        <p:spPr/>
        <p:txBody>
          <a:bodyPr/>
          <a:lstStyle/>
          <a:p>
            <a:fld id="{CD52FBDC-CC8A-4BC8-8D32-80AA7504790A}" type="datetime1">
              <a:rPr lang="en-US" smtClean="0"/>
              <a:t>9/15/2022</a:t>
            </a:fld>
            <a:endParaRPr lang="en-US"/>
          </a:p>
        </p:txBody>
      </p:sp>
      <p:sp>
        <p:nvSpPr>
          <p:cNvPr id="5" name="Footer Placeholder 4">
            <a:extLst>
              <a:ext uri="{FF2B5EF4-FFF2-40B4-BE49-F238E27FC236}">
                <a16:creationId xmlns:a16="http://schemas.microsoft.com/office/drawing/2014/main" id="{DCB46DA3-1EBF-4768-A8E7-6DE9D966F0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6786E7-C855-4860-9958-7E137EBFD136}"/>
              </a:ext>
            </a:extLst>
          </p:cNvPr>
          <p:cNvSpPr>
            <a:spLocks noGrp="1"/>
          </p:cNvSpPr>
          <p:nvPr>
            <p:ph type="sldNum" sz="quarter" idx="12"/>
          </p:nvPr>
        </p:nvSpPr>
        <p:spPr/>
        <p:txBody>
          <a:bodyPr/>
          <a:lstStyle>
            <a:lvl1pPr>
              <a:defRPr>
                <a:solidFill>
                  <a:schemeClr val="bg1"/>
                </a:solidFill>
              </a:defRPr>
            </a:lvl1pPr>
          </a:lstStyle>
          <a:p>
            <a:fld id="{44F26364-9288-443A-9A04-B8B318F630CC}" type="slidenum">
              <a:rPr lang="en-US" smtClean="0"/>
              <a:pPr/>
              <a:t>‹#›</a:t>
            </a:fld>
            <a:endParaRPr lang="en-US" dirty="0"/>
          </a:p>
        </p:txBody>
      </p:sp>
    </p:spTree>
    <p:extLst>
      <p:ext uri="{BB962C8B-B14F-4D97-AF65-F5344CB8AC3E}">
        <p14:creationId xmlns:p14="http://schemas.microsoft.com/office/powerpoint/2010/main" val="2536969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7E8C7-0FCE-4507-98B7-41B4025C5C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2AB787-F58E-43B9-9FB7-8411A7D6B2D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4675AF-D23A-4BE1-BE6C-2EEB88E296D2}"/>
              </a:ext>
            </a:extLst>
          </p:cNvPr>
          <p:cNvSpPr>
            <a:spLocks noGrp="1"/>
          </p:cNvSpPr>
          <p:nvPr>
            <p:ph type="dt" sz="half" idx="10"/>
          </p:nvPr>
        </p:nvSpPr>
        <p:spPr/>
        <p:txBody>
          <a:bodyPr/>
          <a:lstStyle/>
          <a:p>
            <a:fld id="{BE57C76E-A056-4C65-B4FF-FD60DE3D1CA2}" type="datetime1">
              <a:rPr lang="en-US" smtClean="0"/>
              <a:t>9/15/2022</a:t>
            </a:fld>
            <a:endParaRPr lang="en-US"/>
          </a:p>
        </p:txBody>
      </p:sp>
      <p:sp>
        <p:nvSpPr>
          <p:cNvPr id="5" name="Footer Placeholder 4">
            <a:extLst>
              <a:ext uri="{FF2B5EF4-FFF2-40B4-BE49-F238E27FC236}">
                <a16:creationId xmlns:a16="http://schemas.microsoft.com/office/drawing/2014/main" id="{84A82A37-6339-47C4-99D5-97C5478B73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CA7CF3-1CD4-4783-A856-2C36A4C38B8F}"/>
              </a:ext>
            </a:extLst>
          </p:cNvPr>
          <p:cNvSpPr>
            <a:spLocks noGrp="1"/>
          </p:cNvSpPr>
          <p:nvPr>
            <p:ph type="sldNum" sz="quarter" idx="12"/>
          </p:nvPr>
        </p:nvSpPr>
        <p:spPr/>
        <p:txBody>
          <a:bodyPr/>
          <a:lstStyle/>
          <a:p>
            <a:fld id="{44F26364-9288-443A-9A04-B8B318F630CC}" type="slidenum">
              <a:rPr lang="en-US" smtClean="0"/>
              <a:t>‹#›</a:t>
            </a:fld>
            <a:endParaRPr lang="en-US"/>
          </a:p>
        </p:txBody>
      </p:sp>
    </p:spTree>
    <p:extLst>
      <p:ext uri="{BB962C8B-B14F-4D97-AF65-F5344CB8AC3E}">
        <p14:creationId xmlns:p14="http://schemas.microsoft.com/office/powerpoint/2010/main" val="3564676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B6DF91-BD54-4502-8565-436D23E824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FD67E8-F70A-496F-8581-74C0425C40C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5BD151-FB3F-47FB-BB16-E1CBB3B91B2C}"/>
              </a:ext>
            </a:extLst>
          </p:cNvPr>
          <p:cNvSpPr>
            <a:spLocks noGrp="1"/>
          </p:cNvSpPr>
          <p:nvPr>
            <p:ph type="dt" sz="half" idx="10"/>
          </p:nvPr>
        </p:nvSpPr>
        <p:spPr/>
        <p:txBody>
          <a:bodyPr/>
          <a:lstStyle/>
          <a:p>
            <a:fld id="{04112CBF-3612-4036-B888-FCE4BC7FD9C7}" type="datetime1">
              <a:rPr lang="en-US" smtClean="0"/>
              <a:t>9/15/2022</a:t>
            </a:fld>
            <a:endParaRPr lang="en-US"/>
          </a:p>
        </p:txBody>
      </p:sp>
      <p:sp>
        <p:nvSpPr>
          <p:cNvPr id="5" name="Footer Placeholder 4">
            <a:extLst>
              <a:ext uri="{FF2B5EF4-FFF2-40B4-BE49-F238E27FC236}">
                <a16:creationId xmlns:a16="http://schemas.microsoft.com/office/drawing/2014/main" id="{41F3591E-138A-44BE-B309-7A0AB3B819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AFCFAE-71B7-4C94-B987-B0AD8153F2CD}"/>
              </a:ext>
            </a:extLst>
          </p:cNvPr>
          <p:cNvSpPr>
            <a:spLocks noGrp="1"/>
          </p:cNvSpPr>
          <p:nvPr>
            <p:ph type="sldNum" sz="quarter" idx="12"/>
          </p:nvPr>
        </p:nvSpPr>
        <p:spPr/>
        <p:txBody>
          <a:bodyPr/>
          <a:lstStyle/>
          <a:p>
            <a:fld id="{44F26364-9288-443A-9A04-B8B318F630CC}" type="slidenum">
              <a:rPr lang="en-US" smtClean="0"/>
              <a:t>‹#›</a:t>
            </a:fld>
            <a:endParaRPr lang="en-US"/>
          </a:p>
        </p:txBody>
      </p:sp>
    </p:spTree>
    <p:extLst>
      <p:ext uri="{BB962C8B-B14F-4D97-AF65-F5344CB8AC3E}">
        <p14:creationId xmlns:p14="http://schemas.microsoft.com/office/powerpoint/2010/main" val="486668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62E51-607C-4EBB-987D-D9AE702447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50A22F-79E5-417C-9631-8269D4ABE761}"/>
              </a:ext>
            </a:extLst>
          </p:cNvPr>
          <p:cNvSpPr>
            <a:spLocks noGrp="1"/>
          </p:cNvSpPr>
          <p:nvPr>
            <p:ph idx="1"/>
          </p:nvPr>
        </p:nvSpPr>
        <p:spPr>
          <a:xfrm>
            <a:off x="0" y="1409699"/>
            <a:ext cx="12192000" cy="506253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4BA6560-25DD-4526-9B78-CB0827B26798}"/>
              </a:ext>
            </a:extLst>
          </p:cNvPr>
          <p:cNvSpPr>
            <a:spLocks noGrp="1"/>
          </p:cNvSpPr>
          <p:nvPr>
            <p:ph type="dt" sz="half" idx="10"/>
          </p:nvPr>
        </p:nvSpPr>
        <p:spPr/>
        <p:txBody>
          <a:bodyPr/>
          <a:lstStyle/>
          <a:p>
            <a:fld id="{BB4EEE94-E4E8-4B3B-B5A8-737EA7C6760A}" type="datetime1">
              <a:rPr lang="en-US" smtClean="0"/>
              <a:t>9/15/2022</a:t>
            </a:fld>
            <a:endParaRPr lang="en-US"/>
          </a:p>
        </p:txBody>
      </p:sp>
      <p:sp>
        <p:nvSpPr>
          <p:cNvPr id="5" name="Footer Placeholder 4">
            <a:extLst>
              <a:ext uri="{FF2B5EF4-FFF2-40B4-BE49-F238E27FC236}">
                <a16:creationId xmlns:a16="http://schemas.microsoft.com/office/drawing/2014/main" id="{8E7F72A8-978B-4959-AA64-1F1719D8C6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6F3EDD-3D73-4195-95D5-81A7F73BE1EA}"/>
              </a:ext>
            </a:extLst>
          </p:cNvPr>
          <p:cNvSpPr>
            <a:spLocks noGrp="1"/>
          </p:cNvSpPr>
          <p:nvPr>
            <p:ph type="sldNum" sz="quarter" idx="12"/>
          </p:nvPr>
        </p:nvSpPr>
        <p:spPr/>
        <p:txBody>
          <a:bodyPr/>
          <a:lstStyle/>
          <a:p>
            <a:fld id="{44F26364-9288-443A-9A04-B8B318F630CC}" type="slidenum">
              <a:rPr lang="en-US" smtClean="0"/>
              <a:t>‹#›</a:t>
            </a:fld>
            <a:endParaRPr lang="en-US"/>
          </a:p>
        </p:txBody>
      </p:sp>
    </p:spTree>
    <p:extLst>
      <p:ext uri="{BB962C8B-B14F-4D97-AF65-F5344CB8AC3E}">
        <p14:creationId xmlns:p14="http://schemas.microsoft.com/office/powerpoint/2010/main" val="772639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645FD-664F-43AE-AFCA-836CA65D33BD}"/>
              </a:ext>
            </a:extLst>
          </p:cNvPr>
          <p:cNvSpPr>
            <a:spLocks noGrp="1"/>
          </p:cNvSpPr>
          <p:nvPr>
            <p:ph type="title"/>
          </p:nvPr>
        </p:nvSpPr>
        <p:spPr>
          <a:xfrm>
            <a:off x="831850" y="271463"/>
            <a:ext cx="10515600" cy="2852737"/>
          </a:xfrm>
        </p:spPr>
        <p:txBody>
          <a:bodyPr anchor="b"/>
          <a:lstStyle>
            <a:lvl1pPr>
              <a:defRPr sz="6000">
                <a:solidFill>
                  <a:srgbClr val="FFFF00"/>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7EFB1A07-82AA-40F4-BA2F-DA5F9D0AC1D2}"/>
              </a:ext>
            </a:extLst>
          </p:cNvPr>
          <p:cNvSpPr>
            <a:spLocks noGrp="1"/>
          </p:cNvSpPr>
          <p:nvPr>
            <p:ph type="body" idx="1"/>
          </p:nvPr>
        </p:nvSpPr>
        <p:spPr>
          <a:xfrm>
            <a:off x="831850" y="3429001"/>
            <a:ext cx="10515600" cy="2660650"/>
          </a:xfrm>
        </p:spPr>
        <p:txBody>
          <a:bodyPr/>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06802B32-6989-49D6-A740-C183DCA4C002}"/>
              </a:ext>
            </a:extLst>
          </p:cNvPr>
          <p:cNvSpPr>
            <a:spLocks noGrp="1"/>
          </p:cNvSpPr>
          <p:nvPr>
            <p:ph type="dt" sz="half" idx="10"/>
          </p:nvPr>
        </p:nvSpPr>
        <p:spPr/>
        <p:txBody>
          <a:bodyPr/>
          <a:lstStyle/>
          <a:p>
            <a:fld id="{8590EEE4-5B0C-4643-9279-86C7A6A475CF}" type="datetime1">
              <a:rPr lang="en-US" smtClean="0"/>
              <a:t>9/15/2022</a:t>
            </a:fld>
            <a:endParaRPr lang="en-US"/>
          </a:p>
        </p:txBody>
      </p:sp>
      <p:sp>
        <p:nvSpPr>
          <p:cNvPr id="5" name="Footer Placeholder 4">
            <a:extLst>
              <a:ext uri="{FF2B5EF4-FFF2-40B4-BE49-F238E27FC236}">
                <a16:creationId xmlns:a16="http://schemas.microsoft.com/office/drawing/2014/main" id="{4AE95B44-6AE1-48AD-B213-7F2D41E16E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ED6426-C727-498F-B52C-59D7B3DBA777}"/>
              </a:ext>
            </a:extLst>
          </p:cNvPr>
          <p:cNvSpPr>
            <a:spLocks noGrp="1"/>
          </p:cNvSpPr>
          <p:nvPr>
            <p:ph type="sldNum" sz="quarter" idx="12"/>
          </p:nvPr>
        </p:nvSpPr>
        <p:spPr/>
        <p:txBody>
          <a:bodyPr/>
          <a:lstStyle>
            <a:lvl1pPr>
              <a:defRPr>
                <a:solidFill>
                  <a:schemeClr val="bg1"/>
                </a:solidFill>
              </a:defRPr>
            </a:lvl1pPr>
          </a:lstStyle>
          <a:p>
            <a:fld id="{44F26364-9288-443A-9A04-B8B318F630CC}" type="slidenum">
              <a:rPr lang="en-US" smtClean="0"/>
              <a:pPr/>
              <a:t>‹#›</a:t>
            </a:fld>
            <a:endParaRPr lang="en-US"/>
          </a:p>
        </p:txBody>
      </p:sp>
    </p:spTree>
    <p:extLst>
      <p:ext uri="{BB962C8B-B14F-4D97-AF65-F5344CB8AC3E}">
        <p14:creationId xmlns:p14="http://schemas.microsoft.com/office/powerpoint/2010/main" val="3783953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D0B6A-3A91-42AE-A94A-4EB328D53B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8D98A4-42C6-4A22-8DD9-5645F364DB4D}"/>
              </a:ext>
            </a:extLst>
          </p:cNvPr>
          <p:cNvSpPr>
            <a:spLocks noGrp="1"/>
          </p:cNvSpPr>
          <p:nvPr>
            <p:ph sz="half" idx="1"/>
          </p:nvPr>
        </p:nvSpPr>
        <p:spPr>
          <a:xfrm>
            <a:off x="0" y="1325563"/>
            <a:ext cx="6019800" cy="51673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8F0E9E4-FD0E-4176-98C2-7C6A042650E3}"/>
              </a:ext>
            </a:extLst>
          </p:cNvPr>
          <p:cNvSpPr>
            <a:spLocks noGrp="1"/>
          </p:cNvSpPr>
          <p:nvPr>
            <p:ph sz="half" idx="2"/>
          </p:nvPr>
        </p:nvSpPr>
        <p:spPr>
          <a:xfrm>
            <a:off x="6172200" y="1325563"/>
            <a:ext cx="6019800" cy="51673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6DDB160C-EA2A-405F-A507-F7ED6A3BB717}"/>
              </a:ext>
            </a:extLst>
          </p:cNvPr>
          <p:cNvSpPr>
            <a:spLocks noGrp="1"/>
          </p:cNvSpPr>
          <p:nvPr>
            <p:ph type="dt" sz="half" idx="10"/>
          </p:nvPr>
        </p:nvSpPr>
        <p:spPr/>
        <p:txBody>
          <a:bodyPr/>
          <a:lstStyle/>
          <a:p>
            <a:fld id="{AA8632DC-E4AC-43AD-8640-D78359A9CE78}" type="datetime1">
              <a:rPr lang="en-US" smtClean="0"/>
              <a:t>9/15/2022</a:t>
            </a:fld>
            <a:endParaRPr lang="en-US"/>
          </a:p>
        </p:txBody>
      </p:sp>
      <p:sp>
        <p:nvSpPr>
          <p:cNvPr id="6" name="Footer Placeholder 5">
            <a:extLst>
              <a:ext uri="{FF2B5EF4-FFF2-40B4-BE49-F238E27FC236}">
                <a16:creationId xmlns:a16="http://schemas.microsoft.com/office/drawing/2014/main" id="{667C8860-95AA-4C0D-954F-A933E8ADA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35107F-AE6D-4BA7-8743-789038864711}"/>
              </a:ext>
            </a:extLst>
          </p:cNvPr>
          <p:cNvSpPr>
            <a:spLocks noGrp="1"/>
          </p:cNvSpPr>
          <p:nvPr>
            <p:ph type="sldNum" sz="quarter" idx="12"/>
          </p:nvPr>
        </p:nvSpPr>
        <p:spPr/>
        <p:txBody>
          <a:bodyPr/>
          <a:lstStyle/>
          <a:p>
            <a:fld id="{44F26364-9288-443A-9A04-B8B318F630CC}" type="slidenum">
              <a:rPr lang="en-US" smtClean="0"/>
              <a:t>‹#›</a:t>
            </a:fld>
            <a:endParaRPr lang="en-US"/>
          </a:p>
        </p:txBody>
      </p:sp>
    </p:spTree>
    <p:extLst>
      <p:ext uri="{BB962C8B-B14F-4D97-AF65-F5344CB8AC3E}">
        <p14:creationId xmlns:p14="http://schemas.microsoft.com/office/powerpoint/2010/main" val="651165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5264A-7E9A-48C6-AEE2-BB1FCBC8DA7A}"/>
              </a:ext>
            </a:extLst>
          </p:cNvPr>
          <p:cNvSpPr>
            <a:spLocks noGrp="1"/>
          </p:cNvSpPr>
          <p:nvPr>
            <p:ph type="title"/>
          </p:nvPr>
        </p:nvSpPr>
        <p:spPr>
          <a:xfrm>
            <a:off x="0" y="5555"/>
            <a:ext cx="121920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8EFF9DF5-CD60-4AA7-92FB-143C4E6332C4}"/>
              </a:ext>
            </a:extLst>
          </p:cNvPr>
          <p:cNvSpPr>
            <a:spLocks noGrp="1"/>
          </p:cNvSpPr>
          <p:nvPr>
            <p:ph type="body" idx="1"/>
          </p:nvPr>
        </p:nvSpPr>
        <p:spPr>
          <a:xfrm>
            <a:off x="0" y="1331118"/>
            <a:ext cx="59975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B0B380DF-C4E1-4F8E-B9B1-FDD010D79CA4}"/>
              </a:ext>
            </a:extLst>
          </p:cNvPr>
          <p:cNvSpPr>
            <a:spLocks noGrp="1"/>
          </p:cNvSpPr>
          <p:nvPr>
            <p:ph sz="half" idx="2"/>
          </p:nvPr>
        </p:nvSpPr>
        <p:spPr>
          <a:xfrm>
            <a:off x="0" y="2155029"/>
            <a:ext cx="5997575" cy="433784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880B1D-9CCA-48BB-9756-FE6C82E52576}"/>
              </a:ext>
            </a:extLst>
          </p:cNvPr>
          <p:cNvSpPr>
            <a:spLocks noGrp="1"/>
          </p:cNvSpPr>
          <p:nvPr>
            <p:ph type="body" sz="quarter" idx="3"/>
          </p:nvPr>
        </p:nvSpPr>
        <p:spPr>
          <a:xfrm>
            <a:off x="6172200" y="1331118"/>
            <a:ext cx="6019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22C0D6E7-D226-4CE5-AE2E-424CCFB93992}"/>
              </a:ext>
            </a:extLst>
          </p:cNvPr>
          <p:cNvSpPr>
            <a:spLocks noGrp="1"/>
          </p:cNvSpPr>
          <p:nvPr>
            <p:ph sz="quarter" idx="4"/>
          </p:nvPr>
        </p:nvSpPr>
        <p:spPr>
          <a:xfrm>
            <a:off x="6172200" y="2155029"/>
            <a:ext cx="6019800" cy="433784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9BCB510-D09A-4DFB-8282-2B88C95A2F7E}"/>
              </a:ext>
            </a:extLst>
          </p:cNvPr>
          <p:cNvSpPr>
            <a:spLocks noGrp="1"/>
          </p:cNvSpPr>
          <p:nvPr>
            <p:ph type="dt" sz="half" idx="10"/>
          </p:nvPr>
        </p:nvSpPr>
        <p:spPr/>
        <p:txBody>
          <a:bodyPr/>
          <a:lstStyle/>
          <a:p>
            <a:fld id="{21C88474-0D58-40BA-B9A2-AD7FA58F3442}" type="datetime1">
              <a:rPr lang="en-US" smtClean="0"/>
              <a:t>9/15/2022</a:t>
            </a:fld>
            <a:endParaRPr lang="en-US"/>
          </a:p>
        </p:txBody>
      </p:sp>
      <p:sp>
        <p:nvSpPr>
          <p:cNvPr id="8" name="Footer Placeholder 7">
            <a:extLst>
              <a:ext uri="{FF2B5EF4-FFF2-40B4-BE49-F238E27FC236}">
                <a16:creationId xmlns:a16="http://schemas.microsoft.com/office/drawing/2014/main" id="{974AC7A4-0F37-41D3-9517-C059A3686F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46C6C7-68FA-45BB-9D04-EE60C90A1EF5}"/>
              </a:ext>
            </a:extLst>
          </p:cNvPr>
          <p:cNvSpPr>
            <a:spLocks noGrp="1"/>
          </p:cNvSpPr>
          <p:nvPr>
            <p:ph type="sldNum" sz="quarter" idx="12"/>
          </p:nvPr>
        </p:nvSpPr>
        <p:spPr/>
        <p:txBody>
          <a:bodyPr/>
          <a:lstStyle/>
          <a:p>
            <a:fld id="{44F26364-9288-443A-9A04-B8B318F630CC}" type="slidenum">
              <a:rPr lang="en-US" smtClean="0"/>
              <a:t>‹#›</a:t>
            </a:fld>
            <a:endParaRPr lang="en-US"/>
          </a:p>
        </p:txBody>
      </p:sp>
    </p:spTree>
    <p:extLst>
      <p:ext uri="{BB962C8B-B14F-4D97-AF65-F5344CB8AC3E}">
        <p14:creationId xmlns:p14="http://schemas.microsoft.com/office/powerpoint/2010/main" val="2043929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6BCEF-251C-4982-89E4-15C2B4D547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2A0D39-A8D2-42D1-96C7-F8BE16C3B9E8}"/>
              </a:ext>
            </a:extLst>
          </p:cNvPr>
          <p:cNvSpPr>
            <a:spLocks noGrp="1"/>
          </p:cNvSpPr>
          <p:nvPr>
            <p:ph type="dt" sz="half" idx="10"/>
          </p:nvPr>
        </p:nvSpPr>
        <p:spPr/>
        <p:txBody>
          <a:bodyPr/>
          <a:lstStyle/>
          <a:p>
            <a:fld id="{ACA43959-EF90-46F8-9B0D-1153BC9965E4}" type="datetime1">
              <a:rPr lang="en-US" smtClean="0"/>
              <a:t>9/15/2022</a:t>
            </a:fld>
            <a:endParaRPr lang="en-US"/>
          </a:p>
        </p:txBody>
      </p:sp>
      <p:sp>
        <p:nvSpPr>
          <p:cNvPr id="4" name="Footer Placeholder 3">
            <a:extLst>
              <a:ext uri="{FF2B5EF4-FFF2-40B4-BE49-F238E27FC236}">
                <a16:creationId xmlns:a16="http://schemas.microsoft.com/office/drawing/2014/main" id="{8616A844-74E6-44F2-B0A6-8C1D0EFD810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2BC680-6729-4E4A-9A99-F5FDDBB9AF05}"/>
              </a:ext>
            </a:extLst>
          </p:cNvPr>
          <p:cNvSpPr>
            <a:spLocks noGrp="1"/>
          </p:cNvSpPr>
          <p:nvPr>
            <p:ph type="sldNum" sz="quarter" idx="12"/>
          </p:nvPr>
        </p:nvSpPr>
        <p:spPr/>
        <p:txBody>
          <a:bodyPr/>
          <a:lstStyle/>
          <a:p>
            <a:fld id="{44F26364-9288-443A-9A04-B8B318F630CC}" type="slidenum">
              <a:rPr lang="en-US" smtClean="0"/>
              <a:t>‹#›</a:t>
            </a:fld>
            <a:endParaRPr lang="en-US"/>
          </a:p>
        </p:txBody>
      </p:sp>
    </p:spTree>
    <p:extLst>
      <p:ext uri="{BB962C8B-B14F-4D97-AF65-F5344CB8AC3E}">
        <p14:creationId xmlns:p14="http://schemas.microsoft.com/office/powerpoint/2010/main" val="1873288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83D170-D95C-4689-B265-26631C5874FC}"/>
              </a:ext>
            </a:extLst>
          </p:cNvPr>
          <p:cNvSpPr>
            <a:spLocks noGrp="1"/>
          </p:cNvSpPr>
          <p:nvPr>
            <p:ph type="dt" sz="half" idx="10"/>
          </p:nvPr>
        </p:nvSpPr>
        <p:spPr/>
        <p:txBody>
          <a:bodyPr/>
          <a:lstStyle/>
          <a:p>
            <a:fld id="{6DC8FB42-2B15-40E2-96BA-C90DB22EEFBF}" type="datetime1">
              <a:rPr lang="en-US" smtClean="0"/>
              <a:t>9/15/2022</a:t>
            </a:fld>
            <a:endParaRPr lang="en-US"/>
          </a:p>
        </p:txBody>
      </p:sp>
      <p:sp>
        <p:nvSpPr>
          <p:cNvPr id="3" name="Footer Placeholder 2">
            <a:extLst>
              <a:ext uri="{FF2B5EF4-FFF2-40B4-BE49-F238E27FC236}">
                <a16:creationId xmlns:a16="http://schemas.microsoft.com/office/drawing/2014/main" id="{974FAD55-C8F3-40E2-BD3C-A37FCDC7C7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FE26AF-3A7D-4F47-AA9F-161683C4590E}"/>
              </a:ext>
            </a:extLst>
          </p:cNvPr>
          <p:cNvSpPr>
            <a:spLocks noGrp="1"/>
          </p:cNvSpPr>
          <p:nvPr>
            <p:ph type="sldNum" sz="quarter" idx="12"/>
          </p:nvPr>
        </p:nvSpPr>
        <p:spPr/>
        <p:txBody>
          <a:bodyPr/>
          <a:lstStyle/>
          <a:p>
            <a:fld id="{44F26364-9288-443A-9A04-B8B318F630CC}" type="slidenum">
              <a:rPr lang="en-US" smtClean="0"/>
              <a:t>‹#›</a:t>
            </a:fld>
            <a:endParaRPr lang="en-US"/>
          </a:p>
        </p:txBody>
      </p:sp>
    </p:spTree>
    <p:extLst>
      <p:ext uri="{BB962C8B-B14F-4D97-AF65-F5344CB8AC3E}">
        <p14:creationId xmlns:p14="http://schemas.microsoft.com/office/powerpoint/2010/main" val="63155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0D275-0B40-4D8B-9FB2-CC0A412BBD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6A51DB-8952-4AA2-9B4D-7210B2364F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2EA3F9-E4FA-4254-8A31-EC4F5D8C35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1D142A7-3FAA-4800-8BB2-0275044E6633}"/>
              </a:ext>
            </a:extLst>
          </p:cNvPr>
          <p:cNvSpPr>
            <a:spLocks noGrp="1"/>
          </p:cNvSpPr>
          <p:nvPr>
            <p:ph type="dt" sz="half" idx="10"/>
          </p:nvPr>
        </p:nvSpPr>
        <p:spPr/>
        <p:txBody>
          <a:bodyPr/>
          <a:lstStyle/>
          <a:p>
            <a:fld id="{0699FA6F-E57F-48E9-8735-360F17FB822C}" type="datetime1">
              <a:rPr lang="en-US" smtClean="0"/>
              <a:t>9/15/2022</a:t>
            </a:fld>
            <a:endParaRPr lang="en-US"/>
          </a:p>
        </p:txBody>
      </p:sp>
      <p:sp>
        <p:nvSpPr>
          <p:cNvPr id="6" name="Footer Placeholder 5">
            <a:extLst>
              <a:ext uri="{FF2B5EF4-FFF2-40B4-BE49-F238E27FC236}">
                <a16:creationId xmlns:a16="http://schemas.microsoft.com/office/drawing/2014/main" id="{0500BEC3-AD94-42BF-BF59-4756814B1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475537-D364-4DA1-AB77-525D2DCC1ADA}"/>
              </a:ext>
            </a:extLst>
          </p:cNvPr>
          <p:cNvSpPr>
            <a:spLocks noGrp="1"/>
          </p:cNvSpPr>
          <p:nvPr>
            <p:ph type="sldNum" sz="quarter" idx="12"/>
          </p:nvPr>
        </p:nvSpPr>
        <p:spPr/>
        <p:txBody>
          <a:bodyPr/>
          <a:lstStyle/>
          <a:p>
            <a:fld id="{44F26364-9288-443A-9A04-B8B318F630CC}" type="slidenum">
              <a:rPr lang="en-US" smtClean="0"/>
              <a:t>‹#›</a:t>
            </a:fld>
            <a:endParaRPr lang="en-US"/>
          </a:p>
        </p:txBody>
      </p:sp>
    </p:spTree>
    <p:extLst>
      <p:ext uri="{BB962C8B-B14F-4D97-AF65-F5344CB8AC3E}">
        <p14:creationId xmlns:p14="http://schemas.microsoft.com/office/powerpoint/2010/main" val="24168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925D4-CA5F-43F4-A3A9-3F50FE5625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EB26AF-08FE-4497-8CC1-F64870DE5B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FDC27B-0B72-4915-B266-ACB7D44CCD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280116B-666D-42D5-91C5-D0268D0CDC0B}"/>
              </a:ext>
            </a:extLst>
          </p:cNvPr>
          <p:cNvSpPr>
            <a:spLocks noGrp="1"/>
          </p:cNvSpPr>
          <p:nvPr>
            <p:ph type="dt" sz="half" idx="10"/>
          </p:nvPr>
        </p:nvSpPr>
        <p:spPr/>
        <p:txBody>
          <a:bodyPr/>
          <a:lstStyle/>
          <a:p>
            <a:fld id="{EBD4CF50-31A4-4168-BFE5-A6461799128F}" type="datetime1">
              <a:rPr lang="en-US" smtClean="0"/>
              <a:t>9/15/2022</a:t>
            </a:fld>
            <a:endParaRPr lang="en-US"/>
          </a:p>
        </p:txBody>
      </p:sp>
      <p:sp>
        <p:nvSpPr>
          <p:cNvPr id="6" name="Footer Placeholder 5">
            <a:extLst>
              <a:ext uri="{FF2B5EF4-FFF2-40B4-BE49-F238E27FC236}">
                <a16:creationId xmlns:a16="http://schemas.microsoft.com/office/drawing/2014/main" id="{A0373BDA-BC49-48CD-8AC1-68BA0BE6CA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762C54-A188-4B21-826D-259E7D93D3B5}"/>
              </a:ext>
            </a:extLst>
          </p:cNvPr>
          <p:cNvSpPr>
            <a:spLocks noGrp="1"/>
          </p:cNvSpPr>
          <p:nvPr>
            <p:ph type="sldNum" sz="quarter" idx="12"/>
          </p:nvPr>
        </p:nvSpPr>
        <p:spPr/>
        <p:txBody>
          <a:bodyPr/>
          <a:lstStyle/>
          <a:p>
            <a:fld id="{44F26364-9288-443A-9A04-B8B318F630CC}" type="slidenum">
              <a:rPr lang="en-US" smtClean="0"/>
              <a:t>‹#›</a:t>
            </a:fld>
            <a:endParaRPr lang="en-US"/>
          </a:p>
        </p:txBody>
      </p:sp>
    </p:spTree>
    <p:extLst>
      <p:ext uri="{BB962C8B-B14F-4D97-AF65-F5344CB8AC3E}">
        <p14:creationId xmlns:p14="http://schemas.microsoft.com/office/powerpoint/2010/main" val="1517921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19470C-B4DB-40B7-9606-0D184E195569}"/>
              </a:ext>
            </a:extLst>
          </p:cNvPr>
          <p:cNvSpPr>
            <a:spLocks noGrp="1"/>
          </p:cNvSpPr>
          <p:nvPr>
            <p:ph type="title"/>
          </p:nvPr>
        </p:nvSpPr>
        <p:spPr>
          <a:xfrm>
            <a:off x="0" y="0"/>
            <a:ext cx="121920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D97639F-B938-4E3D-8C42-EC316DBF5621}"/>
              </a:ext>
            </a:extLst>
          </p:cNvPr>
          <p:cNvSpPr>
            <a:spLocks noGrp="1"/>
          </p:cNvSpPr>
          <p:nvPr>
            <p:ph type="body" idx="1"/>
          </p:nvPr>
        </p:nvSpPr>
        <p:spPr>
          <a:xfrm>
            <a:off x="0" y="1331913"/>
            <a:ext cx="12192000" cy="514032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B2D351-46DA-4373-821F-05A7839F5442}"/>
              </a:ext>
            </a:extLst>
          </p:cNvPr>
          <p:cNvSpPr>
            <a:spLocks noGrp="1"/>
          </p:cNvSpPr>
          <p:nvPr>
            <p:ph type="dt" sz="half" idx="2"/>
          </p:nvPr>
        </p:nvSpPr>
        <p:spPr>
          <a:xfrm>
            <a:off x="0" y="649287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CA4BD5-7D68-4BE5-80F4-1A1AD31CE477}" type="datetime1">
              <a:rPr lang="en-US" smtClean="0"/>
              <a:t>9/15/2022</a:t>
            </a:fld>
            <a:endParaRPr lang="en-US"/>
          </a:p>
        </p:txBody>
      </p:sp>
      <p:sp>
        <p:nvSpPr>
          <p:cNvPr id="5" name="Footer Placeholder 4">
            <a:extLst>
              <a:ext uri="{FF2B5EF4-FFF2-40B4-BE49-F238E27FC236}">
                <a16:creationId xmlns:a16="http://schemas.microsoft.com/office/drawing/2014/main" id="{AD4BB5C4-0D4F-401D-86C1-90A7EF8CF517}"/>
              </a:ext>
            </a:extLst>
          </p:cNvPr>
          <p:cNvSpPr>
            <a:spLocks noGrp="1"/>
          </p:cNvSpPr>
          <p:nvPr>
            <p:ph type="ftr" sz="quarter" idx="3"/>
          </p:nvPr>
        </p:nvSpPr>
        <p:spPr>
          <a:xfrm>
            <a:off x="4038600" y="649287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0530C25-146E-4043-A5A0-4CC6C59037AC}"/>
              </a:ext>
            </a:extLst>
          </p:cNvPr>
          <p:cNvSpPr>
            <a:spLocks noGrp="1"/>
          </p:cNvSpPr>
          <p:nvPr>
            <p:ph type="sldNum" sz="quarter" idx="4"/>
          </p:nvPr>
        </p:nvSpPr>
        <p:spPr>
          <a:xfrm>
            <a:off x="9448800" y="6472237"/>
            <a:ext cx="2743200" cy="365125"/>
          </a:xfrm>
          <a:prstGeom prst="rect">
            <a:avLst/>
          </a:prstGeom>
        </p:spPr>
        <p:txBody>
          <a:bodyPr vert="horz" lIns="91440" tIns="45720" rIns="91440" bIns="45720" rtlCol="0" anchor="ctr"/>
          <a:lstStyle>
            <a:lvl1pPr algn="r">
              <a:defRPr sz="1200">
                <a:solidFill>
                  <a:schemeClr val="tx1"/>
                </a:solidFill>
              </a:defRPr>
            </a:lvl1pPr>
          </a:lstStyle>
          <a:p>
            <a:fld id="{44F26364-9288-443A-9A04-B8B318F630CC}" type="slidenum">
              <a:rPr lang="en-US" smtClean="0"/>
              <a:pPr/>
              <a:t>‹#›</a:t>
            </a:fld>
            <a:endParaRPr lang="en-US" dirty="0"/>
          </a:p>
        </p:txBody>
      </p:sp>
    </p:spTree>
    <p:extLst>
      <p:ext uri="{BB962C8B-B14F-4D97-AF65-F5344CB8AC3E}">
        <p14:creationId xmlns:p14="http://schemas.microsoft.com/office/powerpoint/2010/main" val="34073680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ln w="19050">
            <a:solidFill>
              <a:schemeClr val="accent1">
                <a:lumMod val="60000"/>
                <a:lumOff val="40000"/>
              </a:schemeClr>
            </a:solidFill>
          </a:ln>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rwright@andrews.ed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s://pxhere.com/en/photo/941070" TargetMode="Externa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31.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0.wmf"/><Relationship Id="rId4" Type="http://schemas.openxmlformats.org/officeDocument/2006/relationships/oleObject" Target="../embeddings/oleObject1.bin"/></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image" Target="../media/image210.png"/><Relationship Id="rId3" Type="http://schemas.openxmlformats.org/officeDocument/2006/relationships/image" Target="../media/image110.png"/><Relationship Id="rId7" Type="http://schemas.openxmlformats.org/officeDocument/2006/relationships/image" Target="../media/image150.png"/><Relationship Id="rId12" Type="http://schemas.openxmlformats.org/officeDocument/2006/relationships/image" Target="../media/image200.png"/><Relationship Id="rId2" Type="http://schemas.openxmlformats.org/officeDocument/2006/relationships/notesSlide" Target="../notesSlides/notesSlide36.xml"/><Relationship Id="rId16" Type="http://schemas.openxmlformats.org/officeDocument/2006/relationships/image" Target="../media/image240.png"/><Relationship Id="rId1" Type="http://schemas.openxmlformats.org/officeDocument/2006/relationships/slideLayout" Target="../slideLayouts/slideLayout2.xml"/><Relationship Id="rId6" Type="http://schemas.openxmlformats.org/officeDocument/2006/relationships/image" Target="../media/image140.png"/><Relationship Id="rId11" Type="http://schemas.openxmlformats.org/officeDocument/2006/relationships/image" Target="../media/image190.png"/><Relationship Id="rId5" Type="http://schemas.openxmlformats.org/officeDocument/2006/relationships/image" Target="../media/image130.png"/><Relationship Id="rId15" Type="http://schemas.openxmlformats.org/officeDocument/2006/relationships/image" Target="../media/image230.png"/><Relationship Id="rId10" Type="http://schemas.openxmlformats.org/officeDocument/2006/relationships/image" Target="../media/image180.png"/><Relationship Id="rId4" Type="http://schemas.openxmlformats.org/officeDocument/2006/relationships/image" Target="../media/image120.png"/><Relationship Id="rId9" Type="http://schemas.openxmlformats.org/officeDocument/2006/relationships/image" Target="../media/image170.png"/><Relationship Id="rId14" Type="http://schemas.openxmlformats.org/officeDocument/2006/relationships/image" Target="../media/image220.png"/></Relationships>
</file>

<file path=ppt/slides/_rels/slide4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50.png"/><Relationship Id="rId7"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90.png"/><Relationship Id="rId11" Type="http://schemas.openxmlformats.org/officeDocument/2006/relationships/image" Target="../media/image34.png"/><Relationship Id="rId5" Type="http://schemas.openxmlformats.org/officeDocument/2006/relationships/image" Target="../media/image270.png"/><Relationship Id="rId10" Type="http://schemas.openxmlformats.org/officeDocument/2006/relationships/image" Target="../media/image33.png"/><Relationship Id="rId4" Type="http://schemas.openxmlformats.org/officeDocument/2006/relationships/image" Target="../media/image260.png"/><Relationship Id="rId9"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2.wmf"/><Relationship Id="rId5" Type="http://schemas.openxmlformats.org/officeDocument/2006/relationships/oleObject" Target="../embeddings/oleObject3.bin"/><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64.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2898C-3F1A-4466-82CD-0295817EE1D0}"/>
              </a:ext>
            </a:extLst>
          </p:cNvPr>
          <p:cNvSpPr>
            <a:spLocks noGrp="1"/>
          </p:cNvSpPr>
          <p:nvPr>
            <p:ph type="ctrTitle"/>
          </p:nvPr>
        </p:nvSpPr>
        <p:spPr/>
        <p:txBody>
          <a:bodyPr>
            <a:normAutofit fontScale="90000"/>
          </a:bodyPr>
          <a:lstStyle/>
          <a:p>
            <a:r>
              <a:rPr lang="en-US" dirty="0"/>
              <a:t>Systems of Linear Equations and Matrices</a:t>
            </a:r>
          </a:p>
        </p:txBody>
      </p:sp>
      <p:sp>
        <p:nvSpPr>
          <p:cNvPr id="3" name="Subtitle 2">
            <a:extLst>
              <a:ext uri="{FF2B5EF4-FFF2-40B4-BE49-F238E27FC236}">
                <a16:creationId xmlns:a16="http://schemas.microsoft.com/office/drawing/2014/main" id="{23809284-217A-4275-9A4E-5EDC08AB32DB}"/>
              </a:ext>
            </a:extLst>
          </p:cNvPr>
          <p:cNvSpPr>
            <a:spLocks noGrp="1"/>
          </p:cNvSpPr>
          <p:nvPr>
            <p:ph type="subTitle" idx="1"/>
          </p:nvPr>
        </p:nvSpPr>
        <p:spPr/>
        <p:txBody>
          <a:bodyPr/>
          <a:lstStyle/>
          <a:p>
            <a:r>
              <a:rPr lang="en-US" dirty="0"/>
              <a:t>Algebra 2</a:t>
            </a:r>
          </a:p>
          <a:p>
            <a:r>
              <a:rPr lang="en-US"/>
              <a:t>Chapter 1</a:t>
            </a:r>
            <a:endParaRPr lang="en-US" dirty="0"/>
          </a:p>
        </p:txBody>
      </p:sp>
      <p:sp>
        <p:nvSpPr>
          <p:cNvPr id="6" name="Slide Number Placeholder 5">
            <a:extLst>
              <a:ext uri="{FF2B5EF4-FFF2-40B4-BE49-F238E27FC236}">
                <a16:creationId xmlns:a16="http://schemas.microsoft.com/office/drawing/2014/main" id="{4435D848-F452-4463-9A45-B84170847579}"/>
              </a:ext>
            </a:extLst>
          </p:cNvPr>
          <p:cNvSpPr>
            <a:spLocks noGrp="1"/>
          </p:cNvSpPr>
          <p:nvPr>
            <p:ph type="sldNum" sz="quarter" idx="12"/>
          </p:nvPr>
        </p:nvSpPr>
        <p:spPr/>
        <p:txBody>
          <a:bodyPr/>
          <a:lstStyle/>
          <a:p>
            <a:fld id="{44F26364-9288-443A-9A04-B8B318F630CC}" type="slidenum">
              <a:rPr lang="en-US" smtClean="0"/>
              <a:t>1</a:t>
            </a:fld>
            <a:endParaRPr lang="en-US"/>
          </a:p>
        </p:txBody>
      </p:sp>
    </p:spTree>
    <p:extLst>
      <p:ext uri="{BB962C8B-B14F-4D97-AF65-F5344CB8AC3E}">
        <p14:creationId xmlns:p14="http://schemas.microsoft.com/office/powerpoint/2010/main" val="550557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1-01 Solve Linear Systems of Equations and Inequalities by Graphing</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Solve the system of inequalities</a:t>
                </a:r>
              </a:p>
              <a:p>
                <a14:m>
                  <m:oMath xmlns:m="http://schemas.openxmlformats.org/officeDocument/2006/math">
                    <m:d>
                      <m:dPr>
                        <m:begChr m:val="{"/>
                        <m:endChr m:val=""/>
                        <m:ctrlPr>
                          <a:rPr lang="en-US" b="0" i="1" smtClean="0">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m:rPr>
                                  <m:brk m:alnAt="7"/>
                                </m:rPr>
                                <a:rPr lang="en-US">
                                  <a:latin typeface="Cambria Math" panose="02040503050406030204" pitchFamily="18" charset="0"/>
                                </a:rPr>
                                <m:t>𝑦</m:t>
                              </m:r>
                              <m:r>
                                <a:rPr lang="en-US">
                                  <a:latin typeface="Cambria Math" panose="02040503050406030204" pitchFamily="18" charset="0"/>
                                </a:rPr>
                                <m:t>&lt;−</m:t>
                              </m:r>
                              <m:f>
                                <m:fPr>
                                  <m:ctrlPr>
                                    <a:rPr lang="en-US" i="1">
                                      <a:latin typeface="Cambria Math" panose="02040503050406030204" pitchFamily="18" charset="0"/>
                                    </a:rPr>
                                  </m:ctrlPr>
                                </m:fPr>
                                <m:num>
                                  <m:r>
                                    <a:rPr lang="en-US">
                                      <a:latin typeface="Cambria Math" panose="02040503050406030204" pitchFamily="18" charset="0"/>
                                    </a:rPr>
                                    <m:t>4</m:t>
                                  </m:r>
                                  <m:r>
                                    <a:rPr lang="en-US">
                                      <a:latin typeface="Cambria Math" panose="02040503050406030204" pitchFamily="18" charset="0"/>
                                    </a:rPr>
                                    <m:t>𝑥</m:t>
                                  </m:r>
                                </m:num>
                                <m:den>
                                  <m:r>
                                    <a:rPr lang="en-US">
                                      <a:latin typeface="Cambria Math" panose="02040503050406030204" pitchFamily="18" charset="0"/>
                                    </a:rPr>
                                    <m:t>5</m:t>
                                  </m:r>
                                </m:den>
                              </m:f>
                              <m:r>
                                <m:rPr>
                                  <m:brk m:alnAt="7"/>
                                </m:rPr>
                                <a:rPr lang="en-US">
                                  <a:latin typeface="Cambria Math" panose="02040503050406030204" pitchFamily="18" charset="0"/>
                                </a:rPr>
                                <m:t>−</m:t>
                              </m:r>
                              <m:r>
                                <a:rPr lang="en-US">
                                  <a:latin typeface="Cambria Math" panose="02040503050406030204" pitchFamily="18" charset="0"/>
                                </a:rPr>
                                <m:t>4</m:t>
                              </m:r>
                            </m:e>
                          </m:mr>
                          <m:mr>
                            <m:e>
                              <m:r>
                                <a:rPr lang="en-US">
                                  <a:latin typeface="Cambria Math" panose="02040503050406030204" pitchFamily="18" charset="0"/>
                                </a:rPr>
                                <m:t>𝑦</m:t>
                              </m:r>
                              <m:r>
                                <a:rPr lang="en-US">
                                  <a:latin typeface="Cambria Math" panose="02040503050406030204" pitchFamily="18" charset="0"/>
                                </a:rPr>
                                <m:t>&gt;−</m:t>
                              </m:r>
                              <m:f>
                                <m:fPr>
                                  <m:ctrlPr>
                                    <a:rPr lang="en-US" i="1">
                                      <a:latin typeface="Cambria Math" panose="02040503050406030204" pitchFamily="18" charset="0"/>
                                    </a:rPr>
                                  </m:ctrlPr>
                                </m:fPr>
                                <m:num>
                                  <m:r>
                                    <a:rPr lang="en-US">
                                      <a:latin typeface="Cambria Math" panose="02040503050406030204" pitchFamily="18" charset="0"/>
                                    </a:rPr>
                                    <m:t>4</m:t>
                                  </m:r>
                                  <m:r>
                                    <a:rPr lang="en-US">
                                      <a:latin typeface="Cambria Math" panose="02040503050406030204" pitchFamily="18" charset="0"/>
                                    </a:rPr>
                                    <m:t>𝑥</m:t>
                                  </m:r>
                                </m:num>
                                <m:den>
                                  <m:r>
                                    <a:rPr lang="en-US">
                                      <a:latin typeface="Cambria Math" panose="02040503050406030204" pitchFamily="18" charset="0"/>
                                    </a:rPr>
                                    <m:t>5</m:t>
                                  </m:r>
                                </m:den>
                              </m:f>
                              <m:r>
                                <a:rPr lang="en-US">
                                  <a:latin typeface="Cambria Math" panose="02040503050406030204" pitchFamily="18" charset="0"/>
                                </a:rPr>
                                <m:t>+2</m:t>
                              </m:r>
                            </m:e>
                          </m:mr>
                        </m:m>
                      </m:e>
                    </m:d>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900" t="-2046"/>
                </a:stretch>
              </a:blipFill>
            </p:spPr>
            <p:txBody>
              <a:bodyPr/>
              <a:lstStyle/>
              <a:p>
                <a:r>
                  <a:rPr lang="en-US">
                    <a:noFill/>
                  </a:rPr>
                  <a:t> </a:t>
                </a:r>
              </a:p>
            </p:txBody>
          </p:sp>
        </mc:Fallback>
      </mc:AlternateContent>
      <p:sp>
        <p:nvSpPr>
          <p:cNvPr id="47106" name="Rectangle 2"/>
          <p:cNvSpPr>
            <a:spLocks noChangeArrowheads="1"/>
          </p:cNvSpPr>
          <p:nvPr/>
        </p:nvSpPr>
        <p:spPr bwMode="auto">
          <a:xfrm>
            <a:off x="2" y="-246220"/>
            <a:ext cx="246286" cy="492443"/>
          </a:xfrm>
          <a:prstGeom prst="rect">
            <a:avLst/>
          </a:prstGeom>
          <a:noFill/>
          <a:ln w="9525">
            <a:noFill/>
            <a:miter lim="800000"/>
            <a:headEnd/>
            <a:tailEnd/>
          </a:ln>
          <a:effectLst/>
        </p:spPr>
        <p:txBody>
          <a:bodyPr vert="horz" wrap="none" lIns="121920" tIns="60960" rIns="121920" bIns="60960" numCol="1" anchor="ctr" anchorCtr="0" compatLnSpc="1">
            <a:prstTxWarp prst="textNoShape">
              <a:avLst/>
            </a:prstTxWarp>
            <a:spAutoFit/>
          </a:bodyPr>
          <a:lstStyle/>
          <a:p>
            <a:endParaRPr lang="en-US" sz="2400"/>
          </a:p>
        </p:txBody>
      </p:sp>
      <p:pic>
        <p:nvPicPr>
          <p:cNvPr id="35" name="Picture 34" descr="Graph (-5 to 5).jpg"/>
          <p:cNvPicPr>
            <a:picLocks noChangeAspect="1"/>
          </p:cNvPicPr>
          <p:nvPr/>
        </p:nvPicPr>
        <p:blipFill>
          <a:blip r:embed="rId4" cstate="print"/>
          <a:stretch>
            <a:fillRect/>
          </a:stretch>
        </p:blipFill>
        <p:spPr>
          <a:xfrm>
            <a:off x="6604001" y="1295401"/>
            <a:ext cx="5698780" cy="5698780"/>
          </a:xfrm>
          <a:prstGeom prst="rect">
            <a:avLst/>
          </a:prstGeom>
          <a:noFill/>
          <a:ln>
            <a:noFill/>
          </a:ln>
        </p:spPr>
      </p:pic>
      <p:cxnSp>
        <p:nvCxnSpPr>
          <p:cNvPr id="5" name="Straight Connector 4">
            <a:extLst>
              <a:ext uri="{FF2B5EF4-FFF2-40B4-BE49-F238E27FC236}">
                <a16:creationId xmlns:a16="http://schemas.microsoft.com/office/drawing/2014/main" id="{50E0EC6F-400A-4DE9-A91A-0F37B82B5D32}"/>
              </a:ext>
            </a:extLst>
          </p:cNvPr>
          <p:cNvCxnSpPr>
            <a:cxnSpLocks/>
          </p:cNvCxnSpPr>
          <p:nvPr/>
        </p:nvCxnSpPr>
        <p:spPr>
          <a:xfrm flipH="1" flipV="1">
            <a:off x="6851738" y="3742115"/>
            <a:ext cx="3680580" cy="3009414"/>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D8B88CA-56CF-43B2-A9B5-08811FE15345}"/>
              </a:ext>
            </a:extLst>
          </p:cNvPr>
          <p:cNvCxnSpPr>
            <a:cxnSpLocks/>
          </p:cNvCxnSpPr>
          <p:nvPr/>
        </p:nvCxnSpPr>
        <p:spPr>
          <a:xfrm flipH="1" flipV="1">
            <a:off x="7366309" y="1589708"/>
            <a:ext cx="4621116" cy="3778440"/>
          </a:xfrm>
          <a:prstGeom prst="line">
            <a:avLst/>
          </a:prstGeom>
          <a:ln w="3810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10" name="Right Triangle 9">
            <a:extLst>
              <a:ext uri="{FF2B5EF4-FFF2-40B4-BE49-F238E27FC236}">
                <a16:creationId xmlns:a16="http://schemas.microsoft.com/office/drawing/2014/main" id="{7EE7A93E-DB4B-4541-9D27-0947D087053D}"/>
              </a:ext>
            </a:extLst>
          </p:cNvPr>
          <p:cNvSpPr/>
          <p:nvPr/>
        </p:nvSpPr>
        <p:spPr>
          <a:xfrm>
            <a:off x="6851738" y="3832964"/>
            <a:ext cx="3557391" cy="2918565"/>
          </a:xfrm>
          <a:prstGeom prst="rtTriangle">
            <a:avLst/>
          </a:prstGeom>
          <a:solidFill>
            <a:srgbClr val="FF0000">
              <a:alpha val="5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514CF830-3264-488D-9B69-9FE6B6B609D8}"/>
              </a:ext>
            </a:extLst>
          </p:cNvPr>
          <p:cNvSpPr/>
          <p:nvPr/>
        </p:nvSpPr>
        <p:spPr>
          <a:xfrm flipH="1" flipV="1">
            <a:off x="7366309" y="1571783"/>
            <a:ext cx="4621116" cy="3696509"/>
          </a:xfrm>
          <a:prstGeom prst="rtTriangle">
            <a:avLst/>
          </a:prstGeom>
          <a:solidFill>
            <a:srgbClr val="00B050">
              <a:alpha val="7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883E9-831D-4623-8A6D-B92738CCB778}"/>
              </a:ext>
            </a:extLst>
          </p:cNvPr>
          <p:cNvSpPr>
            <a:spLocks noGrp="1"/>
          </p:cNvSpPr>
          <p:nvPr>
            <p:ph type="title"/>
          </p:nvPr>
        </p:nvSpPr>
        <p:spPr/>
        <p:txBody>
          <a:bodyPr/>
          <a:lstStyle/>
          <a:p>
            <a:r>
              <a:rPr lang="en-US" dirty="0"/>
              <a:t>1-02 Solve Linear Systems Algebraically</a:t>
            </a:r>
          </a:p>
        </p:txBody>
      </p:sp>
      <p:sp>
        <p:nvSpPr>
          <p:cNvPr id="3" name="Text Placeholder 2">
            <a:extLst>
              <a:ext uri="{FF2B5EF4-FFF2-40B4-BE49-F238E27FC236}">
                <a16:creationId xmlns:a16="http://schemas.microsoft.com/office/drawing/2014/main" id="{90AFB988-C9F2-4827-954B-5BB6238498EC}"/>
              </a:ext>
            </a:extLst>
          </p:cNvPr>
          <p:cNvSpPr>
            <a:spLocks noGrp="1"/>
          </p:cNvSpPr>
          <p:nvPr>
            <p:ph type="body" idx="1"/>
          </p:nvPr>
        </p:nvSpPr>
        <p:spPr/>
        <p:txBody>
          <a:bodyPr/>
          <a:lstStyle/>
          <a:p>
            <a:r>
              <a:rPr lang="en-US" dirty="0"/>
              <a:t>Objectives:</a:t>
            </a:r>
          </a:p>
          <a:p>
            <a:pPr marL="342900" indent="-342900">
              <a:buFont typeface="Arial" panose="020B0604020202020204" pitchFamily="34" charset="0"/>
              <a:buChar char="•"/>
            </a:pPr>
            <a:r>
              <a:rPr lang="en-US" dirty="0"/>
              <a:t>Solve a system of equations by substitution.</a:t>
            </a:r>
          </a:p>
          <a:p>
            <a:pPr marL="342900" indent="-342900">
              <a:buFont typeface="Arial" panose="020B0604020202020204" pitchFamily="34" charset="0"/>
              <a:buChar char="•"/>
            </a:pPr>
            <a:r>
              <a:rPr lang="en-US" dirty="0"/>
              <a:t>Solve a system of equations </a:t>
            </a:r>
            <a:r>
              <a:rPr lang="en-US"/>
              <a:t>by elimination.</a:t>
            </a:r>
            <a:endParaRPr lang="en-US" dirty="0"/>
          </a:p>
        </p:txBody>
      </p:sp>
      <p:sp>
        <p:nvSpPr>
          <p:cNvPr id="4" name="Slide Number Placeholder 3">
            <a:extLst>
              <a:ext uri="{FF2B5EF4-FFF2-40B4-BE49-F238E27FC236}">
                <a16:creationId xmlns:a16="http://schemas.microsoft.com/office/drawing/2014/main" id="{B8E888E9-554C-4A8F-A96A-466EA62571DC}"/>
              </a:ext>
            </a:extLst>
          </p:cNvPr>
          <p:cNvSpPr>
            <a:spLocks noGrp="1"/>
          </p:cNvSpPr>
          <p:nvPr>
            <p:ph type="sldNum" sz="quarter" idx="12"/>
          </p:nvPr>
        </p:nvSpPr>
        <p:spPr/>
        <p:txBody>
          <a:bodyPr/>
          <a:lstStyle/>
          <a:p>
            <a:fld id="{44F26364-9288-443A-9A04-B8B318F630CC}" type="slidenum">
              <a:rPr lang="en-US" smtClean="0"/>
              <a:pPr/>
              <a:t>11</a:t>
            </a:fld>
            <a:endParaRPr lang="en-US"/>
          </a:p>
        </p:txBody>
      </p:sp>
    </p:spTree>
    <p:extLst>
      <p:ext uri="{BB962C8B-B14F-4D97-AF65-F5344CB8AC3E}">
        <p14:creationId xmlns:p14="http://schemas.microsoft.com/office/powerpoint/2010/main" val="4000144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1-02 Solve Linear Systems Algebraically</a:t>
            </a:r>
          </a:p>
        </p:txBody>
      </p:sp>
      <p:sp>
        <p:nvSpPr>
          <p:cNvPr id="3" name="Content Placeholder 2"/>
          <p:cNvSpPr>
            <a:spLocks noGrp="1"/>
          </p:cNvSpPr>
          <p:nvPr>
            <p:ph idx="1"/>
          </p:nvPr>
        </p:nvSpPr>
        <p:spPr/>
        <p:txBody>
          <a:bodyPr/>
          <a:lstStyle/>
          <a:p>
            <a:r>
              <a:rPr lang="en-US"/>
              <a:t>Graphing to solve systems of equations has some problems.  </a:t>
            </a:r>
          </a:p>
          <a:p>
            <a:endParaRPr lang="en-US"/>
          </a:p>
          <a:p>
            <a:r>
              <a:rPr lang="en-US"/>
              <a:t>Can you guess some?  </a:t>
            </a:r>
          </a:p>
          <a:p>
            <a:pPr lvl="1"/>
            <a:r>
              <a:rPr lang="en-US"/>
              <a:t>Inaccurate</a:t>
            </a:r>
          </a:p>
          <a:p>
            <a:pPr lvl="1"/>
            <a:r>
              <a:rPr lang="en-US"/>
              <a:t>Sometimes hard to graph</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1-02 Solve Linear Systems Algebraically</a:t>
            </a:r>
          </a:p>
        </p:txBody>
      </p:sp>
      <p:sp>
        <p:nvSpPr>
          <p:cNvPr id="3" name="Content Placeholder 2"/>
          <p:cNvSpPr>
            <a:spLocks noGrp="1"/>
          </p:cNvSpPr>
          <p:nvPr>
            <p:ph idx="1"/>
          </p:nvPr>
        </p:nvSpPr>
        <p:spPr/>
        <p:txBody>
          <a:bodyPr/>
          <a:lstStyle/>
          <a:p>
            <a:r>
              <a:rPr lang="en-US" dirty="0">
                <a:ln w="0"/>
                <a:solidFill>
                  <a:schemeClr val="accent1"/>
                </a:solidFill>
                <a:effectLst>
                  <a:outerShdw blurRad="38100" dist="25400" dir="5400000" algn="ctr" rotWithShape="0">
                    <a:srgbClr val="6E747A">
                      <a:alpha val="43000"/>
                    </a:srgbClr>
                  </a:outerShdw>
                </a:effectLst>
              </a:rPr>
              <a:t>Substitution</a:t>
            </a:r>
            <a:endParaRPr lang="en-US" dirty="0"/>
          </a:p>
          <a:p>
            <a:pPr marL="971550" lvl="1" indent="-514350">
              <a:buFont typeface="+mj-lt"/>
              <a:buAutoNum type="arabicPeriod"/>
            </a:pPr>
            <a:r>
              <a:rPr lang="en-US" dirty="0"/>
              <a:t>Solve one equation for one variable</a:t>
            </a:r>
          </a:p>
          <a:p>
            <a:pPr marL="971550" lvl="1" indent="-514350">
              <a:buFont typeface="+mj-lt"/>
              <a:buAutoNum type="arabicPeriod"/>
            </a:pPr>
            <a:r>
              <a:rPr lang="en-US" dirty="0"/>
              <a:t>Use that expression to replace that variable in the other equation</a:t>
            </a:r>
          </a:p>
          <a:p>
            <a:pPr marL="971550" lvl="1" indent="-514350">
              <a:buFont typeface="+mj-lt"/>
              <a:buAutoNum type="arabicPeriod"/>
            </a:pPr>
            <a:r>
              <a:rPr lang="en-US" dirty="0"/>
              <a:t>Solve the new equation</a:t>
            </a:r>
          </a:p>
          <a:p>
            <a:pPr marL="971550" lvl="1" indent="-514350">
              <a:buFont typeface="+mj-lt"/>
              <a:buAutoNum type="arabicPeriod"/>
            </a:pPr>
            <a:r>
              <a:rPr lang="en-US" dirty="0"/>
              <a:t>Substitute back into the first equation</a:t>
            </a:r>
          </a:p>
          <a:p>
            <a:pPr marL="971550" lvl="1" indent="-514350">
              <a:buFont typeface="+mj-lt"/>
              <a:buAutoNum type="arabicPeriod"/>
            </a:pPr>
            <a:r>
              <a:rPr lang="en-US" dirty="0"/>
              <a:t>Solve for the second variable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12800" y="1583349"/>
            <a:ext cx="2438400" cy="533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2400"/>
          </a:p>
        </p:txBody>
      </p:sp>
      <p:sp>
        <p:nvSpPr>
          <p:cNvPr id="2" name="Title 1"/>
          <p:cNvSpPr>
            <a:spLocks noGrp="1"/>
          </p:cNvSpPr>
          <p:nvPr>
            <p:ph type="title"/>
          </p:nvPr>
        </p:nvSpPr>
        <p:spPr/>
        <p:txBody>
          <a:bodyPr>
            <a:normAutofit/>
          </a:bodyPr>
          <a:lstStyle/>
          <a:p>
            <a:r>
              <a:rPr lang="en-US" dirty="0"/>
              <a:t>1-02 Solve Linear Systems Algebraically</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609600" y="1524000"/>
                <a:ext cx="5384800" cy="5251387"/>
              </a:xfrm>
            </p:spPr>
            <p:txBody>
              <a:bodyPr>
                <a:normAutofit fontScale="92500"/>
              </a:bodyPr>
              <a:lstStyle/>
              <a:p>
                <a:pPr marL="146300" indent="0">
                  <a:buNone/>
                </a:pPr>
                <a14:m>
                  <m:oMathPara xmlns:m="http://schemas.openxmlformats.org/officeDocument/2006/math">
                    <m:oMathParaPr>
                      <m:jc m:val="left"/>
                    </m:oMathParaPr>
                    <m:oMath xmlns:m="http://schemas.openxmlformats.org/officeDocument/2006/math">
                      <m:r>
                        <a:rPr lang="en-US" sz="4267" i="1">
                          <a:latin typeface="Cambria Math"/>
                        </a:rPr>
                        <m:t>𝑦</m:t>
                      </m:r>
                      <m:r>
                        <a:rPr lang="en-US" sz="4267" i="1">
                          <a:latin typeface="Cambria Math"/>
                        </a:rPr>
                        <m:t>=</m:t>
                      </m:r>
                      <m:r>
                        <a:rPr lang="en-US" sz="4267" i="1">
                          <a:latin typeface="Cambria Math"/>
                        </a:rPr>
                        <m:t>𝑥</m:t>
                      </m:r>
                      <m:r>
                        <a:rPr lang="en-US" sz="4267" i="1">
                          <a:latin typeface="Cambria Math"/>
                        </a:rPr>
                        <m:t>+2</m:t>
                      </m:r>
                    </m:oMath>
                  </m:oMathPara>
                </a14:m>
                <a:endParaRPr lang="en-US" sz="4267" dirty="0"/>
              </a:p>
              <a:p>
                <a:pPr marL="146300" indent="0">
                  <a:buNone/>
                </a:pPr>
                <a14:m>
                  <m:oMathPara xmlns:m="http://schemas.openxmlformats.org/officeDocument/2006/math">
                    <m:oMathParaPr>
                      <m:jc m:val="left"/>
                    </m:oMathParaPr>
                    <m:oMath xmlns:m="http://schemas.openxmlformats.org/officeDocument/2006/math">
                      <m:r>
                        <a:rPr lang="en-US" sz="4267" i="1">
                          <a:latin typeface="Cambria Math"/>
                        </a:rPr>
                        <m:t>2</m:t>
                      </m:r>
                      <m:r>
                        <a:rPr lang="en-US" sz="4267" i="1">
                          <a:latin typeface="Cambria Math"/>
                        </a:rPr>
                        <m:t>𝑥</m:t>
                      </m:r>
                      <m:r>
                        <a:rPr lang="en-US" sz="4267" i="1">
                          <a:latin typeface="Cambria Math"/>
                        </a:rPr>
                        <m:t>+</m:t>
                      </m:r>
                      <m:r>
                        <a:rPr lang="en-US" sz="4267" i="1">
                          <a:latin typeface="Cambria Math"/>
                        </a:rPr>
                        <m:t>𝑦</m:t>
                      </m:r>
                      <m:r>
                        <a:rPr lang="en-US" sz="4267" i="1">
                          <a:latin typeface="Cambria Math"/>
                        </a:rPr>
                        <m:t>=8</m:t>
                      </m:r>
                    </m:oMath>
                  </m:oMathPara>
                </a14:m>
                <a:endParaRPr lang="en-US" sz="4267" dirty="0"/>
              </a:p>
              <a:p>
                <a:pPr marL="146300" indent="0">
                  <a:buNone/>
                </a:pPr>
                <a:endParaRPr lang="en-US" sz="4267" dirty="0"/>
              </a:p>
              <a:p>
                <a:pPr marL="146300" indent="0">
                  <a:buNone/>
                </a:pPr>
                <a14:m>
                  <m:oMathPara xmlns:m="http://schemas.openxmlformats.org/officeDocument/2006/math">
                    <m:oMathParaPr>
                      <m:jc m:val="left"/>
                    </m:oMathParaPr>
                    <m:oMath xmlns:m="http://schemas.openxmlformats.org/officeDocument/2006/math">
                      <m:r>
                        <a:rPr lang="en-US" sz="4267" i="1">
                          <a:latin typeface="Cambria Math"/>
                        </a:rPr>
                        <m:t>2</m:t>
                      </m:r>
                      <m:r>
                        <a:rPr lang="en-US" sz="4267" i="1">
                          <a:latin typeface="Cambria Math"/>
                        </a:rPr>
                        <m:t>𝑥</m:t>
                      </m:r>
                      <m:r>
                        <a:rPr lang="en-US" sz="4267" i="1">
                          <a:latin typeface="Cambria Math"/>
                        </a:rPr>
                        <m:t>+       </m:t>
                      </m:r>
                      <m:r>
                        <a:rPr lang="en-US" sz="4267" i="1">
                          <a:latin typeface="Cambria Math"/>
                        </a:rPr>
                        <m:t>𝑦</m:t>
                      </m:r>
                      <m:r>
                        <a:rPr lang="en-US" sz="4267" i="1">
                          <a:latin typeface="Cambria Math"/>
                        </a:rPr>
                        <m:t>    =8</m:t>
                      </m:r>
                    </m:oMath>
                  </m:oMathPara>
                </a14:m>
                <a:endParaRPr lang="en-US" sz="4267" dirty="0"/>
              </a:p>
              <a:p>
                <a:pPr marL="146300" indent="0">
                  <a:buNone/>
                </a:pPr>
                <a14:m>
                  <m:oMathPara xmlns:m="http://schemas.openxmlformats.org/officeDocument/2006/math">
                    <m:oMathParaPr>
                      <m:jc m:val="left"/>
                    </m:oMathParaPr>
                    <m:oMath xmlns:m="http://schemas.openxmlformats.org/officeDocument/2006/math">
                      <m:r>
                        <a:rPr lang="en-US" sz="4267" i="1">
                          <a:latin typeface="Cambria Math"/>
                        </a:rPr>
                        <m:t>3</m:t>
                      </m:r>
                      <m:r>
                        <a:rPr lang="en-US" sz="4267" i="1">
                          <a:latin typeface="Cambria Math"/>
                        </a:rPr>
                        <m:t>𝑥</m:t>
                      </m:r>
                      <m:r>
                        <a:rPr lang="en-US" sz="4267" i="1">
                          <a:latin typeface="Cambria Math"/>
                        </a:rPr>
                        <m:t>+2=8</m:t>
                      </m:r>
                    </m:oMath>
                  </m:oMathPara>
                </a14:m>
                <a:endParaRPr lang="en-US" sz="4267" dirty="0"/>
              </a:p>
              <a:p>
                <a:pPr marL="146300" indent="0">
                  <a:buNone/>
                </a:pPr>
                <a14:m>
                  <m:oMathPara xmlns:m="http://schemas.openxmlformats.org/officeDocument/2006/math">
                    <m:oMathParaPr>
                      <m:jc m:val="left"/>
                    </m:oMathParaPr>
                    <m:oMath xmlns:m="http://schemas.openxmlformats.org/officeDocument/2006/math">
                      <m:r>
                        <a:rPr lang="en-US" sz="4267" i="1">
                          <a:latin typeface="Cambria Math"/>
                        </a:rPr>
                        <m:t>3</m:t>
                      </m:r>
                      <m:r>
                        <a:rPr lang="en-US" sz="4267" i="1">
                          <a:latin typeface="Cambria Math"/>
                        </a:rPr>
                        <m:t>𝑥</m:t>
                      </m:r>
                      <m:r>
                        <a:rPr lang="en-US" sz="4267" i="1">
                          <a:latin typeface="Cambria Math"/>
                        </a:rPr>
                        <m:t>=6</m:t>
                      </m:r>
                    </m:oMath>
                  </m:oMathPara>
                </a14:m>
                <a:endParaRPr lang="en-US" sz="4267" dirty="0"/>
              </a:p>
              <a:p>
                <a:pPr marL="146300" indent="0">
                  <a:buNone/>
                </a:pPr>
                <a14:m>
                  <m:oMathPara xmlns:m="http://schemas.openxmlformats.org/officeDocument/2006/math">
                    <m:oMathParaPr>
                      <m:jc m:val="left"/>
                    </m:oMathParaPr>
                    <m:oMath xmlns:m="http://schemas.openxmlformats.org/officeDocument/2006/math">
                      <m:r>
                        <a:rPr lang="en-US" sz="4267" i="1">
                          <a:latin typeface="Cambria Math"/>
                        </a:rPr>
                        <m:t>𝑥</m:t>
                      </m:r>
                      <m:r>
                        <a:rPr lang="en-US" sz="4267" i="1">
                          <a:latin typeface="Cambria Math"/>
                        </a:rPr>
                        <m:t>=2</m:t>
                      </m:r>
                    </m:oMath>
                  </m:oMathPara>
                </a14:m>
                <a:endParaRPr lang="en-US" sz="4267"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609600" y="1524000"/>
                <a:ext cx="5384800" cy="5251387"/>
              </a:xfr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3"/>
              <p:cNvSpPr>
                <a:spLocks noGrp="1"/>
              </p:cNvSpPr>
              <p:nvPr>
                <p:ph sz="half" idx="2"/>
              </p:nvPr>
            </p:nvSpPr>
            <p:spPr>
              <a:xfrm>
                <a:off x="6197600" y="1524000"/>
                <a:ext cx="5384800" cy="5251387"/>
              </a:xfrm>
            </p:spPr>
            <p:txBody>
              <a:bodyPr>
                <a:normAutofit fontScale="92500"/>
              </a:bodyPr>
              <a:lstStyle/>
              <a:p>
                <a:pPr marL="146300" indent="0">
                  <a:buNone/>
                </a:pPr>
                <a14:m>
                  <m:oMathPara xmlns:m="http://schemas.openxmlformats.org/officeDocument/2006/math">
                    <m:oMathParaPr>
                      <m:jc m:val="centerGroup"/>
                    </m:oMathParaPr>
                    <m:oMath xmlns:m="http://schemas.openxmlformats.org/officeDocument/2006/math">
                      <m:r>
                        <a:rPr lang="en-US" sz="4267" i="1">
                          <a:latin typeface="Cambria Math"/>
                        </a:rPr>
                        <m:t>𝑦</m:t>
                      </m:r>
                      <m:r>
                        <a:rPr lang="en-US" sz="4267" i="1">
                          <a:latin typeface="Cambria Math"/>
                        </a:rPr>
                        <m:t>=</m:t>
                      </m:r>
                      <m:r>
                        <a:rPr lang="en-US" sz="4267" i="1">
                          <a:latin typeface="Cambria Math"/>
                        </a:rPr>
                        <m:t>𝑥</m:t>
                      </m:r>
                      <m:r>
                        <a:rPr lang="en-US" sz="4267" i="1">
                          <a:latin typeface="Cambria Math"/>
                        </a:rPr>
                        <m:t>+2</m:t>
                      </m:r>
                    </m:oMath>
                  </m:oMathPara>
                </a14:m>
                <a:endParaRPr lang="en-US" sz="4267" dirty="0"/>
              </a:p>
              <a:p>
                <a:pPr marL="146300" indent="0">
                  <a:buNone/>
                </a:pPr>
                <a14:m>
                  <m:oMathPara xmlns:m="http://schemas.openxmlformats.org/officeDocument/2006/math">
                    <m:oMathParaPr>
                      <m:jc m:val="centerGroup"/>
                    </m:oMathParaPr>
                    <m:oMath xmlns:m="http://schemas.openxmlformats.org/officeDocument/2006/math">
                      <m:r>
                        <a:rPr lang="en-US" sz="4267" i="1">
                          <a:latin typeface="Cambria Math"/>
                        </a:rPr>
                        <m:t>𝑦</m:t>
                      </m:r>
                      <m:r>
                        <a:rPr lang="en-US" sz="4267" i="1">
                          <a:latin typeface="Cambria Math"/>
                        </a:rPr>
                        <m:t>=4</m:t>
                      </m:r>
                    </m:oMath>
                  </m:oMathPara>
                </a14:m>
                <a:endParaRPr lang="en-US" sz="4267" dirty="0"/>
              </a:p>
              <a:p>
                <a:pPr marL="146300" indent="0">
                  <a:buNone/>
                </a:pPr>
                <a:endParaRPr lang="en-US" sz="4267" dirty="0"/>
              </a:p>
              <a:p>
                <a:pPr marL="146300" indent="0">
                  <a:buNone/>
                </a:pPr>
                <a:endParaRPr lang="en-US" sz="4267" dirty="0"/>
              </a:p>
              <a:p>
                <a:pPr marL="146300" indent="0">
                  <a:buNone/>
                </a:pPr>
                <a:endParaRPr lang="en-US" sz="4267" dirty="0"/>
              </a:p>
              <a:p>
                <a:pPr marL="146300" indent="0">
                  <a:buNone/>
                </a:pPr>
                <a14:m>
                  <m:oMathPara xmlns:m="http://schemas.openxmlformats.org/officeDocument/2006/math">
                    <m:oMathParaPr>
                      <m:jc m:val="centerGroup"/>
                    </m:oMathParaPr>
                    <m:oMath xmlns:m="http://schemas.openxmlformats.org/officeDocument/2006/math">
                      <m:r>
                        <a:rPr lang="en-US" sz="15466" i="1">
                          <a:latin typeface="Cambria Math"/>
                        </a:rPr>
                        <m:t>(2,4)</m:t>
                      </m:r>
                    </m:oMath>
                  </m:oMathPara>
                </a14:m>
                <a:endParaRPr lang="en-US" sz="4267" dirty="0"/>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xfrm>
                <a:off x="6197600" y="1524000"/>
                <a:ext cx="5384800" cy="5251387"/>
              </a:xfr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2133600" y="3246120"/>
                <a:ext cx="1568058" cy="748988"/>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267" i="1">
                          <a:solidFill>
                            <a:srgbClr val="0070C0"/>
                          </a:solidFill>
                          <a:latin typeface="Cambria Math"/>
                        </a:rPr>
                        <m:t>𝑥</m:t>
                      </m:r>
                      <m:r>
                        <a:rPr lang="en-US" sz="4267" i="1">
                          <a:solidFill>
                            <a:srgbClr val="0070C0"/>
                          </a:solidFill>
                          <a:latin typeface="Cambria Math"/>
                        </a:rPr>
                        <m:t>+2</m:t>
                      </m:r>
                    </m:oMath>
                  </m:oMathPara>
                </a14:m>
                <a:endParaRPr lang="en-US" sz="2400" dirty="0">
                  <a:solidFill>
                    <a:srgbClr val="0070C0"/>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2133600" y="3246120"/>
                <a:ext cx="1568058" cy="74898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8534403" y="1524000"/>
                <a:ext cx="607859" cy="748988"/>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267" i="1">
                          <a:solidFill>
                            <a:srgbClr val="0070C0"/>
                          </a:solidFill>
                          <a:latin typeface="Cambria Math"/>
                        </a:rPr>
                        <m:t>2</m:t>
                      </m:r>
                    </m:oMath>
                  </m:oMathPara>
                </a14:m>
                <a:endParaRPr lang="en-US" sz="2400" dirty="0">
                  <a:solidFill>
                    <a:srgbClr val="0070C0"/>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8534403" y="1524000"/>
                <a:ext cx="607859" cy="748988"/>
              </a:xfrm>
              <a:prstGeom prst="rect">
                <a:avLst/>
              </a:prstGeom>
              <a:blipFill>
                <a:blip r:embed="rId6"/>
                <a:stretch>
                  <a:fillRect/>
                </a:stretch>
              </a:blipFill>
            </p:spPr>
            <p:txBody>
              <a:bodyPr/>
              <a:lstStyle/>
              <a:p>
                <a:r>
                  <a:rPr lang="en-US">
                    <a:noFill/>
                  </a:rPr>
                  <a:t> </a:t>
                </a:r>
              </a:p>
            </p:txBody>
          </p:sp>
        </mc:Fallback>
      </mc:AlternateContent>
      <p:sp>
        <p:nvSpPr>
          <p:cNvPr id="8" name="Left Arrow 7"/>
          <p:cNvSpPr/>
          <p:nvPr/>
        </p:nvSpPr>
        <p:spPr>
          <a:xfrm>
            <a:off x="3454400" y="859449"/>
            <a:ext cx="4267200" cy="1981200"/>
          </a:xfrm>
          <a:prstGeom prst="lef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t>y is the same thing as x + 2</a:t>
            </a:r>
          </a:p>
        </p:txBody>
      </p:sp>
    </p:spTree>
    <p:extLst>
      <p:ext uri="{BB962C8B-B14F-4D97-AF65-F5344CB8AC3E}">
        <p14:creationId xmlns:p14="http://schemas.microsoft.com/office/powerpoint/2010/main" val="83305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childTnLst>
                          </p:cTn>
                        </p:par>
                        <p:par>
                          <p:cTn id="32" fill="hold">
                            <p:stCondLst>
                              <p:cond delay="500"/>
                            </p:stCondLst>
                            <p:childTnLst>
                              <p:par>
                                <p:cTn id="33" presetID="53" presetClass="exit" presetSubtype="32" fill="hold" grpId="1" nodeType="afterEffect">
                                  <p:stCondLst>
                                    <p:cond delay="0"/>
                                  </p:stCondLst>
                                  <p:childTnLst>
                                    <p:anim calcmode="lin" valueType="num">
                                      <p:cBhvr>
                                        <p:cTn id="34" dur="500"/>
                                        <p:tgtEl>
                                          <p:spTgt spid="7"/>
                                        </p:tgtEl>
                                        <p:attrNameLst>
                                          <p:attrName>ppt_w</p:attrName>
                                        </p:attrNameLst>
                                      </p:cBhvr>
                                      <p:tavLst>
                                        <p:tav tm="0">
                                          <p:val>
                                            <p:strVal val="ppt_w"/>
                                          </p:val>
                                        </p:tav>
                                        <p:tav tm="100000">
                                          <p:val>
                                            <p:fltVal val="0"/>
                                          </p:val>
                                        </p:tav>
                                      </p:tavLst>
                                    </p:anim>
                                    <p:anim calcmode="lin" valueType="num">
                                      <p:cBhvr>
                                        <p:cTn id="35" dur="500"/>
                                        <p:tgtEl>
                                          <p:spTgt spid="7"/>
                                        </p:tgtEl>
                                        <p:attrNameLst>
                                          <p:attrName>ppt_h</p:attrName>
                                        </p:attrNameLst>
                                      </p:cBhvr>
                                      <p:tavLst>
                                        <p:tav tm="0">
                                          <p:val>
                                            <p:strVal val="ppt_h"/>
                                          </p:val>
                                        </p:tav>
                                        <p:tav tm="100000">
                                          <p:val>
                                            <p:fltVal val="0"/>
                                          </p:val>
                                        </p:tav>
                                      </p:tavLst>
                                    </p:anim>
                                    <p:animEffect transition="out" filter="fade">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childTnLst>
                          </p:cTn>
                        </p:par>
                        <p:par>
                          <p:cTn id="38" fill="hold">
                            <p:stCondLst>
                              <p:cond delay="1000"/>
                            </p:stCondLst>
                            <p:childTnLst>
                              <p:par>
                                <p:cTn id="39" presetID="53" presetClass="exit" presetSubtype="32" fill="hold" grpId="1" nodeType="afterEffect">
                                  <p:stCondLst>
                                    <p:cond delay="0"/>
                                  </p:stCondLst>
                                  <p:childTnLst>
                                    <p:anim calcmode="lin" valueType="num">
                                      <p:cBhvr>
                                        <p:cTn id="40" dur="500"/>
                                        <p:tgtEl>
                                          <p:spTgt spid="8"/>
                                        </p:tgtEl>
                                        <p:attrNameLst>
                                          <p:attrName>ppt_w</p:attrName>
                                        </p:attrNameLst>
                                      </p:cBhvr>
                                      <p:tavLst>
                                        <p:tav tm="0">
                                          <p:val>
                                            <p:strVal val="ppt_w"/>
                                          </p:val>
                                        </p:tav>
                                        <p:tav tm="100000">
                                          <p:val>
                                            <p:fltVal val="0"/>
                                          </p:val>
                                        </p:tav>
                                      </p:tavLst>
                                    </p:anim>
                                    <p:anim calcmode="lin" valueType="num">
                                      <p:cBhvr>
                                        <p:cTn id="41" dur="500"/>
                                        <p:tgtEl>
                                          <p:spTgt spid="8"/>
                                        </p:tgtEl>
                                        <p:attrNameLst>
                                          <p:attrName>ppt_h</p:attrName>
                                        </p:attrNameLst>
                                      </p:cBhvr>
                                      <p:tavLst>
                                        <p:tav tm="0">
                                          <p:val>
                                            <p:strVal val="ppt_h"/>
                                          </p:val>
                                        </p:tav>
                                        <p:tav tm="100000">
                                          <p:val>
                                            <p:fltVal val="0"/>
                                          </p:val>
                                        </p:tav>
                                      </p:tavLst>
                                    </p:anim>
                                    <p:animEffect transition="out" filter="fad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6"/>
                                        </p:tgtEl>
                                        <p:attrNameLst>
                                          <p:attrName>style.visibility</p:attrName>
                                        </p:attrNameLst>
                                      </p:cBhvr>
                                      <p:to>
                                        <p:strVal val="visible"/>
                                      </p:to>
                                    </p:set>
                                    <p:anim calcmode="lin" valueType="num">
                                      <p:cBhvr>
                                        <p:cTn id="64" dur="500" fill="hold"/>
                                        <p:tgtEl>
                                          <p:spTgt spid="6"/>
                                        </p:tgtEl>
                                        <p:attrNameLst>
                                          <p:attrName>ppt_w</p:attrName>
                                        </p:attrNameLst>
                                      </p:cBhvr>
                                      <p:tavLst>
                                        <p:tav tm="0">
                                          <p:val>
                                            <p:fltVal val="0"/>
                                          </p:val>
                                        </p:tav>
                                        <p:tav tm="100000">
                                          <p:val>
                                            <p:strVal val="#ppt_w"/>
                                          </p:val>
                                        </p:tav>
                                      </p:tavLst>
                                    </p:anim>
                                    <p:anim calcmode="lin" valueType="num">
                                      <p:cBhvr>
                                        <p:cTn id="65" dur="500" fill="hold"/>
                                        <p:tgtEl>
                                          <p:spTgt spid="6"/>
                                        </p:tgtEl>
                                        <p:attrNameLst>
                                          <p:attrName>ppt_h</p:attrName>
                                        </p:attrNameLst>
                                      </p:cBhvr>
                                      <p:tavLst>
                                        <p:tav tm="0">
                                          <p:val>
                                            <p:fltVal val="0"/>
                                          </p:val>
                                        </p:tav>
                                        <p:tav tm="100000">
                                          <p:val>
                                            <p:strVal val="#ppt_h"/>
                                          </p:val>
                                        </p:tav>
                                      </p:tavLst>
                                    </p:anim>
                                    <p:animEffect transition="in" filter="fade">
                                      <p:cBhvr>
                                        <p:cTn id="66" dur="500"/>
                                        <p:tgtEl>
                                          <p:spTgt spid="6"/>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3" grpId="0" uiExpand="1" build="p"/>
      <p:bldP spid="4" grpId="0" uiExpand="1" build="p"/>
      <p:bldP spid="5" grpId="0" animBg="1"/>
      <p:bldP spid="6" grpId="0" animBg="1"/>
      <p:bldP spid="8" grpId="0" animBg="1"/>
      <p:bldP spid="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eft Arrow 6"/>
          <p:cNvSpPr/>
          <p:nvPr/>
        </p:nvSpPr>
        <p:spPr>
          <a:xfrm rot="2917408">
            <a:off x="1219080" y="2621123"/>
            <a:ext cx="2362200" cy="1727200"/>
          </a:xfrm>
          <a:prstGeom prst="lef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a:t>x is by itself.  Solve for it.</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609600" y="1600200"/>
                <a:ext cx="5994400" cy="5175187"/>
              </a:xfrm>
            </p:spPr>
            <p:txBody>
              <a:bodyPr>
                <a:normAutofit fontScale="85000" lnSpcReduction="10000"/>
              </a:bodyPr>
              <a:lstStyle/>
              <a:p>
                <a:pPr marL="146300" indent="0">
                  <a:buNone/>
                </a:pPr>
                <a14:m>
                  <m:oMathPara xmlns:m="http://schemas.openxmlformats.org/officeDocument/2006/math">
                    <m:oMathParaPr>
                      <m:jc m:val="left"/>
                    </m:oMathParaPr>
                    <m:oMath xmlns:m="http://schemas.openxmlformats.org/officeDocument/2006/math">
                      <m:eqArr>
                        <m:eqArrPr>
                          <m:ctrlPr>
                            <a:rPr lang="en-US" sz="4267" i="1">
                              <a:latin typeface="Cambria Math" panose="02040503050406030204" pitchFamily="18" charset="0"/>
                            </a:rPr>
                          </m:ctrlPr>
                        </m:eqArrPr>
                        <m:e>
                          <m:r>
                            <a:rPr lang="en-US" sz="4267" i="1">
                              <a:latin typeface="Cambria Math"/>
                            </a:rPr>
                            <m:t>3&amp;</m:t>
                          </m:r>
                          <m:r>
                            <a:rPr lang="en-US" sz="4267" i="1">
                              <a:latin typeface="Cambria Math"/>
                            </a:rPr>
                            <m:t>𝑥</m:t>
                          </m:r>
                          <m:r>
                            <a:rPr lang="en-US" sz="4267" i="1">
                              <a:latin typeface="Cambria Math"/>
                            </a:rPr>
                            <m:t>+2&amp;</m:t>
                          </m:r>
                          <m:r>
                            <a:rPr lang="en-US" sz="4267" i="1">
                              <a:latin typeface="Cambria Math"/>
                            </a:rPr>
                            <m:t>𝑦</m:t>
                          </m:r>
                          <m:r>
                            <a:rPr lang="en-US" sz="4267" i="1">
                              <a:latin typeface="Cambria Math"/>
                            </a:rPr>
                            <m:t>&amp;=&amp;8</m:t>
                          </m:r>
                        </m:e>
                        <m:e>
                          <m:r>
                            <a:rPr lang="en-US" sz="4267" i="1">
                              <a:latin typeface="Cambria Math"/>
                            </a:rPr>
                            <m:t>&amp;</m:t>
                          </m:r>
                          <m:r>
                            <a:rPr lang="en-US" sz="4267" i="1">
                              <a:latin typeface="Cambria Math"/>
                            </a:rPr>
                            <m:t>𝑥</m:t>
                          </m:r>
                          <m:r>
                            <a:rPr lang="en-US" sz="4267" i="1">
                              <a:latin typeface="Cambria Math"/>
                            </a:rPr>
                            <m:t>+4&amp;</m:t>
                          </m:r>
                          <m:r>
                            <a:rPr lang="en-US" sz="4267" i="1">
                              <a:latin typeface="Cambria Math"/>
                            </a:rPr>
                            <m:t>𝑦</m:t>
                          </m:r>
                          <m:r>
                            <a:rPr lang="en-US" sz="4267" i="1">
                              <a:latin typeface="Cambria Math"/>
                            </a:rPr>
                            <m:t>&amp;=−&amp;4</m:t>
                          </m:r>
                        </m:e>
                      </m:eqArr>
                    </m:oMath>
                  </m:oMathPara>
                </a14:m>
                <a:endParaRPr lang="en-US" sz="4267" dirty="0"/>
              </a:p>
              <a:p>
                <a:pPr marL="146300" indent="0">
                  <a:buNone/>
                </a:pPr>
                <a:endParaRPr lang="en-US" sz="4267" dirty="0"/>
              </a:p>
              <a:p>
                <a:pPr marL="146300" indent="0">
                  <a:buNone/>
                </a:pPr>
                <a14:m>
                  <m:oMathPara xmlns:m="http://schemas.openxmlformats.org/officeDocument/2006/math">
                    <m:oMathParaPr>
                      <m:jc m:val="left"/>
                    </m:oMathParaPr>
                    <m:oMath xmlns:m="http://schemas.openxmlformats.org/officeDocument/2006/math">
                      <m:r>
                        <a:rPr lang="en-US" sz="4267" i="1">
                          <a:latin typeface="Cambria Math"/>
                        </a:rPr>
                        <m:t>𝑥</m:t>
                      </m:r>
                      <m:r>
                        <a:rPr lang="en-US" sz="4267" i="1">
                          <a:latin typeface="Cambria Math"/>
                        </a:rPr>
                        <m:t>=−4</m:t>
                      </m:r>
                      <m:r>
                        <a:rPr lang="en-US" sz="4267" i="1">
                          <a:latin typeface="Cambria Math"/>
                        </a:rPr>
                        <m:t>𝑦</m:t>
                      </m:r>
                      <m:r>
                        <a:rPr lang="en-US" sz="4267" i="1">
                          <a:latin typeface="Cambria Math"/>
                        </a:rPr>
                        <m:t>−4</m:t>
                      </m:r>
                    </m:oMath>
                  </m:oMathPara>
                </a14:m>
                <a:endParaRPr lang="en-US" sz="4267" dirty="0"/>
              </a:p>
              <a:p>
                <a:pPr marL="146300" indent="0">
                  <a:buNone/>
                </a:pPr>
                <a:endParaRPr lang="en-US" sz="4267" dirty="0"/>
              </a:p>
              <a:p>
                <a:pPr marL="146300" indent="0">
                  <a:buNone/>
                </a:pPr>
                <a14:m>
                  <m:oMathPara xmlns:m="http://schemas.openxmlformats.org/officeDocument/2006/math">
                    <m:oMathParaPr>
                      <m:jc m:val="left"/>
                    </m:oMathParaPr>
                    <m:oMath xmlns:m="http://schemas.openxmlformats.org/officeDocument/2006/math">
                      <m:r>
                        <a:rPr lang="en-US" sz="4267" i="1">
                          <a:latin typeface="Cambria Math"/>
                        </a:rPr>
                        <m:t>3        </m:t>
                      </m:r>
                      <m:r>
                        <a:rPr lang="en-US" sz="4267" i="1">
                          <a:latin typeface="Cambria Math"/>
                        </a:rPr>
                        <m:t>𝑥</m:t>
                      </m:r>
                      <m:r>
                        <a:rPr lang="en-US" sz="4267" i="1">
                          <a:latin typeface="Cambria Math"/>
                        </a:rPr>
                        <m:t>            +2</m:t>
                      </m:r>
                      <m:r>
                        <a:rPr lang="en-US" sz="4267" i="1">
                          <a:latin typeface="Cambria Math"/>
                        </a:rPr>
                        <m:t>𝑦</m:t>
                      </m:r>
                      <m:r>
                        <a:rPr lang="en-US" sz="4267" i="1">
                          <a:latin typeface="Cambria Math"/>
                        </a:rPr>
                        <m:t>=8</m:t>
                      </m:r>
                    </m:oMath>
                  </m:oMathPara>
                </a14:m>
                <a:endParaRPr lang="en-US" sz="4267" dirty="0"/>
              </a:p>
              <a:p>
                <a:pPr marL="146300" indent="0">
                  <a:buNone/>
                </a:pPr>
                <a14:m>
                  <m:oMathPara xmlns:m="http://schemas.openxmlformats.org/officeDocument/2006/math">
                    <m:oMathParaPr>
                      <m:jc m:val="left"/>
                    </m:oMathParaPr>
                    <m:oMath xmlns:m="http://schemas.openxmlformats.org/officeDocument/2006/math">
                      <m:r>
                        <a:rPr lang="en-US" sz="4267" i="1">
                          <a:latin typeface="Cambria Math"/>
                        </a:rPr>
                        <m:t>−12</m:t>
                      </m:r>
                      <m:r>
                        <a:rPr lang="en-US" sz="4267" i="1">
                          <a:latin typeface="Cambria Math"/>
                        </a:rPr>
                        <m:t>𝑦</m:t>
                      </m:r>
                      <m:r>
                        <a:rPr lang="en-US" sz="4267" i="1">
                          <a:latin typeface="Cambria Math"/>
                        </a:rPr>
                        <m:t>−12+2</m:t>
                      </m:r>
                      <m:r>
                        <a:rPr lang="en-US" sz="4267" i="1">
                          <a:latin typeface="Cambria Math"/>
                        </a:rPr>
                        <m:t>𝑦</m:t>
                      </m:r>
                      <m:r>
                        <a:rPr lang="en-US" sz="4267" i="1">
                          <a:latin typeface="Cambria Math"/>
                        </a:rPr>
                        <m:t>=8</m:t>
                      </m:r>
                    </m:oMath>
                  </m:oMathPara>
                </a14:m>
                <a:endParaRPr lang="en-US" sz="4267" dirty="0"/>
              </a:p>
              <a:p>
                <a:pPr marL="146300" indent="0">
                  <a:buNone/>
                </a:pPr>
                <a14:m>
                  <m:oMathPara xmlns:m="http://schemas.openxmlformats.org/officeDocument/2006/math">
                    <m:oMathParaPr>
                      <m:jc m:val="left"/>
                    </m:oMathParaPr>
                    <m:oMath xmlns:m="http://schemas.openxmlformats.org/officeDocument/2006/math">
                      <m:r>
                        <a:rPr lang="en-US" sz="4267" i="1">
                          <a:latin typeface="Cambria Math"/>
                        </a:rPr>
                        <m:t>−10</m:t>
                      </m:r>
                      <m:r>
                        <a:rPr lang="en-US" sz="4267" i="1">
                          <a:latin typeface="Cambria Math"/>
                        </a:rPr>
                        <m:t>𝑦</m:t>
                      </m:r>
                      <m:r>
                        <a:rPr lang="en-US" sz="4267" i="1">
                          <a:latin typeface="Cambria Math"/>
                        </a:rPr>
                        <m:t>−12=8</m:t>
                      </m:r>
                    </m:oMath>
                  </m:oMathPara>
                </a14:m>
                <a:endParaRPr lang="en-US" sz="4267" dirty="0"/>
              </a:p>
              <a:p>
                <a:pPr marL="146300" indent="0">
                  <a:buNone/>
                </a:pPr>
                <a14:m>
                  <m:oMathPara xmlns:m="http://schemas.openxmlformats.org/officeDocument/2006/math">
                    <m:oMathParaPr>
                      <m:jc m:val="left"/>
                    </m:oMathParaPr>
                    <m:oMath xmlns:m="http://schemas.openxmlformats.org/officeDocument/2006/math">
                      <m:r>
                        <a:rPr lang="en-US" sz="4267" i="1">
                          <a:latin typeface="Cambria Math"/>
                        </a:rPr>
                        <m:t>−10</m:t>
                      </m:r>
                      <m:r>
                        <a:rPr lang="en-US" sz="4267" i="1">
                          <a:latin typeface="Cambria Math"/>
                        </a:rPr>
                        <m:t>𝑦</m:t>
                      </m:r>
                      <m:r>
                        <a:rPr lang="en-US" sz="4267" i="1">
                          <a:latin typeface="Cambria Math"/>
                        </a:rPr>
                        <m:t>=20</m:t>
                      </m:r>
                    </m:oMath>
                  </m:oMathPara>
                </a14:m>
                <a:endParaRPr lang="en-US" sz="4267" dirty="0"/>
              </a:p>
              <a:p>
                <a:pPr marL="146300" indent="0">
                  <a:buNone/>
                </a:pPr>
                <a14:m>
                  <m:oMathPara xmlns:m="http://schemas.openxmlformats.org/officeDocument/2006/math">
                    <m:oMathParaPr>
                      <m:jc m:val="left"/>
                    </m:oMathParaPr>
                    <m:oMath xmlns:m="http://schemas.openxmlformats.org/officeDocument/2006/math">
                      <m:r>
                        <a:rPr lang="en-US" sz="4267" i="1">
                          <a:latin typeface="Cambria Math"/>
                        </a:rPr>
                        <m:t>𝑦</m:t>
                      </m:r>
                      <m:r>
                        <a:rPr lang="en-US" sz="4267" i="1">
                          <a:latin typeface="Cambria Math"/>
                        </a:rPr>
                        <m:t>=−2</m:t>
                      </m:r>
                    </m:oMath>
                  </m:oMathPara>
                </a14:m>
                <a:endParaRPr lang="en-US" sz="4267"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609600" y="1600200"/>
                <a:ext cx="5994400" cy="5175187"/>
              </a:xfrm>
              <a:blipFill>
                <a:blip r:embed="rId3"/>
                <a:stretch>
                  <a:fillRect/>
                </a:stretch>
              </a:blipFill>
            </p:spPr>
            <p:txBody>
              <a:bodyPr/>
              <a:lstStyle/>
              <a:p>
                <a:r>
                  <a:rPr lang="en-US">
                    <a:noFill/>
                  </a:rPr>
                  <a:t> </a:t>
                </a:r>
              </a:p>
            </p:txBody>
          </p:sp>
        </mc:Fallback>
      </mc:AlternateContent>
      <p:sp>
        <p:nvSpPr>
          <p:cNvPr id="2" name="Title 1"/>
          <p:cNvSpPr>
            <a:spLocks noGrp="1"/>
          </p:cNvSpPr>
          <p:nvPr>
            <p:ph type="title"/>
          </p:nvPr>
        </p:nvSpPr>
        <p:spPr/>
        <p:txBody>
          <a:bodyPr>
            <a:normAutofit/>
          </a:bodyPr>
          <a:lstStyle/>
          <a:p>
            <a:r>
              <a:rPr lang="en-US" dirty="0"/>
              <a:t>1-02 Solve Linear Systems Algebraically</a:t>
            </a:r>
          </a:p>
        </p:txBody>
      </p:sp>
      <mc:AlternateContent xmlns:mc="http://schemas.openxmlformats.org/markup-compatibility/2006" xmlns:a14="http://schemas.microsoft.com/office/drawing/2010/main">
        <mc:Choice Requires="a14">
          <p:sp>
            <p:nvSpPr>
              <p:cNvPr id="4" name="Content Placeholder 3"/>
              <p:cNvSpPr>
                <a:spLocks noGrp="1"/>
              </p:cNvSpPr>
              <p:nvPr>
                <p:ph sz="half" idx="2"/>
              </p:nvPr>
            </p:nvSpPr>
            <p:spPr>
              <a:xfrm>
                <a:off x="6197600" y="1600200"/>
                <a:ext cx="5384800" cy="5175187"/>
              </a:xfrm>
            </p:spPr>
            <p:txBody>
              <a:bodyPr>
                <a:normAutofit fontScale="85000" lnSpcReduction="10000"/>
              </a:bodyPr>
              <a:lstStyle/>
              <a:p>
                <a:pPr marL="146300" indent="0">
                  <a:buNone/>
                </a:pPr>
                <a14:m>
                  <m:oMathPara xmlns:m="http://schemas.openxmlformats.org/officeDocument/2006/math">
                    <m:oMathParaPr>
                      <m:jc m:val="centerGroup"/>
                    </m:oMathParaPr>
                    <m:oMath xmlns:m="http://schemas.openxmlformats.org/officeDocument/2006/math">
                      <m:r>
                        <a:rPr lang="en-US" sz="4267" i="1">
                          <a:latin typeface="Cambria Math"/>
                        </a:rPr>
                        <m:t>𝑥</m:t>
                      </m:r>
                      <m:r>
                        <a:rPr lang="en-US" sz="4267" i="1">
                          <a:latin typeface="Cambria Math"/>
                        </a:rPr>
                        <m:t>=−4     </m:t>
                      </m:r>
                      <m:r>
                        <a:rPr lang="en-US" sz="4267" i="1">
                          <a:latin typeface="Cambria Math"/>
                        </a:rPr>
                        <m:t>𝑦</m:t>
                      </m:r>
                      <m:r>
                        <a:rPr lang="en-US" sz="4267" i="1">
                          <a:latin typeface="Cambria Math"/>
                        </a:rPr>
                        <m:t>   −4</m:t>
                      </m:r>
                    </m:oMath>
                  </m:oMathPara>
                </a14:m>
                <a:endParaRPr lang="en-US" sz="4267" dirty="0"/>
              </a:p>
              <a:p>
                <a:pPr marL="146300" indent="0">
                  <a:buNone/>
                </a:pPr>
                <a14:m>
                  <m:oMathPara xmlns:m="http://schemas.openxmlformats.org/officeDocument/2006/math">
                    <m:oMathParaPr>
                      <m:jc m:val="centerGroup"/>
                    </m:oMathParaPr>
                    <m:oMath xmlns:m="http://schemas.openxmlformats.org/officeDocument/2006/math">
                      <m:r>
                        <a:rPr lang="en-US" sz="4267" i="1">
                          <a:latin typeface="Cambria Math"/>
                        </a:rPr>
                        <m:t>𝑥</m:t>
                      </m:r>
                      <m:r>
                        <a:rPr lang="en-US" sz="4267" i="1">
                          <a:latin typeface="Cambria Math"/>
                        </a:rPr>
                        <m:t>=4</m:t>
                      </m:r>
                    </m:oMath>
                  </m:oMathPara>
                </a14:m>
                <a:endParaRPr lang="en-US" sz="4267" dirty="0"/>
              </a:p>
              <a:p>
                <a:pPr marL="146300" indent="0">
                  <a:buNone/>
                </a:pPr>
                <a:endParaRPr lang="en-US" sz="4267" dirty="0"/>
              </a:p>
              <a:p>
                <a:pPr marL="146300" indent="0">
                  <a:buNone/>
                </a:pPr>
                <a:endParaRPr lang="en-US" sz="4267" dirty="0"/>
              </a:p>
              <a:p>
                <a:pPr marL="146300" indent="0">
                  <a:buNone/>
                </a:pPr>
                <a:endParaRPr lang="en-US" sz="4267" dirty="0"/>
              </a:p>
              <a:p>
                <a:pPr marL="146300" indent="0">
                  <a:buNone/>
                </a:pPr>
                <a14:m>
                  <m:oMathPara xmlns:m="http://schemas.openxmlformats.org/officeDocument/2006/math">
                    <m:oMathParaPr>
                      <m:jc m:val="centerGroup"/>
                    </m:oMathParaPr>
                    <m:oMath xmlns:m="http://schemas.openxmlformats.org/officeDocument/2006/math">
                      <m:r>
                        <a:rPr lang="en-US" sz="10666" i="1">
                          <a:latin typeface="Cambria Math"/>
                        </a:rPr>
                        <m:t>(4,−2)</m:t>
                      </m:r>
                    </m:oMath>
                  </m:oMathPara>
                </a14:m>
                <a:endParaRPr lang="en-US" sz="4267" dirty="0"/>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xfrm>
                <a:off x="6197600" y="1600200"/>
                <a:ext cx="5384800" cy="5175187"/>
              </a:xfr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1117600" y="3931953"/>
                <a:ext cx="2235200" cy="584775"/>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a:solidFill>
                            <a:srgbClr val="0070C0"/>
                          </a:solidFill>
                          <a:latin typeface="Cambria Math"/>
                        </a:rPr>
                        <m:t>(−4</m:t>
                      </m:r>
                      <m:r>
                        <a:rPr lang="en-US" sz="3200" i="1">
                          <a:solidFill>
                            <a:srgbClr val="0070C0"/>
                          </a:solidFill>
                          <a:latin typeface="Cambria Math"/>
                        </a:rPr>
                        <m:t>𝑦</m:t>
                      </m:r>
                      <m:r>
                        <a:rPr lang="en-US" sz="3200" i="1">
                          <a:solidFill>
                            <a:srgbClr val="0070C0"/>
                          </a:solidFill>
                          <a:latin typeface="Cambria Math"/>
                        </a:rPr>
                        <m:t>−4)</m:t>
                      </m:r>
                    </m:oMath>
                  </m:oMathPara>
                </a14:m>
                <a:endParaRPr lang="en-US" sz="1867" dirty="0">
                  <a:solidFill>
                    <a:srgbClr val="0070C0"/>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117600" y="3931953"/>
                <a:ext cx="2235200" cy="58477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8636000" y="1594247"/>
                <a:ext cx="1016000" cy="584775"/>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a:solidFill>
                            <a:srgbClr val="0070C0"/>
                          </a:solidFill>
                          <a:latin typeface="Cambria Math"/>
                        </a:rPr>
                        <m:t>(−2)</m:t>
                      </m:r>
                    </m:oMath>
                  </m:oMathPara>
                </a14:m>
                <a:endParaRPr lang="en-US" sz="1867" dirty="0">
                  <a:solidFill>
                    <a:srgbClr val="0070C0"/>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8636000" y="1594247"/>
                <a:ext cx="1016000" cy="584775"/>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0164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7"/>
                                        </p:tgtEl>
                                        <p:attrNameLst>
                                          <p:attrName>ppt_w</p:attrName>
                                        </p:attrNameLst>
                                      </p:cBhvr>
                                      <p:tavLst>
                                        <p:tav tm="0">
                                          <p:val>
                                            <p:strVal val="ppt_w"/>
                                          </p:val>
                                        </p:tav>
                                        <p:tav tm="100000">
                                          <p:val>
                                            <p:fltVal val="0"/>
                                          </p:val>
                                        </p:tav>
                                      </p:tavLst>
                                    </p:anim>
                                    <p:anim calcmode="lin" valueType="num">
                                      <p:cBhvr>
                                        <p:cTn id="18" dur="500"/>
                                        <p:tgtEl>
                                          <p:spTgt spid="7"/>
                                        </p:tgtEl>
                                        <p:attrNameLst>
                                          <p:attrName>ppt_h</p:attrName>
                                        </p:attrNameLst>
                                      </p:cBhvr>
                                      <p:tavLst>
                                        <p:tav tm="0">
                                          <p:val>
                                            <p:strVal val="ppt_h"/>
                                          </p:val>
                                        </p:tav>
                                        <p:tav tm="100000">
                                          <p:val>
                                            <p:fltVal val="0"/>
                                          </p:val>
                                        </p:tav>
                                      </p:tavLst>
                                    </p:anim>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randombar(horizont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3" grpId="0" uiExpand="1" build="p"/>
      <p:bldP spid="4" grpId="0" uiExpand="1" build="p"/>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1-02 Solve Linear Systems Algebraically</a:t>
            </a:r>
          </a:p>
        </p:txBody>
      </p:sp>
      <p:sp>
        <p:nvSpPr>
          <p:cNvPr id="3" name="Content Placeholder 2"/>
          <p:cNvSpPr>
            <a:spLocks noGrp="1"/>
          </p:cNvSpPr>
          <p:nvPr>
            <p:ph idx="1"/>
          </p:nvPr>
        </p:nvSpPr>
        <p:spPr/>
        <p:txBody>
          <a:bodyPr/>
          <a:lstStyle/>
          <a:p>
            <a:r>
              <a:rPr lang="en-US" dirty="0">
                <a:ln w="0"/>
                <a:solidFill>
                  <a:schemeClr val="accent1"/>
                </a:solidFill>
                <a:effectLst>
                  <a:outerShdw blurRad="38100" dist="25400" dir="5400000" algn="ctr" rotWithShape="0">
                    <a:srgbClr val="6E747A">
                      <a:alpha val="43000"/>
                    </a:srgbClr>
                  </a:outerShdw>
                </a:effectLst>
              </a:rPr>
              <a:t>Elimination</a:t>
            </a:r>
            <a:endParaRPr lang="en-US" dirty="0"/>
          </a:p>
          <a:p>
            <a:pPr marL="971550" lvl="1" indent="-514350">
              <a:buFont typeface="+mj-lt"/>
              <a:buAutoNum type="arabicPeriod"/>
            </a:pPr>
            <a:r>
              <a:rPr lang="en-US" dirty="0"/>
              <a:t>Line up the equations into columns</a:t>
            </a:r>
          </a:p>
          <a:p>
            <a:pPr marL="971550" lvl="1" indent="-514350">
              <a:buFont typeface="+mj-lt"/>
              <a:buAutoNum type="arabicPeriod"/>
            </a:pPr>
            <a:r>
              <a:rPr lang="en-US" dirty="0"/>
              <a:t>Multiply one or both equations by numbers so that one variable has the same coefficient, but opposite sign</a:t>
            </a:r>
          </a:p>
          <a:p>
            <a:pPr marL="971550" lvl="1" indent="-514350">
              <a:buFont typeface="+mj-lt"/>
              <a:buAutoNum type="arabicPeriod"/>
            </a:pPr>
            <a:r>
              <a:rPr lang="en-US" dirty="0"/>
              <a:t>Add the equations</a:t>
            </a:r>
          </a:p>
          <a:p>
            <a:pPr marL="971550" lvl="1" indent="-514350">
              <a:buFont typeface="+mj-lt"/>
              <a:buAutoNum type="arabicPeriod"/>
            </a:pPr>
            <a:r>
              <a:rPr lang="en-US" dirty="0"/>
              <a:t>Solve the resulting equation</a:t>
            </a:r>
          </a:p>
          <a:p>
            <a:pPr marL="971550" lvl="1" indent="-514350">
              <a:buFont typeface="+mj-lt"/>
              <a:buAutoNum type="arabicPeriod"/>
            </a:pPr>
            <a:r>
              <a:rPr lang="en-US" dirty="0"/>
              <a:t>Substitute the value into one original equation and solve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1-02 Solve Linear Systems Algebraically</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609600" y="1828800"/>
                <a:ext cx="5384800" cy="4946587"/>
              </a:xfrm>
            </p:spPr>
            <p:txBody>
              <a:bodyPr>
                <a:normAutofit lnSpcReduction="10000"/>
              </a:bodyPr>
              <a:lstStyle/>
              <a:p>
                <a:pPr marL="146300" indent="0">
                  <a:buNone/>
                </a:pPr>
                <a14:m>
                  <m:oMathPara xmlns:m="http://schemas.openxmlformats.org/officeDocument/2006/math">
                    <m:oMathParaPr>
                      <m:jc m:val="centerGroup"/>
                    </m:oMathParaPr>
                    <m:oMath xmlns:m="http://schemas.openxmlformats.org/officeDocument/2006/math">
                      <m:eqArr>
                        <m:eqArrPr>
                          <m:ctrlPr>
                            <a:rPr lang="en-US" sz="4267" i="1">
                              <a:latin typeface="Cambria Math" panose="02040503050406030204" pitchFamily="18" charset="0"/>
                            </a:rPr>
                          </m:ctrlPr>
                        </m:eqArrPr>
                        <m:e>
                          <m:r>
                            <a:rPr lang="en-US" sz="4267" i="1">
                              <a:latin typeface="Cambria Math"/>
                            </a:rPr>
                            <m:t>2&amp;</m:t>
                          </m:r>
                          <m:r>
                            <a:rPr lang="en-US" sz="4267" i="1">
                              <a:latin typeface="Cambria Math"/>
                            </a:rPr>
                            <m:t>𝑥</m:t>
                          </m:r>
                          <m:r>
                            <a:rPr lang="en-US" sz="4267" i="1">
                              <a:latin typeface="Cambria Math"/>
                            </a:rPr>
                            <m:t>−3&amp;</m:t>
                          </m:r>
                          <m:r>
                            <a:rPr lang="en-US" sz="4267" i="1">
                              <a:latin typeface="Cambria Math"/>
                            </a:rPr>
                            <m:t>𝑦</m:t>
                          </m:r>
                          <m:r>
                            <a:rPr lang="en-US" sz="4267" i="1">
                              <a:latin typeface="Cambria Math"/>
                            </a:rPr>
                            <m:t>&amp;=−14</m:t>
                          </m:r>
                        </m:e>
                        <m:e>
                          <m:r>
                            <a:rPr lang="en-US" sz="4267" i="1">
                              <a:latin typeface="Cambria Math"/>
                            </a:rPr>
                            <m:t>3&amp;</m:t>
                          </m:r>
                          <m:r>
                            <a:rPr lang="en-US" sz="4267" i="1">
                              <a:latin typeface="Cambria Math"/>
                            </a:rPr>
                            <m:t>𝑥</m:t>
                          </m:r>
                          <m:r>
                            <a:rPr lang="en-US" sz="4267" i="1">
                              <a:latin typeface="Cambria Math"/>
                            </a:rPr>
                            <m:t>−&amp;</m:t>
                          </m:r>
                          <m:r>
                            <a:rPr lang="en-US" sz="4267" i="1">
                              <a:latin typeface="Cambria Math"/>
                            </a:rPr>
                            <m:t>𝑦</m:t>
                          </m:r>
                          <m:r>
                            <a:rPr lang="en-US" sz="4267" i="1">
                              <a:latin typeface="Cambria Math"/>
                            </a:rPr>
                            <m:t>&amp;=−7</m:t>
                          </m:r>
                        </m:e>
                      </m:eqArr>
                    </m:oMath>
                  </m:oMathPara>
                </a14:m>
                <a:endParaRPr lang="en-US" sz="4267" dirty="0"/>
              </a:p>
              <a:p>
                <a:pPr marL="146300" indent="0">
                  <a:buNone/>
                </a:pPr>
                <a:endParaRPr lang="en-US" sz="4267" dirty="0"/>
              </a:p>
              <a:p>
                <a:pPr marL="146300" indent="0">
                  <a:buNone/>
                </a:pPr>
                <a14:m>
                  <m:oMathPara xmlns:m="http://schemas.openxmlformats.org/officeDocument/2006/math">
                    <m:oMathParaPr>
                      <m:jc m:val="left"/>
                    </m:oMathParaPr>
                    <m:oMath xmlns:m="http://schemas.openxmlformats.org/officeDocument/2006/math">
                      <m:r>
                        <a:rPr lang="en-US" sz="4267" i="1">
                          <a:latin typeface="Cambria Math"/>
                        </a:rPr>
                        <m:t>   2</m:t>
                      </m:r>
                      <m:r>
                        <a:rPr lang="en-US" sz="4267" i="1">
                          <a:latin typeface="Cambria Math"/>
                        </a:rPr>
                        <m:t>𝑥</m:t>
                      </m:r>
                      <m:r>
                        <a:rPr lang="en-US" sz="4267" i="1">
                          <a:latin typeface="Cambria Math"/>
                        </a:rPr>
                        <m:t>−3</m:t>
                      </m:r>
                      <m:r>
                        <a:rPr lang="en-US" sz="4267" i="1">
                          <a:latin typeface="Cambria Math"/>
                        </a:rPr>
                        <m:t>𝑦</m:t>
                      </m:r>
                      <m:r>
                        <a:rPr lang="en-US" sz="4267" i="1">
                          <a:latin typeface="Cambria Math"/>
                        </a:rPr>
                        <m:t>=−14</m:t>
                      </m:r>
                    </m:oMath>
                  </m:oMathPara>
                </a14:m>
                <a:endParaRPr lang="en-US" sz="4267" dirty="0"/>
              </a:p>
              <a:p>
                <a:pPr marL="146300" indent="0">
                  <a:buNone/>
                </a:pPr>
                <a14:m>
                  <m:oMathPara xmlns:m="http://schemas.openxmlformats.org/officeDocument/2006/math">
                    <m:oMathParaPr>
                      <m:jc m:val="left"/>
                    </m:oMathParaPr>
                    <m:oMath xmlns:m="http://schemas.openxmlformats.org/officeDocument/2006/math">
                      <m:r>
                        <a:rPr lang="en-US" sz="4267" i="1">
                          <a:latin typeface="Cambria Math"/>
                        </a:rPr>
                        <m:t>−9</m:t>
                      </m:r>
                      <m:r>
                        <a:rPr lang="en-US" sz="4267" i="1">
                          <a:latin typeface="Cambria Math"/>
                        </a:rPr>
                        <m:t>𝑥</m:t>
                      </m:r>
                      <m:r>
                        <a:rPr lang="en-US" sz="4267" i="1">
                          <a:latin typeface="Cambria Math"/>
                        </a:rPr>
                        <m:t>+3</m:t>
                      </m:r>
                      <m:r>
                        <a:rPr lang="en-US" sz="4267" i="1">
                          <a:latin typeface="Cambria Math"/>
                        </a:rPr>
                        <m:t>𝑦</m:t>
                      </m:r>
                      <m:r>
                        <a:rPr lang="en-US" sz="4267" i="1">
                          <a:latin typeface="Cambria Math"/>
                        </a:rPr>
                        <m:t>=21</m:t>
                      </m:r>
                    </m:oMath>
                  </m:oMathPara>
                </a14:m>
                <a:endParaRPr lang="en-US" sz="4267" dirty="0"/>
              </a:p>
              <a:p>
                <a:pPr marL="146300" indent="0">
                  <a:buNone/>
                </a:pPr>
                <a14:m>
                  <m:oMathPara xmlns:m="http://schemas.openxmlformats.org/officeDocument/2006/math">
                    <m:oMathParaPr>
                      <m:jc m:val="left"/>
                    </m:oMathParaPr>
                    <m:oMath xmlns:m="http://schemas.openxmlformats.org/officeDocument/2006/math">
                      <m:r>
                        <a:rPr lang="en-US" sz="4267" i="1">
                          <a:latin typeface="Cambria Math"/>
                        </a:rPr>
                        <m:t>−7</m:t>
                      </m:r>
                      <m:r>
                        <a:rPr lang="en-US" sz="4267" i="1">
                          <a:latin typeface="Cambria Math"/>
                        </a:rPr>
                        <m:t>𝑥</m:t>
                      </m:r>
                      <m:r>
                        <a:rPr lang="en-US" sz="4267" i="1">
                          <a:latin typeface="Cambria Math"/>
                        </a:rPr>
                        <m:t>           =7</m:t>
                      </m:r>
                    </m:oMath>
                  </m:oMathPara>
                </a14:m>
                <a:endParaRPr lang="en-US" sz="4267" dirty="0"/>
              </a:p>
              <a:p>
                <a:pPr marL="146300" indent="0">
                  <a:buNone/>
                </a:pPr>
                <a:endParaRPr lang="en-US" sz="4267" dirty="0"/>
              </a:p>
              <a:p>
                <a:pPr marL="146300" indent="0">
                  <a:buNone/>
                </a:pPr>
                <a14:m>
                  <m:oMathPara xmlns:m="http://schemas.openxmlformats.org/officeDocument/2006/math">
                    <m:oMathParaPr>
                      <m:jc m:val="left"/>
                    </m:oMathParaPr>
                    <m:oMath xmlns:m="http://schemas.openxmlformats.org/officeDocument/2006/math">
                      <m:r>
                        <a:rPr lang="en-US" sz="4267" i="1">
                          <a:latin typeface="Cambria Math"/>
                        </a:rPr>
                        <m:t>𝑥</m:t>
                      </m:r>
                      <m:r>
                        <a:rPr lang="en-US" sz="4267" i="1">
                          <a:latin typeface="Cambria Math"/>
                        </a:rPr>
                        <m:t>=−1</m:t>
                      </m:r>
                    </m:oMath>
                  </m:oMathPara>
                </a14:m>
                <a:endParaRPr lang="en-US" sz="4267"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609600" y="1828800"/>
                <a:ext cx="5384800" cy="4946587"/>
              </a:xfr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3"/>
              <p:cNvSpPr>
                <a:spLocks noGrp="1"/>
              </p:cNvSpPr>
              <p:nvPr>
                <p:ph sz="half" idx="2"/>
              </p:nvPr>
            </p:nvSpPr>
            <p:spPr>
              <a:xfrm>
                <a:off x="6197600" y="1828800"/>
                <a:ext cx="5384800" cy="4946587"/>
              </a:xfrm>
            </p:spPr>
            <p:txBody>
              <a:bodyPr>
                <a:normAutofit lnSpcReduction="10000"/>
              </a:bodyPr>
              <a:lstStyle/>
              <a:p>
                <a:pPr marL="146300" indent="0">
                  <a:buNone/>
                </a:pPr>
                <a14:m>
                  <m:oMathPara xmlns:m="http://schemas.openxmlformats.org/officeDocument/2006/math">
                    <m:oMathParaPr>
                      <m:jc m:val="centerGroup"/>
                    </m:oMathParaPr>
                    <m:oMath xmlns:m="http://schemas.openxmlformats.org/officeDocument/2006/math">
                      <m:r>
                        <a:rPr lang="en-US" sz="4267" i="1">
                          <a:latin typeface="Cambria Math"/>
                        </a:rPr>
                        <m:t>2    </m:t>
                      </m:r>
                      <m:r>
                        <a:rPr lang="en-US" sz="4267" i="1">
                          <a:latin typeface="Cambria Math"/>
                        </a:rPr>
                        <m:t>𝑥</m:t>
                      </m:r>
                      <m:r>
                        <a:rPr lang="en-US" sz="4267" i="1">
                          <a:latin typeface="Cambria Math"/>
                        </a:rPr>
                        <m:t>   −3</m:t>
                      </m:r>
                      <m:r>
                        <a:rPr lang="en-US" sz="4267" i="1">
                          <a:latin typeface="Cambria Math"/>
                        </a:rPr>
                        <m:t>𝑦</m:t>
                      </m:r>
                      <m:r>
                        <a:rPr lang="en-US" sz="4267" i="1">
                          <a:latin typeface="Cambria Math"/>
                        </a:rPr>
                        <m:t>=−14</m:t>
                      </m:r>
                    </m:oMath>
                  </m:oMathPara>
                </a14:m>
                <a:endParaRPr lang="en-US" sz="4267" dirty="0"/>
              </a:p>
              <a:p>
                <a:pPr marL="146300" indent="0">
                  <a:buNone/>
                </a:pPr>
                <a14:m>
                  <m:oMathPara xmlns:m="http://schemas.openxmlformats.org/officeDocument/2006/math">
                    <m:oMathParaPr>
                      <m:jc m:val="center"/>
                    </m:oMathParaPr>
                    <m:oMath xmlns:m="http://schemas.openxmlformats.org/officeDocument/2006/math">
                      <m:r>
                        <a:rPr lang="en-US" sz="4267" i="1">
                          <a:latin typeface="Cambria Math"/>
                        </a:rPr>
                        <m:t>−2−3</m:t>
                      </m:r>
                      <m:r>
                        <a:rPr lang="en-US" sz="4267" i="1">
                          <a:latin typeface="Cambria Math"/>
                        </a:rPr>
                        <m:t>𝑦</m:t>
                      </m:r>
                      <m:r>
                        <a:rPr lang="en-US" sz="4267" i="1">
                          <a:latin typeface="Cambria Math"/>
                        </a:rPr>
                        <m:t>=−14</m:t>
                      </m:r>
                    </m:oMath>
                  </m:oMathPara>
                </a14:m>
                <a:endParaRPr lang="en-US" sz="4267" dirty="0"/>
              </a:p>
              <a:p>
                <a:pPr marL="146300" indent="0">
                  <a:buNone/>
                </a:pPr>
                <a14:m>
                  <m:oMathPara xmlns:m="http://schemas.openxmlformats.org/officeDocument/2006/math">
                    <m:oMathParaPr>
                      <m:jc m:val="centerGroup"/>
                    </m:oMathParaPr>
                    <m:oMath xmlns:m="http://schemas.openxmlformats.org/officeDocument/2006/math">
                      <m:r>
                        <a:rPr lang="en-US" sz="4267" i="1">
                          <a:latin typeface="Cambria Math"/>
                        </a:rPr>
                        <m:t>−3</m:t>
                      </m:r>
                      <m:r>
                        <a:rPr lang="en-US" sz="4267" i="1">
                          <a:latin typeface="Cambria Math"/>
                        </a:rPr>
                        <m:t>𝑦</m:t>
                      </m:r>
                      <m:r>
                        <a:rPr lang="en-US" sz="4267" i="1">
                          <a:latin typeface="Cambria Math"/>
                        </a:rPr>
                        <m:t>=−12</m:t>
                      </m:r>
                    </m:oMath>
                  </m:oMathPara>
                </a14:m>
                <a:endParaRPr lang="en-US" sz="4267" dirty="0"/>
              </a:p>
              <a:p>
                <a:pPr marL="146300" indent="0">
                  <a:buNone/>
                </a:pPr>
                <a14:m>
                  <m:oMathPara xmlns:m="http://schemas.openxmlformats.org/officeDocument/2006/math">
                    <m:oMathParaPr>
                      <m:jc m:val="centerGroup"/>
                    </m:oMathParaPr>
                    <m:oMath xmlns:m="http://schemas.openxmlformats.org/officeDocument/2006/math">
                      <m:r>
                        <a:rPr lang="en-US" sz="4267" i="1">
                          <a:latin typeface="Cambria Math"/>
                        </a:rPr>
                        <m:t>𝑦</m:t>
                      </m:r>
                      <m:r>
                        <a:rPr lang="en-US" sz="4267" i="1">
                          <a:latin typeface="Cambria Math"/>
                        </a:rPr>
                        <m:t>=4</m:t>
                      </m:r>
                    </m:oMath>
                  </m:oMathPara>
                </a14:m>
                <a:endParaRPr lang="en-US" sz="4267" dirty="0"/>
              </a:p>
              <a:p>
                <a:pPr marL="146300" indent="0">
                  <a:buNone/>
                </a:pPr>
                <a14:m>
                  <m:oMathPara xmlns:m="http://schemas.openxmlformats.org/officeDocument/2006/math">
                    <m:oMathParaPr>
                      <m:jc m:val="centerGroup"/>
                    </m:oMathParaPr>
                    <m:oMath xmlns:m="http://schemas.openxmlformats.org/officeDocument/2006/math">
                      <m:r>
                        <a:rPr lang="en-US" sz="12800" i="1">
                          <a:latin typeface="Cambria Math"/>
                        </a:rPr>
                        <m:t>(−1,4)</m:t>
                      </m:r>
                    </m:oMath>
                  </m:oMathPara>
                </a14:m>
                <a:endParaRPr lang="en-US" sz="4267" dirty="0"/>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xfrm>
                <a:off x="6197600" y="1828800"/>
                <a:ext cx="5384800" cy="4946587"/>
              </a:xfrm>
              <a:blipFill>
                <a:blip r:embed="rId4"/>
                <a:stretch>
                  <a:fillRect/>
                </a:stretch>
              </a:blipFill>
            </p:spPr>
            <p:txBody>
              <a:bodyPr/>
              <a:lstStyle/>
              <a:p>
                <a:r>
                  <a:rPr lang="en-US">
                    <a:noFill/>
                  </a:rPr>
                  <a:t> </a:t>
                </a:r>
              </a:p>
            </p:txBody>
          </p:sp>
        </mc:Fallback>
      </mc:AlternateContent>
      <p:cxnSp>
        <p:nvCxnSpPr>
          <p:cNvPr id="6" name="Straight Connector 5"/>
          <p:cNvCxnSpPr/>
          <p:nvPr/>
        </p:nvCxnSpPr>
        <p:spPr>
          <a:xfrm>
            <a:off x="812800" y="4800600"/>
            <a:ext cx="4064000" cy="0"/>
          </a:xfrm>
          <a:prstGeom prst="line">
            <a:avLst/>
          </a:prstGeom>
          <a:ln w="1905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p:cNvSpPr txBox="1"/>
              <p:nvPr/>
            </p:nvSpPr>
            <p:spPr>
              <a:xfrm>
                <a:off x="-42532" y="2286001"/>
                <a:ext cx="6096000" cy="748988"/>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d>
                        <m:dPr>
                          <m:ctrlPr>
                            <a:rPr lang="en-US" sz="4267" i="1">
                              <a:solidFill>
                                <a:srgbClr val="0070C0"/>
                              </a:solidFill>
                              <a:latin typeface="Cambria Math" panose="02040503050406030204" pitchFamily="18" charset="0"/>
                            </a:rPr>
                          </m:ctrlPr>
                        </m:dPr>
                        <m:e>
                          <m:r>
                            <a:rPr lang="en-US" sz="4267" i="1">
                              <a:solidFill>
                                <a:srgbClr val="0070C0"/>
                              </a:solidFill>
                              <a:latin typeface="Cambria Math"/>
                            </a:rPr>
                            <m:t>−3</m:t>
                          </m:r>
                        </m:e>
                      </m:d>
                      <m:d>
                        <m:dPr>
                          <m:ctrlPr>
                            <a:rPr lang="en-US" sz="4267" i="1">
                              <a:solidFill>
                                <a:srgbClr val="0070C0"/>
                              </a:solidFill>
                              <a:latin typeface="Cambria Math" panose="02040503050406030204" pitchFamily="18" charset="0"/>
                            </a:rPr>
                          </m:ctrlPr>
                        </m:dPr>
                        <m:e>
                          <m:r>
                            <a:rPr lang="en-US" sz="4267" i="1">
                              <a:latin typeface="Cambria Math"/>
                            </a:rPr>
                            <m:t>3</m:t>
                          </m:r>
                          <m:r>
                            <a:rPr lang="en-US" sz="4267" i="1">
                              <a:latin typeface="Cambria Math"/>
                            </a:rPr>
                            <m:t>𝑥</m:t>
                          </m:r>
                          <m:r>
                            <a:rPr lang="en-US" sz="4267" i="1">
                              <a:latin typeface="Cambria Math"/>
                            </a:rPr>
                            <m:t>−</m:t>
                          </m:r>
                          <m:r>
                            <a:rPr lang="en-US" sz="4267" i="1">
                              <a:latin typeface="Cambria Math"/>
                            </a:rPr>
                            <m:t>𝑦</m:t>
                          </m:r>
                        </m:e>
                      </m:d>
                      <m:r>
                        <a:rPr lang="en-US" sz="4267" i="1">
                          <a:latin typeface="Cambria Math"/>
                        </a:rPr>
                        <m:t>=−7</m:t>
                      </m:r>
                      <m:r>
                        <a:rPr lang="en-US" sz="4267" i="1">
                          <a:solidFill>
                            <a:srgbClr val="0070C0"/>
                          </a:solidFill>
                          <a:latin typeface="Cambria Math"/>
                        </a:rPr>
                        <m:t>(−3)</m:t>
                      </m:r>
                    </m:oMath>
                  </m:oMathPara>
                </a14:m>
                <a:endParaRPr lang="en-US" sz="2400" dirty="0">
                  <a:solidFill>
                    <a:srgbClr val="0070C0"/>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42532" y="2286001"/>
                <a:ext cx="6096000" cy="74898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7010400" y="1803401"/>
                <a:ext cx="1016000" cy="584775"/>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a:solidFill>
                            <a:srgbClr val="0070C0"/>
                          </a:solidFill>
                          <a:latin typeface="Cambria Math"/>
                        </a:rPr>
                        <m:t>(−1)</m:t>
                      </m:r>
                    </m:oMath>
                  </m:oMathPara>
                </a14:m>
                <a:endParaRPr lang="en-US" sz="1867" dirty="0">
                  <a:solidFill>
                    <a:srgbClr val="0070C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7010400" y="1803401"/>
                <a:ext cx="1016000" cy="584775"/>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30294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childTnLst>
                          </p:cTn>
                        </p:par>
                        <p:par>
                          <p:cTn id="20" fill="hold">
                            <p:stCondLst>
                              <p:cond delay="0"/>
                            </p:stCondLst>
                            <p:childTnLst>
                              <p:par>
                                <p:cTn id="21" presetID="31"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randombar(horizontal)">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1-02 Solve Linear Systems Algebraically</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609600" y="1828800"/>
                <a:ext cx="5384800" cy="4946587"/>
              </a:xfrm>
            </p:spPr>
            <p:txBody>
              <a:bodyPr>
                <a:normAutofit/>
              </a:bodyPr>
              <a:lstStyle/>
              <a:p>
                <a:pPr marL="146300" indent="0">
                  <a:buNone/>
                </a:pPr>
                <a14:m>
                  <m:oMathPara xmlns:m="http://schemas.openxmlformats.org/officeDocument/2006/math">
                    <m:oMathParaPr>
                      <m:jc m:val="centerGroup"/>
                    </m:oMathParaPr>
                    <m:oMath xmlns:m="http://schemas.openxmlformats.org/officeDocument/2006/math">
                      <m:eqArr>
                        <m:eqArrPr>
                          <m:ctrlPr>
                            <a:rPr lang="en-US" sz="4267" i="1">
                              <a:latin typeface="Cambria Math" panose="02040503050406030204" pitchFamily="18" charset="0"/>
                            </a:rPr>
                          </m:ctrlPr>
                        </m:eqArrPr>
                        <m:e>
                          <m:r>
                            <a:rPr lang="en-US" sz="4267" i="1">
                              <a:latin typeface="Cambria Math"/>
                            </a:rPr>
                            <m:t>3&amp;</m:t>
                          </m:r>
                          <m:r>
                            <a:rPr lang="en-US" sz="4267" i="1">
                              <a:latin typeface="Cambria Math"/>
                            </a:rPr>
                            <m:t>𝑥</m:t>
                          </m:r>
                          <m:r>
                            <a:rPr lang="en-US" sz="4267" i="1">
                              <a:latin typeface="Cambria Math"/>
                            </a:rPr>
                            <m:t>+1&amp;1&amp;</m:t>
                          </m:r>
                          <m:r>
                            <a:rPr lang="en-US" sz="4267" i="1">
                              <a:latin typeface="Cambria Math"/>
                            </a:rPr>
                            <m:t>𝑦</m:t>
                          </m:r>
                          <m:r>
                            <a:rPr lang="en-US" sz="4267" i="1">
                              <a:latin typeface="Cambria Math"/>
                            </a:rPr>
                            <m:t>&amp;=4</m:t>
                          </m:r>
                        </m:e>
                        <m:e>
                          <m:r>
                            <a:rPr lang="en-US" sz="4267" i="1">
                              <a:latin typeface="Cambria Math"/>
                            </a:rPr>
                            <m:t>−2&amp;</m:t>
                          </m:r>
                          <m:r>
                            <a:rPr lang="en-US" sz="4267" i="1">
                              <a:latin typeface="Cambria Math"/>
                            </a:rPr>
                            <m:t>𝑥</m:t>
                          </m:r>
                          <m:r>
                            <a:rPr lang="en-US" sz="4267" i="1">
                              <a:latin typeface="Cambria Math"/>
                            </a:rPr>
                            <m:t>−&amp;6&amp;</m:t>
                          </m:r>
                          <m:r>
                            <a:rPr lang="en-US" sz="4267" i="1">
                              <a:latin typeface="Cambria Math"/>
                            </a:rPr>
                            <m:t>𝑦</m:t>
                          </m:r>
                          <m:r>
                            <a:rPr lang="en-US" sz="4267" i="1">
                              <a:latin typeface="Cambria Math"/>
                            </a:rPr>
                            <m:t>&amp;=0</m:t>
                          </m:r>
                        </m:e>
                      </m:eqArr>
                    </m:oMath>
                  </m:oMathPara>
                </a14:m>
                <a:endParaRPr lang="en-US" sz="4267" dirty="0"/>
              </a:p>
              <a:p>
                <a:pPr marL="146300" indent="0">
                  <a:buNone/>
                </a:pPr>
                <a:endParaRPr lang="en-US" sz="4267" dirty="0"/>
              </a:p>
              <a:p>
                <a:pPr marL="146300" indent="0">
                  <a:buNone/>
                </a:pPr>
                <a14:m>
                  <m:oMathPara xmlns:m="http://schemas.openxmlformats.org/officeDocument/2006/math">
                    <m:oMathParaPr>
                      <m:jc m:val="left"/>
                    </m:oMathParaPr>
                    <m:oMath xmlns:m="http://schemas.openxmlformats.org/officeDocument/2006/math">
                      <m:r>
                        <a:rPr lang="en-US" sz="4267" i="1">
                          <a:latin typeface="Cambria Math"/>
                        </a:rPr>
                        <m:t>   6</m:t>
                      </m:r>
                      <m:r>
                        <a:rPr lang="en-US" sz="4267" i="1">
                          <a:latin typeface="Cambria Math"/>
                        </a:rPr>
                        <m:t>𝑥</m:t>
                      </m:r>
                      <m:r>
                        <a:rPr lang="en-US" sz="4267" i="1">
                          <a:latin typeface="Cambria Math"/>
                        </a:rPr>
                        <m:t>+22</m:t>
                      </m:r>
                      <m:r>
                        <a:rPr lang="en-US" sz="4267" i="1">
                          <a:latin typeface="Cambria Math"/>
                        </a:rPr>
                        <m:t>𝑦</m:t>
                      </m:r>
                      <m:r>
                        <a:rPr lang="en-US" sz="4267" i="1">
                          <a:latin typeface="Cambria Math"/>
                        </a:rPr>
                        <m:t>=8</m:t>
                      </m:r>
                    </m:oMath>
                  </m:oMathPara>
                </a14:m>
                <a:endParaRPr lang="en-US" sz="4267" dirty="0"/>
              </a:p>
              <a:p>
                <a:pPr marL="146300" indent="0">
                  <a:buNone/>
                </a:pPr>
                <a14:m>
                  <m:oMathPara xmlns:m="http://schemas.openxmlformats.org/officeDocument/2006/math">
                    <m:oMathParaPr>
                      <m:jc m:val="left"/>
                    </m:oMathParaPr>
                    <m:oMath xmlns:m="http://schemas.openxmlformats.org/officeDocument/2006/math">
                      <m:r>
                        <a:rPr lang="en-US" sz="4267" i="1">
                          <a:latin typeface="Cambria Math"/>
                        </a:rPr>
                        <m:t>−6</m:t>
                      </m:r>
                      <m:r>
                        <a:rPr lang="en-US" sz="4267" i="1">
                          <a:latin typeface="Cambria Math"/>
                        </a:rPr>
                        <m:t>𝑥</m:t>
                      </m:r>
                      <m:r>
                        <a:rPr lang="en-US" sz="4267" i="1">
                          <a:latin typeface="Cambria Math"/>
                        </a:rPr>
                        <m:t>−18</m:t>
                      </m:r>
                      <m:r>
                        <a:rPr lang="en-US" sz="4267" i="1">
                          <a:latin typeface="Cambria Math"/>
                        </a:rPr>
                        <m:t>𝑦</m:t>
                      </m:r>
                      <m:r>
                        <a:rPr lang="en-US" sz="4267" i="1">
                          <a:latin typeface="Cambria Math"/>
                        </a:rPr>
                        <m:t>=0</m:t>
                      </m:r>
                    </m:oMath>
                  </m:oMathPara>
                </a14:m>
                <a:endParaRPr lang="en-US" sz="4267" dirty="0"/>
              </a:p>
              <a:p>
                <a:pPr marL="146300" indent="0">
                  <a:buNone/>
                </a:pPr>
                <a14:m>
                  <m:oMathPara xmlns:m="http://schemas.openxmlformats.org/officeDocument/2006/math">
                    <m:oMathParaPr>
                      <m:jc m:val="left"/>
                    </m:oMathParaPr>
                    <m:oMath xmlns:m="http://schemas.openxmlformats.org/officeDocument/2006/math">
                      <m:r>
                        <a:rPr lang="en-US" sz="4267" i="1">
                          <a:latin typeface="Cambria Math"/>
                        </a:rPr>
                        <m:t>                 4</m:t>
                      </m:r>
                      <m:r>
                        <a:rPr lang="en-US" sz="4267" i="1">
                          <a:latin typeface="Cambria Math"/>
                        </a:rPr>
                        <m:t>𝑦</m:t>
                      </m:r>
                      <m:r>
                        <a:rPr lang="en-US" sz="4267" i="1">
                          <a:latin typeface="Cambria Math"/>
                        </a:rPr>
                        <m:t>=8</m:t>
                      </m:r>
                    </m:oMath>
                  </m:oMathPara>
                </a14:m>
                <a:endParaRPr lang="en-US" sz="4267" dirty="0"/>
              </a:p>
              <a:p>
                <a:pPr marL="146300" indent="0">
                  <a:buNone/>
                </a:pPr>
                <a:r>
                  <a:rPr lang="en-US" sz="4267" dirty="0"/>
                  <a:t>                  </a:t>
                </a:r>
                <a14:m>
                  <m:oMath xmlns:m="http://schemas.openxmlformats.org/officeDocument/2006/math">
                    <m:r>
                      <a:rPr lang="en-US" sz="4267" i="1">
                        <a:latin typeface="Cambria Math"/>
                      </a:rPr>
                      <m:t>𝑦</m:t>
                    </m:r>
                    <m:r>
                      <a:rPr lang="en-US" sz="4267" i="1">
                        <a:latin typeface="Cambria Math"/>
                      </a:rPr>
                      <m:t>=2</m:t>
                    </m:r>
                  </m:oMath>
                </a14:m>
                <a:endParaRPr lang="en-US" sz="4267"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609600" y="1828800"/>
                <a:ext cx="5384800" cy="4946587"/>
              </a:xfr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3"/>
              <p:cNvSpPr>
                <a:spLocks noGrp="1"/>
              </p:cNvSpPr>
              <p:nvPr>
                <p:ph sz="half" idx="2"/>
              </p:nvPr>
            </p:nvSpPr>
            <p:spPr>
              <a:xfrm>
                <a:off x="6197600" y="1828800"/>
                <a:ext cx="5384800" cy="4946587"/>
              </a:xfrm>
            </p:spPr>
            <p:txBody>
              <a:bodyPr>
                <a:normAutofit/>
              </a:bodyPr>
              <a:lstStyle/>
              <a:p>
                <a:pPr marL="146300" indent="0">
                  <a:buNone/>
                </a:pPr>
                <a14:m>
                  <m:oMathPara xmlns:m="http://schemas.openxmlformats.org/officeDocument/2006/math">
                    <m:oMathParaPr>
                      <m:jc m:val="centerGroup"/>
                    </m:oMathParaPr>
                    <m:oMath xmlns:m="http://schemas.openxmlformats.org/officeDocument/2006/math">
                      <m:r>
                        <a:rPr lang="en-US" sz="4267" i="1">
                          <a:latin typeface="Cambria Math"/>
                        </a:rPr>
                        <m:t>−2</m:t>
                      </m:r>
                      <m:r>
                        <a:rPr lang="en-US" sz="4267" i="1">
                          <a:latin typeface="Cambria Math"/>
                        </a:rPr>
                        <m:t>𝑥</m:t>
                      </m:r>
                      <m:r>
                        <a:rPr lang="en-US" sz="4267" i="1">
                          <a:latin typeface="Cambria Math"/>
                        </a:rPr>
                        <m:t>−6  </m:t>
                      </m:r>
                      <m:r>
                        <a:rPr lang="en-US" sz="4267" i="1">
                          <a:latin typeface="Cambria Math"/>
                        </a:rPr>
                        <m:t>𝑦</m:t>
                      </m:r>
                      <m:r>
                        <a:rPr lang="en-US" sz="4267" i="1">
                          <a:latin typeface="Cambria Math"/>
                        </a:rPr>
                        <m:t> =0</m:t>
                      </m:r>
                    </m:oMath>
                  </m:oMathPara>
                </a14:m>
                <a:endParaRPr lang="en-US" sz="4267" dirty="0"/>
              </a:p>
              <a:p>
                <a:pPr marL="146300" indent="0">
                  <a:buNone/>
                </a:pPr>
                <a14:m>
                  <m:oMathPara xmlns:m="http://schemas.openxmlformats.org/officeDocument/2006/math">
                    <m:oMathParaPr>
                      <m:jc m:val="centerGroup"/>
                    </m:oMathParaPr>
                    <m:oMath xmlns:m="http://schemas.openxmlformats.org/officeDocument/2006/math">
                      <m:r>
                        <a:rPr lang="en-US" sz="4267" i="1">
                          <a:latin typeface="Cambria Math"/>
                        </a:rPr>
                        <m:t>−2</m:t>
                      </m:r>
                      <m:r>
                        <a:rPr lang="en-US" sz="4267" i="1">
                          <a:latin typeface="Cambria Math"/>
                        </a:rPr>
                        <m:t>𝑥</m:t>
                      </m:r>
                      <m:r>
                        <a:rPr lang="en-US" sz="4267" i="1">
                          <a:latin typeface="Cambria Math"/>
                        </a:rPr>
                        <m:t>−12=0</m:t>
                      </m:r>
                    </m:oMath>
                  </m:oMathPara>
                </a14:m>
                <a:endParaRPr lang="en-US" sz="4267" dirty="0"/>
              </a:p>
              <a:p>
                <a:pPr marL="146300" indent="0">
                  <a:buNone/>
                </a:pPr>
                <a14:m>
                  <m:oMathPara xmlns:m="http://schemas.openxmlformats.org/officeDocument/2006/math">
                    <m:oMathParaPr>
                      <m:jc m:val="centerGroup"/>
                    </m:oMathParaPr>
                    <m:oMath xmlns:m="http://schemas.openxmlformats.org/officeDocument/2006/math">
                      <m:r>
                        <a:rPr lang="en-US" sz="4267" i="1">
                          <a:latin typeface="Cambria Math"/>
                        </a:rPr>
                        <m:t>−2</m:t>
                      </m:r>
                      <m:r>
                        <a:rPr lang="en-US" sz="4267" i="1">
                          <a:latin typeface="Cambria Math"/>
                        </a:rPr>
                        <m:t>𝑥</m:t>
                      </m:r>
                      <m:r>
                        <a:rPr lang="en-US" sz="4267" i="1">
                          <a:latin typeface="Cambria Math"/>
                        </a:rPr>
                        <m:t>=12</m:t>
                      </m:r>
                    </m:oMath>
                  </m:oMathPara>
                </a14:m>
                <a:endParaRPr lang="en-US" sz="4267" dirty="0"/>
              </a:p>
              <a:p>
                <a:pPr marL="146300" indent="0">
                  <a:buNone/>
                </a:pPr>
                <a14:m>
                  <m:oMathPara xmlns:m="http://schemas.openxmlformats.org/officeDocument/2006/math">
                    <m:oMathParaPr>
                      <m:jc m:val="centerGroup"/>
                    </m:oMathParaPr>
                    <m:oMath xmlns:m="http://schemas.openxmlformats.org/officeDocument/2006/math">
                      <m:r>
                        <a:rPr lang="en-US" sz="4267" i="1">
                          <a:latin typeface="Cambria Math"/>
                        </a:rPr>
                        <m:t>𝑥</m:t>
                      </m:r>
                      <m:r>
                        <a:rPr lang="en-US" sz="4267" i="1">
                          <a:latin typeface="Cambria Math"/>
                        </a:rPr>
                        <m:t>=−6</m:t>
                      </m:r>
                    </m:oMath>
                  </m:oMathPara>
                </a14:m>
                <a:endParaRPr lang="en-US" sz="4267" dirty="0"/>
              </a:p>
              <a:p>
                <a:pPr marL="146300" indent="0">
                  <a:buNone/>
                </a:pPr>
                <a:endParaRPr lang="en-US" sz="4267" dirty="0"/>
              </a:p>
              <a:p>
                <a:pPr marL="146300" indent="0">
                  <a:buNone/>
                </a:pPr>
                <a14:m>
                  <m:oMathPara xmlns:m="http://schemas.openxmlformats.org/officeDocument/2006/math">
                    <m:oMathParaPr>
                      <m:jc m:val="centerGroup"/>
                    </m:oMathParaPr>
                    <m:oMath xmlns:m="http://schemas.openxmlformats.org/officeDocument/2006/math">
                      <m:r>
                        <a:rPr lang="en-US" sz="12800" i="1">
                          <a:latin typeface="Cambria Math"/>
                        </a:rPr>
                        <m:t>(−6, 2)</m:t>
                      </m:r>
                    </m:oMath>
                  </m:oMathPara>
                </a14:m>
                <a:endParaRPr lang="en-US" sz="4267" dirty="0"/>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xfrm>
                <a:off x="6197600" y="1828800"/>
                <a:ext cx="5384800" cy="4946587"/>
              </a:xfrm>
              <a:blipFill>
                <a:blip r:embed="rId4"/>
                <a:stretch>
                  <a:fillRect/>
                </a:stretch>
              </a:blipFill>
            </p:spPr>
            <p:txBody>
              <a:bodyPr/>
              <a:lstStyle/>
              <a:p>
                <a:r>
                  <a:rPr lang="en-US">
                    <a:noFill/>
                  </a:rPr>
                  <a:t> </a:t>
                </a:r>
              </a:p>
            </p:txBody>
          </p:sp>
        </mc:Fallback>
      </mc:AlternateContent>
      <p:cxnSp>
        <p:nvCxnSpPr>
          <p:cNvPr id="5" name="Straight Connector 4"/>
          <p:cNvCxnSpPr/>
          <p:nvPr/>
        </p:nvCxnSpPr>
        <p:spPr>
          <a:xfrm>
            <a:off x="812800" y="4800600"/>
            <a:ext cx="4064000" cy="0"/>
          </a:xfrm>
          <a:prstGeom prst="line">
            <a:avLst/>
          </a:prstGeom>
          <a:ln w="1905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p:cNvSpPr txBox="1"/>
              <p:nvPr/>
            </p:nvSpPr>
            <p:spPr>
              <a:xfrm>
                <a:off x="203200" y="1823062"/>
                <a:ext cx="6096000" cy="1399229"/>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eqArr>
                        <m:eqArrPr>
                          <m:ctrlPr>
                            <a:rPr lang="en-US" sz="4267" i="1">
                              <a:solidFill>
                                <a:srgbClr val="0070C0"/>
                              </a:solidFill>
                              <a:latin typeface="Cambria Math" panose="02040503050406030204" pitchFamily="18" charset="0"/>
                            </a:rPr>
                          </m:ctrlPr>
                        </m:eqArrPr>
                        <m:e>
                          <m:r>
                            <a:rPr lang="en-US" sz="4267" i="1">
                              <a:solidFill>
                                <a:srgbClr val="0070C0"/>
                              </a:solidFill>
                              <a:latin typeface="Cambria Math"/>
                            </a:rPr>
                            <m:t>&amp;</m:t>
                          </m:r>
                          <m:d>
                            <m:dPr>
                              <m:ctrlPr>
                                <a:rPr lang="en-US" sz="4267" i="1">
                                  <a:solidFill>
                                    <a:srgbClr val="0070C0"/>
                                  </a:solidFill>
                                  <a:latin typeface="Cambria Math" panose="02040503050406030204" pitchFamily="18" charset="0"/>
                                </a:rPr>
                              </m:ctrlPr>
                            </m:dPr>
                            <m:e>
                              <m:r>
                                <a:rPr lang="en-US" sz="4267" i="1">
                                  <a:solidFill>
                                    <a:srgbClr val="0070C0"/>
                                  </a:solidFill>
                                  <a:latin typeface="Cambria Math"/>
                                </a:rPr>
                                <m:t>2</m:t>
                              </m:r>
                            </m:e>
                          </m:d>
                          <m:d>
                            <m:dPr>
                              <m:ctrlPr>
                                <a:rPr lang="en-US" sz="4267" i="1">
                                  <a:solidFill>
                                    <a:srgbClr val="0070C0"/>
                                  </a:solidFill>
                                  <a:latin typeface="Cambria Math" panose="02040503050406030204" pitchFamily="18" charset="0"/>
                                </a:rPr>
                              </m:ctrlPr>
                            </m:dPr>
                            <m:e>
                              <m:r>
                                <a:rPr lang="en-US" sz="4267" i="1">
                                  <a:solidFill>
                                    <a:srgbClr val="0070C0"/>
                                  </a:solidFill>
                                  <a:latin typeface="Cambria Math"/>
                                </a:rPr>
                                <m:t>&amp;</m:t>
                              </m:r>
                              <m:r>
                                <a:rPr lang="en-US" sz="4267" i="1">
                                  <a:latin typeface="Cambria Math"/>
                                </a:rPr>
                                <m:t>3&amp;</m:t>
                              </m:r>
                              <m:r>
                                <a:rPr lang="en-US" sz="4267" i="1">
                                  <a:latin typeface="Cambria Math"/>
                                </a:rPr>
                                <m:t>𝑥</m:t>
                              </m:r>
                              <m:r>
                                <a:rPr lang="en-US" sz="4267" i="1">
                                  <a:latin typeface="Cambria Math"/>
                                </a:rPr>
                                <m:t>+1&amp;1&amp;</m:t>
                              </m:r>
                              <m:r>
                                <a:rPr lang="en-US" sz="4267" i="1">
                                  <a:latin typeface="Cambria Math"/>
                                </a:rPr>
                                <m:t>𝑦</m:t>
                              </m:r>
                            </m:e>
                          </m:d>
                          <m:r>
                            <a:rPr lang="en-US" sz="4267" i="1">
                              <a:solidFill>
                                <a:srgbClr val="0070C0"/>
                              </a:solidFill>
                              <a:latin typeface="Cambria Math"/>
                            </a:rPr>
                            <m:t>&amp;</m:t>
                          </m:r>
                          <m:r>
                            <a:rPr lang="en-US" sz="4267" i="1">
                              <a:latin typeface="Cambria Math"/>
                            </a:rPr>
                            <m:t>=4</m:t>
                          </m:r>
                          <m:r>
                            <a:rPr lang="en-US" sz="4267" i="1">
                              <a:solidFill>
                                <a:srgbClr val="0070C0"/>
                              </a:solidFill>
                              <a:latin typeface="Cambria Math"/>
                            </a:rPr>
                            <m:t>&amp;</m:t>
                          </m:r>
                          <m:d>
                            <m:dPr>
                              <m:ctrlPr>
                                <a:rPr lang="en-US" sz="4267" i="1">
                                  <a:solidFill>
                                    <a:srgbClr val="0070C0"/>
                                  </a:solidFill>
                                  <a:latin typeface="Cambria Math" panose="02040503050406030204" pitchFamily="18" charset="0"/>
                                </a:rPr>
                              </m:ctrlPr>
                            </m:dPr>
                            <m:e>
                              <m:r>
                                <a:rPr lang="en-US" sz="4267" i="1">
                                  <a:solidFill>
                                    <a:srgbClr val="0070C0"/>
                                  </a:solidFill>
                                  <a:latin typeface="Cambria Math"/>
                                </a:rPr>
                                <m:t>2</m:t>
                              </m:r>
                            </m:e>
                          </m:d>
                        </m:e>
                        <m:e>
                          <m:r>
                            <a:rPr lang="en-US" sz="4267" i="1">
                              <a:solidFill>
                                <a:srgbClr val="0070C0"/>
                              </a:solidFill>
                              <a:latin typeface="Cambria Math"/>
                            </a:rPr>
                            <m:t>&amp;</m:t>
                          </m:r>
                          <m:d>
                            <m:dPr>
                              <m:ctrlPr>
                                <a:rPr lang="en-US" sz="4267" i="1">
                                  <a:solidFill>
                                    <a:srgbClr val="0070C0"/>
                                  </a:solidFill>
                                  <a:latin typeface="Cambria Math" panose="02040503050406030204" pitchFamily="18" charset="0"/>
                                </a:rPr>
                              </m:ctrlPr>
                            </m:dPr>
                            <m:e>
                              <m:r>
                                <a:rPr lang="en-US" sz="4267" i="1">
                                  <a:solidFill>
                                    <a:srgbClr val="0070C0"/>
                                  </a:solidFill>
                                  <a:latin typeface="Cambria Math"/>
                                </a:rPr>
                                <m:t>3</m:t>
                              </m:r>
                            </m:e>
                          </m:d>
                          <m:d>
                            <m:dPr>
                              <m:ctrlPr>
                                <a:rPr lang="en-US" sz="4267" i="1">
                                  <a:solidFill>
                                    <a:srgbClr val="0070C0"/>
                                  </a:solidFill>
                                  <a:latin typeface="Cambria Math" panose="02040503050406030204" pitchFamily="18" charset="0"/>
                                </a:rPr>
                              </m:ctrlPr>
                            </m:dPr>
                            <m:e>
                              <m:r>
                                <a:rPr lang="en-US" sz="4267" i="1">
                                  <a:latin typeface="Cambria Math"/>
                                </a:rPr>
                                <m:t>−&amp;2&amp;</m:t>
                              </m:r>
                              <m:r>
                                <a:rPr lang="en-US" sz="4267" i="1">
                                  <a:latin typeface="Cambria Math"/>
                                </a:rPr>
                                <m:t>𝑥</m:t>
                              </m:r>
                              <m:r>
                                <a:rPr lang="en-US" sz="4267" i="1">
                                  <a:latin typeface="Cambria Math"/>
                                </a:rPr>
                                <m:t>−&amp;6&amp;</m:t>
                              </m:r>
                              <m:r>
                                <a:rPr lang="en-US" sz="4267" i="1">
                                  <a:latin typeface="Cambria Math"/>
                                </a:rPr>
                                <m:t>𝑦</m:t>
                              </m:r>
                            </m:e>
                          </m:d>
                          <m:r>
                            <a:rPr lang="en-US" sz="4267" i="1">
                              <a:solidFill>
                                <a:srgbClr val="0070C0"/>
                              </a:solidFill>
                              <a:latin typeface="Cambria Math"/>
                            </a:rPr>
                            <m:t>&amp;</m:t>
                          </m:r>
                          <m:r>
                            <a:rPr lang="en-US" sz="4267" i="1">
                              <a:latin typeface="Cambria Math"/>
                            </a:rPr>
                            <m:t>=0</m:t>
                          </m:r>
                          <m:r>
                            <a:rPr lang="en-US" sz="4267" i="1">
                              <a:solidFill>
                                <a:srgbClr val="0070C0"/>
                              </a:solidFill>
                              <a:latin typeface="Cambria Math"/>
                            </a:rPr>
                            <m:t>&amp;</m:t>
                          </m:r>
                          <m:d>
                            <m:dPr>
                              <m:ctrlPr>
                                <a:rPr lang="en-US" sz="4267" i="1">
                                  <a:solidFill>
                                    <a:srgbClr val="0070C0"/>
                                  </a:solidFill>
                                  <a:latin typeface="Cambria Math" panose="02040503050406030204" pitchFamily="18" charset="0"/>
                                </a:rPr>
                              </m:ctrlPr>
                            </m:dPr>
                            <m:e>
                              <m:r>
                                <a:rPr lang="en-US" sz="4267" i="1">
                                  <a:solidFill>
                                    <a:srgbClr val="0070C0"/>
                                  </a:solidFill>
                                  <a:latin typeface="Cambria Math"/>
                                </a:rPr>
                                <m:t>3</m:t>
                              </m:r>
                            </m:e>
                          </m:d>
                        </m:e>
                      </m:eqArr>
                    </m:oMath>
                  </m:oMathPara>
                </a14:m>
                <a:endParaRPr lang="en-US" sz="2400" dirty="0">
                  <a:solidFill>
                    <a:srgbClr val="0070C0"/>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203200" y="1823062"/>
                <a:ext cx="6096000" cy="139922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8940800" y="1827032"/>
                <a:ext cx="914400" cy="748988"/>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267" i="1">
                          <a:solidFill>
                            <a:srgbClr val="0070C0"/>
                          </a:solidFill>
                          <a:latin typeface="Cambria Math"/>
                        </a:rPr>
                        <m:t>(2)</m:t>
                      </m:r>
                    </m:oMath>
                  </m:oMathPara>
                </a14:m>
                <a:endParaRPr lang="en-US" sz="2400" dirty="0">
                  <a:solidFill>
                    <a:srgbClr val="0070C0"/>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8940800" y="1827032"/>
                <a:ext cx="914400" cy="748988"/>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73872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fltVal val="0"/>
                                          </p:val>
                                        </p:tav>
                                        <p:tav tm="100000">
                                          <p:val>
                                            <p:strVal val="#ppt_w"/>
                                          </p:val>
                                        </p:tav>
                                      </p:tavLst>
                                    </p:anim>
                                    <p:anim calcmode="lin" valueType="num">
                                      <p:cBhvr>
                                        <p:cTn id="25" dur="1000" fill="hold"/>
                                        <p:tgtEl>
                                          <p:spTgt spid="5"/>
                                        </p:tgtEl>
                                        <p:attrNameLst>
                                          <p:attrName>ppt_h</p:attrName>
                                        </p:attrNameLst>
                                      </p:cBhvr>
                                      <p:tavLst>
                                        <p:tav tm="0">
                                          <p:val>
                                            <p:fltVal val="0"/>
                                          </p:val>
                                        </p:tav>
                                        <p:tav tm="100000">
                                          <p:val>
                                            <p:strVal val="#ppt_h"/>
                                          </p:val>
                                        </p:tav>
                                      </p:tavLst>
                                    </p:anim>
                                    <p:anim calcmode="lin" valueType="num">
                                      <p:cBhvr>
                                        <p:cTn id="26" dur="1000" fill="hold"/>
                                        <p:tgtEl>
                                          <p:spTgt spid="5"/>
                                        </p:tgtEl>
                                        <p:attrNameLst>
                                          <p:attrName>style.rotation</p:attrName>
                                        </p:attrNameLst>
                                      </p:cBhvr>
                                      <p:tavLst>
                                        <p:tav tm="0">
                                          <p:val>
                                            <p:fltVal val="90"/>
                                          </p:val>
                                        </p:tav>
                                        <p:tav tm="100000">
                                          <p:val>
                                            <p:fltVal val="0"/>
                                          </p:val>
                                        </p:tav>
                                      </p:tavLst>
                                    </p:anim>
                                    <p:animEffect transition="in" filter="fade">
                                      <p:cBhvr>
                                        <p:cTn id="27" dur="1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randombar(horizont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1-02 Solve Linear Systems Algebraically</a:t>
            </a:r>
          </a:p>
        </p:txBody>
      </p:sp>
      <p:sp>
        <p:nvSpPr>
          <p:cNvPr id="3" name="Content Placeholder 2"/>
          <p:cNvSpPr>
            <a:spLocks noGrp="1"/>
          </p:cNvSpPr>
          <p:nvPr>
            <p:ph idx="1"/>
          </p:nvPr>
        </p:nvSpPr>
        <p:spPr/>
        <p:txBody>
          <a:bodyPr/>
          <a:lstStyle/>
          <a:p>
            <a:r>
              <a:rPr lang="en-US" dirty="0">
                <a:ln w="0"/>
                <a:solidFill>
                  <a:schemeClr val="accent1"/>
                </a:solidFill>
                <a:effectLst>
                  <a:outerShdw blurRad="38100" dist="25400" dir="5400000" algn="ctr" rotWithShape="0">
                    <a:srgbClr val="6E747A">
                      <a:alpha val="43000"/>
                    </a:srgbClr>
                  </a:outerShdw>
                </a:effectLst>
              </a:rPr>
              <a:t>Number of Solutions</a:t>
            </a:r>
          </a:p>
          <a:p>
            <a:pPr lvl="1"/>
            <a:r>
              <a:rPr lang="en-US" dirty="0"/>
              <a:t>If both variables disappear after you substitute or combine and</a:t>
            </a:r>
          </a:p>
          <a:p>
            <a:pPr lvl="2"/>
            <a:r>
              <a:rPr lang="en-US" dirty="0"/>
              <a:t>You get a true statement like 2 = 2 </a:t>
            </a:r>
            <a:r>
              <a:rPr lang="en-US" dirty="0">
                <a:sym typeface="Wingdings" pitchFamily="2" charset="2"/>
              </a:rPr>
              <a:t> infinite solutions</a:t>
            </a:r>
          </a:p>
          <a:p>
            <a:pPr lvl="2"/>
            <a:endParaRPr lang="en-US" dirty="0">
              <a:sym typeface="Wingdings" pitchFamily="2" charset="2"/>
            </a:endParaRPr>
          </a:p>
          <a:p>
            <a:pPr lvl="2"/>
            <a:endParaRPr lang="en-US" dirty="0">
              <a:sym typeface="Wingdings" pitchFamily="2" charset="2"/>
            </a:endParaRPr>
          </a:p>
          <a:p>
            <a:pPr lvl="2"/>
            <a:r>
              <a:rPr lang="en-US" dirty="0">
                <a:sym typeface="Wingdings" pitchFamily="2" charset="2"/>
              </a:rPr>
              <a:t>You get a false statement like 2 = 5  no solution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t>This Slideshow was developed to accompany the textbook</a:t>
            </a:r>
          </a:p>
          <a:p>
            <a:pPr lvl="1"/>
            <a:r>
              <a:rPr lang="en-US" i="1" dirty="0"/>
              <a:t>Big Ideas Algebra 2</a:t>
            </a:r>
          </a:p>
          <a:p>
            <a:pPr lvl="1"/>
            <a:r>
              <a:rPr lang="en-US" i="1" dirty="0"/>
              <a:t>By Larson, R., Boswell</a:t>
            </a:r>
          </a:p>
          <a:p>
            <a:pPr lvl="1"/>
            <a:r>
              <a:rPr lang="en-US" i="1" dirty="0"/>
              <a:t>2022 K12 (National Geographic/Cengage)</a:t>
            </a:r>
          </a:p>
          <a:p>
            <a:r>
              <a:rPr lang="en-US" dirty="0"/>
              <a:t>Some examples and diagrams are taken from the textbook.</a:t>
            </a:r>
          </a:p>
          <a:p>
            <a:endParaRPr lang="en-US" i="1" dirty="0"/>
          </a:p>
          <a:p>
            <a:endParaRPr lang="en-US" dirty="0"/>
          </a:p>
        </p:txBody>
      </p:sp>
      <p:sp>
        <p:nvSpPr>
          <p:cNvPr id="4" name="Rectangle 3"/>
          <p:cNvSpPr/>
          <p:nvPr/>
        </p:nvSpPr>
        <p:spPr bwMode="auto">
          <a:xfrm>
            <a:off x="6400800" y="5532876"/>
            <a:ext cx="5791200" cy="1320800"/>
          </a:xfrm>
          <a:prstGeom prst="rect">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square" lIns="121920" tIns="60960" rIns="121920" bIns="60960" numCol="1" rtlCol="0" anchor="t" anchorCtr="0" compatLnSpc="1">
            <a:prstTxWarp prst="textNoShape">
              <a:avLst/>
            </a:prstTxWarp>
          </a:bodyPr>
          <a:lstStyle/>
          <a:p>
            <a:r>
              <a:rPr lang="en-US" sz="2400" dirty="0"/>
              <a:t>Slides created by </a:t>
            </a:r>
          </a:p>
          <a:p>
            <a:r>
              <a:rPr lang="en-US" sz="2400" dirty="0"/>
              <a:t>Richard Wright, Andrews Academy </a:t>
            </a:r>
          </a:p>
          <a:p>
            <a:pPr defTabSz="1219170" eaLnBrk="0" fontAlgn="base" hangingPunct="0">
              <a:spcBef>
                <a:spcPct val="0"/>
              </a:spcBef>
              <a:spcAft>
                <a:spcPct val="0"/>
              </a:spcAft>
            </a:pPr>
            <a:r>
              <a:rPr lang="en-US" sz="2400" dirty="0">
                <a:solidFill>
                  <a:schemeClr val="tx1"/>
                </a:solidFill>
                <a:latin typeface="Comic Sans MS" pitchFamily="66" charset="0"/>
                <a:hlinkClick r:id="rId3"/>
              </a:rPr>
              <a:t>rwright@andrews.edu</a:t>
            </a:r>
            <a:r>
              <a:rPr lang="en-US" sz="2400" dirty="0">
                <a:solidFill>
                  <a:schemeClr val="tx1"/>
                </a:solidFill>
                <a:latin typeface="Comic Sans MS" pitchFamily="66" charset="0"/>
              </a:rPr>
              <a:t> </a:t>
            </a:r>
          </a:p>
        </p:txBody>
      </p:sp>
    </p:spTree>
    <p:extLst>
      <p:ext uri="{BB962C8B-B14F-4D97-AF65-F5344CB8AC3E}">
        <p14:creationId xmlns:p14="http://schemas.microsoft.com/office/powerpoint/2010/main" val="42377224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1-02 Solve Linear Systems Algebraically</a:t>
            </a:r>
          </a:p>
        </p:txBody>
      </p:sp>
      <p:sp>
        <p:nvSpPr>
          <p:cNvPr id="3" name="Content Placeholder 2"/>
          <p:cNvSpPr>
            <a:spLocks noGrp="1"/>
          </p:cNvSpPr>
          <p:nvPr>
            <p:ph idx="1"/>
          </p:nvPr>
        </p:nvSpPr>
        <p:spPr/>
        <p:txBody>
          <a:bodyPr/>
          <a:lstStyle/>
          <a:p>
            <a:r>
              <a:rPr lang="en-US" dirty="0">
                <a:ln w="0"/>
                <a:solidFill>
                  <a:schemeClr val="accent1"/>
                </a:solidFill>
                <a:effectLst>
                  <a:outerShdw blurRad="38100" dist="25400" dir="5400000" algn="ctr" rotWithShape="0">
                    <a:srgbClr val="6E747A">
                      <a:alpha val="43000"/>
                    </a:srgbClr>
                  </a:outerShdw>
                </a:effectLst>
              </a:rPr>
              <a:t>Summary of Solving Techniques</a:t>
            </a:r>
          </a:p>
          <a:p>
            <a:pPr lvl="1"/>
            <a:r>
              <a:rPr lang="en-US" dirty="0"/>
              <a:t>When to graph?</a:t>
            </a:r>
          </a:p>
          <a:p>
            <a:pPr lvl="2"/>
            <a:r>
              <a:rPr lang="en-US" dirty="0"/>
              <a:t>To get general picture and estimate</a:t>
            </a:r>
          </a:p>
          <a:p>
            <a:pPr lvl="1"/>
            <a:r>
              <a:rPr lang="en-US" dirty="0"/>
              <a:t>When to use substitution?</a:t>
            </a:r>
          </a:p>
          <a:p>
            <a:pPr lvl="2"/>
            <a:r>
              <a:rPr lang="en-US" dirty="0"/>
              <a:t>When one of the coefficients is 1</a:t>
            </a:r>
          </a:p>
          <a:p>
            <a:pPr lvl="1"/>
            <a:r>
              <a:rPr lang="en-US" dirty="0"/>
              <a:t>When to use elimination?</a:t>
            </a:r>
          </a:p>
          <a:p>
            <a:pPr lvl="2"/>
            <a:r>
              <a:rPr lang="en-US" dirty="0"/>
              <a:t>When none of the coefficients is 1</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3D715-0291-41FE-8D99-1BC88CE23670}"/>
              </a:ext>
            </a:extLst>
          </p:cNvPr>
          <p:cNvSpPr>
            <a:spLocks noGrp="1"/>
          </p:cNvSpPr>
          <p:nvPr>
            <p:ph type="title"/>
          </p:nvPr>
        </p:nvSpPr>
        <p:spPr/>
        <p:txBody>
          <a:bodyPr/>
          <a:lstStyle/>
          <a:p>
            <a:r>
              <a:rPr lang="en-US" b="1" dirty="0"/>
              <a:t>1-03 Solve Linear Systems in Three Variables</a:t>
            </a:r>
            <a:endParaRPr lang="en-US" dirty="0"/>
          </a:p>
        </p:txBody>
      </p:sp>
      <p:sp>
        <p:nvSpPr>
          <p:cNvPr id="3" name="Text Placeholder 2">
            <a:extLst>
              <a:ext uri="{FF2B5EF4-FFF2-40B4-BE49-F238E27FC236}">
                <a16:creationId xmlns:a16="http://schemas.microsoft.com/office/drawing/2014/main" id="{95B36B3F-0DC3-492E-B2AD-A34BAFC1F249}"/>
              </a:ext>
            </a:extLst>
          </p:cNvPr>
          <p:cNvSpPr>
            <a:spLocks noGrp="1"/>
          </p:cNvSpPr>
          <p:nvPr>
            <p:ph type="body" idx="1"/>
          </p:nvPr>
        </p:nvSpPr>
        <p:spPr/>
        <p:txBody>
          <a:bodyPr/>
          <a:lstStyle/>
          <a:p>
            <a:r>
              <a:rPr lang="en-US" dirty="0"/>
              <a:t>Objectives:</a:t>
            </a:r>
          </a:p>
          <a:p>
            <a:pPr marL="342900" indent="-342900">
              <a:buFont typeface="Arial" panose="020B0604020202020204" pitchFamily="34" charset="0"/>
              <a:buChar char="•"/>
            </a:pPr>
            <a:r>
              <a:rPr lang="en-US" dirty="0"/>
              <a:t>Solve a three-variable linear system of equations by elimination.</a:t>
            </a:r>
          </a:p>
          <a:p>
            <a:pPr marL="342900" indent="-342900">
              <a:buFont typeface="Arial" panose="020B0604020202020204" pitchFamily="34" charset="0"/>
              <a:buChar char="•"/>
            </a:pPr>
            <a:r>
              <a:rPr lang="en-US" dirty="0"/>
              <a:t>Describe the line of intersection for many solution case of a three-variable linear system.</a:t>
            </a:r>
          </a:p>
        </p:txBody>
      </p:sp>
      <p:sp>
        <p:nvSpPr>
          <p:cNvPr id="4" name="Slide Number Placeholder 3">
            <a:extLst>
              <a:ext uri="{FF2B5EF4-FFF2-40B4-BE49-F238E27FC236}">
                <a16:creationId xmlns:a16="http://schemas.microsoft.com/office/drawing/2014/main" id="{1A09C9F1-C1E9-425C-A28B-85DCDF2FC1F0}"/>
              </a:ext>
            </a:extLst>
          </p:cNvPr>
          <p:cNvSpPr>
            <a:spLocks noGrp="1"/>
          </p:cNvSpPr>
          <p:nvPr>
            <p:ph type="sldNum" sz="quarter" idx="12"/>
          </p:nvPr>
        </p:nvSpPr>
        <p:spPr/>
        <p:txBody>
          <a:bodyPr/>
          <a:lstStyle/>
          <a:p>
            <a:fld id="{44F26364-9288-443A-9A04-B8B318F630CC}" type="slidenum">
              <a:rPr lang="en-US" smtClean="0"/>
              <a:pPr/>
              <a:t>21</a:t>
            </a:fld>
            <a:endParaRPr lang="en-US"/>
          </a:p>
        </p:txBody>
      </p:sp>
    </p:spTree>
    <p:extLst>
      <p:ext uri="{BB962C8B-B14F-4D97-AF65-F5344CB8AC3E}">
        <p14:creationId xmlns:p14="http://schemas.microsoft.com/office/powerpoint/2010/main" val="18378208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a:t>1-03 Solve Linear Systems in Three Variables</a:t>
            </a:r>
            <a:endParaRPr lang="en-US" dirty="0"/>
          </a:p>
        </p:txBody>
      </p:sp>
      <p:sp>
        <p:nvSpPr>
          <p:cNvPr id="6" name="Content Placeholder 5"/>
          <p:cNvSpPr>
            <a:spLocks noGrp="1"/>
          </p:cNvSpPr>
          <p:nvPr>
            <p:ph idx="1"/>
          </p:nvPr>
        </p:nvSpPr>
        <p:spPr/>
        <p:txBody>
          <a:bodyPr>
            <a:normAutofit/>
          </a:bodyPr>
          <a:lstStyle/>
          <a:p>
            <a:r>
              <a:rPr lang="en-US" dirty="0"/>
              <a:t>We have now worked with 2 variables and 2 dimensions, but sometimes there are more</a:t>
            </a:r>
          </a:p>
          <a:p>
            <a:endParaRPr lang="en-US" dirty="0"/>
          </a:p>
          <a:p>
            <a:endParaRPr lang="en-US" dirty="0"/>
          </a:p>
          <a:p>
            <a:endParaRPr lang="en-US" dirty="0"/>
          </a:p>
          <a:p>
            <a:endParaRPr lang="en-US" dirty="0"/>
          </a:p>
          <a:p>
            <a:endParaRPr lang="en-US" dirty="0"/>
          </a:p>
          <a:p>
            <a:endParaRPr lang="en-US" dirty="0"/>
          </a:p>
          <a:p>
            <a:r>
              <a:rPr lang="en-US" dirty="0"/>
              <a:t>Linear equation in 3 variables graphs a plane </a:t>
            </a:r>
          </a:p>
          <a:p>
            <a:endParaRPr lang="en-US" dirty="0"/>
          </a:p>
        </p:txBody>
      </p:sp>
      <p:sp>
        <p:nvSpPr>
          <p:cNvPr id="4" name="TextBox 3"/>
          <p:cNvSpPr txBox="1"/>
          <p:nvPr/>
        </p:nvSpPr>
        <p:spPr>
          <a:xfrm>
            <a:off x="2540000" y="2667000"/>
            <a:ext cx="7721600" cy="1981200"/>
          </a:xfrm>
          <a:prstGeom prst="rect">
            <a:avLst/>
          </a:prstGeom>
          <a:noFill/>
        </p:spPr>
        <p:txBody>
          <a:bodyPr wrap="square" rtlCol="0">
            <a:prstTxWarp prst="textWave4">
              <a:avLst/>
            </a:prstTxWarp>
            <a:spAutoFit/>
            <a:scene3d>
              <a:camera prst="perspectiveHeroicExtremeLeftFacing"/>
              <a:lightRig rig="threePt" dir="t"/>
            </a:scene3d>
            <a:sp3d extrusionH="57150">
              <a:bevelT w="38100" h="38100"/>
            </a:sp3d>
          </a:bodyPr>
          <a:lstStyle/>
          <a:p>
            <a:pPr>
              <a:buNone/>
            </a:pPr>
            <a:r>
              <a:rPr lang="en-US" sz="8800" b="1" dirty="0">
                <a:effectLst>
                  <a:glow rad="228600">
                    <a:schemeClr val="accent6">
                      <a:satMod val="175000"/>
                      <a:alpha val="40000"/>
                    </a:schemeClr>
                  </a:glow>
                  <a:outerShdw blurRad="60007" dir="1500000" sy="-30000" kx="800400" algn="bl" rotWithShape="0">
                    <a:prstClr val="black">
                      <a:alpha val="20000"/>
                    </a:prstClr>
                  </a:outerShdw>
                </a:effectLst>
              </a:rPr>
              <a:t>dimensions.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6" presetClass="emph" presetSubtype="0" repeatCount="indefinite" autoRev="1" fill="hold" grpId="1" nodeType="afterEffect">
                                  <p:stCondLst>
                                    <p:cond delay="0"/>
                                  </p:stCondLst>
                                  <p:iterate type="lt">
                                    <p:tmPct val="0"/>
                                  </p:iterate>
                                  <p:childTnLst>
                                    <p:animScale>
                                      <p:cBhvr>
                                        <p:cTn id="12" dur="2000" fill="hold"/>
                                        <p:tgtEl>
                                          <p:spTgt spid="4"/>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4" grpId="0"/>
      <p:bldP spid="4"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1-03 Solve Linear Systems in Three Variables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normAutofit/>
              </a:bodyPr>
              <a:lstStyle/>
              <a:p>
                <a:r>
                  <a:rPr lang="en-US" dirty="0">
                    <a:ln w="0"/>
                    <a:solidFill>
                      <a:schemeClr val="accent1"/>
                    </a:solidFill>
                    <a:effectLst>
                      <a:outerShdw blurRad="38100" dist="25400" dir="5400000" algn="ctr" rotWithShape="0">
                        <a:srgbClr val="6E747A">
                          <a:alpha val="43000"/>
                        </a:srgbClr>
                      </a:outerShdw>
                    </a:effectLst>
                  </a:rPr>
                  <a:t>Solution to system in 3 variables</a:t>
                </a:r>
              </a:p>
              <a:p>
                <a:pPr lvl="1"/>
                <a:r>
                  <a:rPr lang="en-US" dirty="0"/>
                  <a:t>Ordered triple (</a:t>
                </a:r>
                <a:r>
                  <a:rPr lang="en-US" i="1" dirty="0"/>
                  <a:t>x</a:t>
                </a:r>
                <a:r>
                  <a:rPr lang="en-US" dirty="0"/>
                  <a:t>, </a:t>
                </a:r>
                <a:r>
                  <a:rPr lang="en-US" i="1" dirty="0"/>
                  <a:t>y</a:t>
                </a:r>
                <a:r>
                  <a:rPr lang="en-US" dirty="0"/>
                  <a:t>, </a:t>
                </a:r>
                <a:r>
                  <a:rPr lang="en-US" i="1" dirty="0"/>
                  <a:t>z</a:t>
                </a:r>
                <a:r>
                  <a:rPr lang="en-US" dirty="0"/>
                  <a:t>)</a:t>
                </a:r>
              </a:p>
              <a:p>
                <a:endParaRPr lang="en-US" dirty="0"/>
              </a:p>
              <a:p>
                <a:r>
                  <a:rPr lang="en-US" dirty="0"/>
                  <a:t>Example: Is (2, −4, 1) a solution of</a:t>
                </a:r>
              </a:p>
              <a:p>
                <a:pPr lvl="1"/>
                <a14:m>
                  <m:oMath xmlns:m="http://schemas.openxmlformats.org/officeDocument/2006/math">
                    <m:d>
                      <m:dPr>
                        <m:begChr m:val="{"/>
                        <m:endChr m:val=""/>
                        <m:ctrlPr>
                          <a:rPr lang="en-US" b="0" i="1" smtClean="0">
                            <a:latin typeface="Cambria Math" panose="02040503050406030204" pitchFamily="18" charset="0"/>
                          </a:rPr>
                        </m:ctrlPr>
                      </m:dPr>
                      <m:e>
                        <m:eqArr>
                          <m:eqArrPr>
                            <m:ctrlPr>
                              <a:rPr lang="en-US" b="0" i="1" smtClean="0">
                                <a:latin typeface="Cambria Math" panose="02040503050406030204" pitchFamily="18" charset="0"/>
                              </a:rPr>
                            </m:ctrlPr>
                          </m:eqArrPr>
                          <m:e>
                            <m:r>
                              <a:rPr lang="en-US" b="0" i="1" smtClean="0">
                                <a:latin typeface="Cambria Math"/>
                              </a:rPr>
                              <m:t>&amp;</m:t>
                            </m:r>
                            <m:r>
                              <m:rPr>
                                <m:brk m:alnAt="7"/>
                              </m:rPr>
                              <a:rPr lang="en-US" b="0" i="1" smtClean="0">
                                <a:latin typeface="Cambria Math"/>
                              </a:rPr>
                              <m:t>𝑥</m:t>
                            </m:r>
                            <m:r>
                              <a:rPr lang="en-US" b="0" i="1" smtClean="0">
                                <a:latin typeface="Cambria Math"/>
                              </a:rPr>
                              <m:t>+3&amp;</m:t>
                            </m:r>
                            <m:r>
                              <m:rPr>
                                <m:brk m:alnAt="7"/>
                              </m:rPr>
                              <a:rPr lang="en-US" b="0" i="1" smtClean="0">
                                <a:latin typeface="Cambria Math"/>
                              </a:rPr>
                              <m:t>𝑦</m:t>
                            </m:r>
                            <m:r>
                              <a:rPr lang="en-US" b="0" i="1" smtClean="0">
                                <a:latin typeface="Cambria Math"/>
                              </a:rPr>
                              <m:t>&amp;</m:t>
                            </m:r>
                            <m:r>
                              <m:rPr>
                                <m:brk m:alnAt="7"/>
                              </m:rPr>
                              <a:rPr lang="en-US" b="0" i="1" smtClean="0">
                                <a:latin typeface="Cambria Math"/>
                              </a:rPr>
                              <m:t>−</m:t>
                            </m:r>
                            <m:r>
                              <a:rPr lang="en-US" b="0" i="1" smtClean="0">
                                <a:latin typeface="Cambria Math"/>
                              </a:rPr>
                              <m:t>&amp;</m:t>
                            </m:r>
                            <m:r>
                              <m:rPr>
                                <m:brk m:alnAt="7"/>
                              </m:rPr>
                              <a:rPr lang="en-US" b="0" i="1" smtClean="0">
                                <a:latin typeface="Cambria Math"/>
                              </a:rPr>
                              <m:t>𝑧</m:t>
                            </m:r>
                            <m:r>
                              <a:rPr lang="en-US" b="0" i="1" smtClean="0">
                                <a:latin typeface="Cambria Math"/>
                              </a:rPr>
                              <m:t>&amp;=−11</m:t>
                            </m:r>
                          </m:e>
                          <m:e>
                            <m:r>
                              <a:rPr lang="en-US" b="0" i="1" smtClean="0">
                                <a:latin typeface="Cambria Math"/>
                              </a:rPr>
                              <m:t>2&amp;</m:t>
                            </m:r>
                            <m:r>
                              <a:rPr lang="en-US" b="0" i="1" smtClean="0">
                                <a:latin typeface="Cambria Math"/>
                              </a:rPr>
                              <m:t>𝑥</m:t>
                            </m:r>
                            <m:r>
                              <a:rPr lang="en-US" b="0" i="1" smtClean="0">
                                <a:latin typeface="Cambria Math"/>
                              </a:rPr>
                              <m:t>+&amp;</m:t>
                            </m:r>
                            <m:r>
                              <a:rPr lang="en-US" b="0" i="1" smtClean="0">
                                <a:latin typeface="Cambria Math"/>
                              </a:rPr>
                              <m:t>𝑦</m:t>
                            </m:r>
                            <m:r>
                              <a:rPr lang="en-US" b="0" i="1" smtClean="0">
                                <a:latin typeface="Cambria Math"/>
                              </a:rPr>
                              <m:t>&amp;+&amp;</m:t>
                            </m:r>
                            <m:r>
                              <a:rPr lang="en-US" b="0" i="1" smtClean="0">
                                <a:latin typeface="Cambria Math"/>
                              </a:rPr>
                              <m:t>𝑧</m:t>
                            </m:r>
                            <m:r>
                              <a:rPr lang="en-US" b="0" i="1" smtClean="0">
                                <a:latin typeface="Cambria Math"/>
                              </a:rPr>
                              <m:t>&amp;=1</m:t>
                            </m:r>
                          </m:e>
                          <m:e>
                            <m:r>
                              <a:rPr lang="en-US" b="0" i="1" smtClean="0">
                                <a:latin typeface="Cambria Math"/>
                              </a:rPr>
                              <m:t>5&amp;</m:t>
                            </m:r>
                            <m:r>
                              <a:rPr lang="en-US" b="0" i="1" smtClean="0">
                                <a:latin typeface="Cambria Math"/>
                              </a:rPr>
                              <m:t>𝑥</m:t>
                            </m:r>
                            <m:r>
                              <a:rPr lang="en-US" b="0" i="1" smtClean="0">
                                <a:latin typeface="Cambria Math"/>
                              </a:rPr>
                              <m:t>−2&amp;</m:t>
                            </m:r>
                            <m:r>
                              <a:rPr lang="en-US" b="0" i="1" smtClean="0">
                                <a:latin typeface="Cambria Math"/>
                              </a:rPr>
                              <m:t>𝑦</m:t>
                            </m:r>
                            <m:r>
                              <a:rPr lang="en-US" b="0" i="1" smtClean="0">
                                <a:latin typeface="Cambria Math"/>
                              </a:rPr>
                              <m:t>&amp;+3&amp;</m:t>
                            </m:r>
                            <m:r>
                              <a:rPr lang="en-US" b="0" i="1" smtClean="0">
                                <a:latin typeface="Cambria Math"/>
                              </a:rPr>
                              <m:t>𝑧</m:t>
                            </m:r>
                            <m:r>
                              <a:rPr lang="en-US" b="0" i="1" smtClean="0">
                                <a:latin typeface="Cambria Math"/>
                              </a:rPr>
                              <m:t>&amp;=21</m:t>
                            </m:r>
                          </m:e>
                        </m:eqArr>
                      </m:e>
                    </m:d>
                  </m:oMath>
                </a14:m>
                <a:r>
                  <a:rPr lang="en-US" dirty="0"/>
                  <a:t> </a:t>
                </a:r>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a:blip r:embed="rId4"/>
                <a:stretch>
                  <a:fillRect l="-2126" t="-2123"/>
                </a:stretch>
              </a:blipFill>
            </p:spPr>
            <p:txBody>
              <a:bodyPr/>
              <a:lstStyle/>
              <a:p>
                <a:r>
                  <a:rPr lang="en-US">
                    <a:noFill/>
                  </a:rPr>
                  <a:t> </a:t>
                </a:r>
              </a:p>
            </p:txBody>
          </p:sp>
        </mc:Fallback>
      </mc:AlternateContent>
      <p:sp>
        <p:nvSpPr>
          <p:cNvPr id="65538" name="Rectangle 2"/>
          <p:cNvSpPr>
            <a:spLocks noChangeArrowheads="1"/>
          </p:cNvSpPr>
          <p:nvPr/>
        </p:nvSpPr>
        <p:spPr bwMode="auto">
          <a:xfrm>
            <a:off x="2" y="-246220"/>
            <a:ext cx="246286" cy="492443"/>
          </a:xfrm>
          <a:prstGeom prst="rect">
            <a:avLst/>
          </a:prstGeom>
          <a:noFill/>
          <a:ln w="9525">
            <a:noFill/>
            <a:miter lim="800000"/>
            <a:headEnd/>
            <a:tailEnd/>
          </a:ln>
          <a:effectLst/>
        </p:spPr>
        <p:txBody>
          <a:bodyPr vert="horz" wrap="none" lIns="121920" tIns="60960" rIns="121920" bIns="60960" numCol="1" anchor="ctr" anchorCtr="0" compatLnSpc="1">
            <a:prstTxWarp prst="textNoShape">
              <a:avLst/>
            </a:prstTxWarp>
            <a:spAutoFit/>
          </a:bodyPr>
          <a:lstStyle/>
          <a:p>
            <a:endParaRPr lang="en-US" sz="240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1-03 Solve Linear Systems in Three Variables</a:t>
            </a:r>
            <a:endParaRPr lang="en-US" dirty="0"/>
          </a:p>
        </p:txBody>
      </p:sp>
      <p:grpSp>
        <p:nvGrpSpPr>
          <p:cNvPr id="17" name="Group 16"/>
          <p:cNvGrpSpPr/>
          <p:nvPr/>
        </p:nvGrpSpPr>
        <p:grpSpPr>
          <a:xfrm>
            <a:off x="812800" y="1092200"/>
            <a:ext cx="5080000" cy="2641600"/>
            <a:chOff x="1269293" y="3821138"/>
            <a:chExt cx="4865514" cy="2530283"/>
          </a:xfrm>
        </p:grpSpPr>
        <p:sp>
          <p:nvSpPr>
            <p:cNvPr id="11" name="Parallelogram 10"/>
            <p:cNvSpPr/>
            <p:nvPr/>
          </p:nvSpPr>
          <p:spPr>
            <a:xfrm rot="496229">
              <a:off x="2107813" y="4967474"/>
              <a:ext cx="1523117" cy="1187238"/>
            </a:xfrm>
            <a:prstGeom prst="parallelogram">
              <a:avLst>
                <a:gd name="adj" fmla="val 1565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400"/>
            </a:p>
          </p:txBody>
        </p:sp>
        <p:sp>
          <p:nvSpPr>
            <p:cNvPr id="15" name="Parallelogram 14"/>
            <p:cNvSpPr/>
            <p:nvPr/>
          </p:nvSpPr>
          <p:spPr>
            <a:xfrm rot="21036611" flipV="1">
              <a:off x="1269293" y="4848415"/>
              <a:ext cx="2411241" cy="422874"/>
            </a:xfrm>
            <a:prstGeom prst="parallelogram">
              <a:avLst>
                <a:gd name="adj" fmla="val 302896"/>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400"/>
            </a:p>
          </p:txBody>
        </p:sp>
        <p:sp>
          <p:nvSpPr>
            <p:cNvPr id="12" name="Parallelogram 11"/>
            <p:cNvSpPr/>
            <p:nvPr/>
          </p:nvSpPr>
          <p:spPr>
            <a:xfrm rot="496229">
              <a:off x="2458720" y="3821138"/>
              <a:ext cx="1523117" cy="1187238"/>
            </a:xfrm>
            <a:prstGeom prst="parallelogram">
              <a:avLst>
                <a:gd name="adj" fmla="val 1565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400"/>
            </a:p>
          </p:txBody>
        </p:sp>
        <p:sp>
          <p:nvSpPr>
            <p:cNvPr id="4" name="Parallelogram 3"/>
            <p:cNvSpPr/>
            <p:nvPr/>
          </p:nvSpPr>
          <p:spPr>
            <a:xfrm rot="21085431">
              <a:off x="2110622" y="5205614"/>
              <a:ext cx="1693610" cy="1081289"/>
            </a:xfrm>
            <a:prstGeom prst="parallelogram">
              <a:avLst>
                <a:gd name="adj" fmla="val 467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Parallelogram 4"/>
            <p:cNvSpPr/>
            <p:nvPr/>
          </p:nvSpPr>
          <p:spPr>
            <a:xfrm rot="21085431">
              <a:off x="2449848" y="4056277"/>
              <a:ext cx="1693610" cy="1081289"/>
            </a:xfrm>
            <a:prstGeom prst="parallelogram">
              <a:avLst>
                <a:gd name="adj" fmla="val 467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Parallelogram 6"/>
            <p:cNvSpPr/>
            <p:nvPr/>
          </p:nvSpPr>
          <p:spPr>
            <a:xfrm rot="21085431">
              <a:off x="3284255" y="5028771"/>
              <a:ext cx="1693610" cy="1081289"/>
            </a:xfrm>
            <a:prstGeom prst="parallelogram">
              <a:avLst>
                <a:gd name="adj" fmla="val 467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Parallelogram 7"/>
            <p:cNvSpPr/>
            <p:nvPr/>
          </p:nvSpPr>
          <p:spPr>
            <a:xfrm rot="21085431">
              <a:off x="3623481" y="3879434"/>
              <a:ext cx="1693610" cy="1081289"/>
            </a:xfrm>
            <a:prstGeom prst="parallelogram">
              <a:avLst>
                <a:gd name="adj" fmla="val 467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Parallelogram 8"/>
            <p:cNvSpPr/>
            <p:nvPr/>
          </p:nvSpPr>
          <p:spPr>
            <a:xfrm rot="496229">
              <a:off x="3430269" y="5164183"/>
              <a:ext cx="1523117" cy="1187238"/>
            </a:xfrm>
            <a:prstGeom prst="parallelogram">
              <a:avLst>
                <a:gd name="adj" fmla="val 1565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400"/>
            </a:p>
          </p:txBody>
        </p:sp>
        <p:sp>
          <p:nvSpPr>
            <p:cNvPr id="14" name="Parallelogram 13"/>
            <p:cNvSpPr/>
            <p:nvPr/>
          </p:nvSpPr>
          <p:spPr>
            <a:xfrm rot="21036611" flipV="1">
              <a:off x="3723566" y="4873815"/>
              <a:ext cx="2411241" cy="422874"/>
            </a:xfrm>
            <a:prstGeom prst="parallelogram">
              <a:avLst>
                <a:gd name="adj" fmla="val 302896"/>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400"/>
            </a:p>
          </p:txBody>
        </p:sp>
        <p:sp>
          <p:nvSpPr>
            <p:cNvPr id="10" name="Parallelogram 9"/>
            <p:cNvSpPr/>
            <p:nvPr/>
          </p:nvSpPr>
          <p:spPr>
            <a:xfrm rot="496229">
              <a:off x="3784213" y="4011638"/>
              <a:ext cx="1523117" cy="1187238"/>
            </a:xfrm>
            <a:prstGeom prst="parallelogram">
              <a:avLst>
                <a:gd name="adj" fmla="val 1565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400"/>
            </a:p>
          </p:txBody>
        </p:sp>
        <p:sp>
          <p:nvSpPr>
            <p:cNvPr id="13" name="Parallelogram 12"/>
            <p:cNvSpPr/>
            <p:nvPr/>
          </p:nvSpPr>
          <p:spPr>
            <a:xfrm rot="21036611" flipV="1">
              <a:off x="2609142" y="5058268"/>
              <a:ext cx="2411241" cy="422874"/>
            </a:xfrm>
            <a:prstGeom prst="parallelogram">
              <a:avLst>
                <a:gd name="adj" fmla="val 302896"/>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400"/>
            </a:p>
          </p:txBody>
        </p:sp>
        <p:sp>
          <p:nvSpPr>
            <p:cNvPr id="16" name="Oval 15"/>
            <p:cNvSpPr/>
            <p:nvPr/>
          </p:nvSpPr>
          <p:spPr>
            <a:xfrm>
              <a:off x="3679029" y="5029200"/>
              <a:ext cx="76200" cy="762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grpSp>
      <p:grpSp>
        <p:nvGrpSpPr>
          <p:cNvPr id="26" name="Group 25"/>
          <p:cNvGrpSpPr/>
          <p:nvPr/>
        </p:nvGrpSpPr>
        <p:grpSpPr>
          <a:xfrm>
            <a:off x="7213600" y="984267"/>
            <a:ext cx="3759200" cy="3054332"/>
            <a:chOff x="4648200" y="1676400"/>
            <a:chExt cx="4267200" cy="3429000"/>
          </a:xfrm>
        </p:grpSpPr>
        <p:sp>
          <p:nvSpPr>
            <p:cNvPr id="21" name="Parallelogram 20"/>
            <p:cNvSpPr/>
            <p:nvPr/>
          </p:nvSpPr>
          <p:spPr>
            <a:xfrm rot="5400000" flipH="1">
              <a:off x="6487887" y="1973943"/>
              <a:ext cx="2271486" cy="1676400"/>
            </a:xfrm>
            <a:prstGeom prst="parallelogram">
              <a:avLst>
                <a:gd name="adj" fmla="val 69666"/>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400"/>
            </a:p>
          </p:txBody>
        </p:sp>
        <p:sp>
          <p:nvSpPr>
            <p:cNvPr id="19" name="Parallelogram 18"/>
            <p:cNvSpPr/>
            <p:nvPr/>
          </p:nvSpPr>
          <p:spPr>
            <a:xfrm rot="16200000">
              <a:off x="4807857" y="1988457"/>
              <a:ext cx="2271486" cy="1676400"/>
            </a:xfrm>
            <a:prstGeom prst="parallelogram">
              <a:avLst>
                <a:gd name="adj" fmla="val 681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Rectangle 21"/>
            <p:cNvSpPr/>
            <p:nvPr/>
          </p:nvSpPr>
          <p:spPr>
            <a:xfrm>
              <a:off x="6781800" y="2819400"/>
              <a:ext cx="2133600" cy="1143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400"/>
            </a:p>
          </p:txBody>
        </p:sp>
        <p:sp>
          <p:nvSpPr>
            <p:cNvPr id="23" name="Rectangle 22"/>
            <p:cNvSpPr/>
            <p:nvPr/>
          </p:nvSpPr>
          <p:spPr>
            <a:xfrm>
              <a:off x="4648200" y="2819400"/>
              <a:ext cx="2133600" cy="1143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400"/>
            </a:p>
          </p:txBody>
        </p:sp>
        <p:sp>
          <p:nvSpPr>
            <p:cNvPr id="18" name="Parallelogram 17"/>
            <p:cNvSpPr/>
            <p:nvPr/>
          </p:nvSpPr>
          <p:spPr>
            <a:xfrm rot="16200000">
              <a:off x="6484257" y="3116943"/>
              <a:ext cx="2271486" cy="1676400"/>
            </a:xfrm>
            <a:prstGeom prst="parallelogram">
              <a:avLst>
                <a:gd name="adj" fmla="val 666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Parallelogram 19"/>
            <p:cNvSpPr/>
            <p:nvPr/>
          </p:nvSpPr>
          <p:spPr>
            <a:xfrm rot="5400000" flipH="1">
              <a:off x="4807857" y="3131457"/>
              <a:ext cx="2271486" cy="1676400"/>
            </a:xfrm>
            <a:prstGeom prst="parallelogram">
              <a:avLst>
                <a:gd name="adj" fmla="val 67393"/>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400"/>
            </a:p>
          </p:txBody>
        </p:sp>
        <p:cxnSp>
          <p:nvCxnSpPr>
            <p:cNvPr id="25" name="Straight Arrow Connector 24"/>
            <p:cNvCxnSpPr/>
            <p:nvPr/>
          </p:nvCxnSpPr>
          <p:spPr>
            <a:xfrm rot="5400000">
              <a:off x="5638800" y="3352800"/>
              <a:ext cx="2286000" cy="1588"/>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grpSp>
      <p:grpSp>
        <p:nvGrpSpPr>
          <p:cNvPr id="36" name="Group 35"/>
          <p:cNvGrpSpPr/>
          <p:nvPr/>
        </p:nvGrpSpPr>
        <p:grpSpPr>
          <a:xfrm>
            <a:off x="609600" y="4038600"/>
            <a:ext cx="3048000" cy="2743200"/>
            <a:chOff x="1295399" y="3505197"/>
            <a:chExt cx="3886200" cy="3550923"/>
          </a:xfrm>
        </p:grpSpPr>
        <p:sp>
          <p:nvSpPr>
            <p:cNvPr id="35" name="Rectangle 34"/>
            <p:cNvSpPr/>
            <p:nvPr/>
          </p:nvSpPr>
          <p:spPr>
            <a:xfrm>
              <a:off x="1295399" y="5295898"/>
              <a:ext cx="838199"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Rectangle 33"/>
            <p:cNvSpPr/>
            <p:nvPr/>
          </p:nvSpPr>
          <p:spPr>
            <a:xfrm>
              <a:off x="4343400" y="5295898"/>
              <a:ext cx="838199"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0" name="Parallelogram 29"/>
            <p:cNvSpPr/>
            <p:nvPr/>
          </p:nvSpPr>
          <p:spPr>
            <a:xfrm rot="5400000" flipH="1">
              <a:off x="2644150" y="4107166"/>
              <a:ext cx="1762920" cy="574221"/>
            </a:xfrm>
            <a:prstGeom prst="parallelogram">
              <a:avLst>
                <a:gd name="adj" fmla="val 10637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400"/>
            </a:p>
          </p:txBody>
        </p:sp>
        <p:sp>
          <p:nvSpPr>
            <p:cNvPr id="29" name="Parallelogram 28"/>
            <p:cNvSpPr/>
            <p:nvPr/>
          </p:nvSpPr>
          <p:spPr>
            <a:xfrm rot="16200000">
              <a:off x="2072651" y="4099546"/>
              <a:ext cx="1762920" cy="574221"/>
            </a:xfrm>
            <a:prstGeom prst="parallelogram">
              <a:avLst>
                <a:gd name="adj" fmla="val 10637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400"/>
            </a:p>
          </p:txBody>
        </p:sp>
        <p:sp>
          <p:nvSpPr>
            <p:cNvPr id="27" name="Parallelogram 26"/>
            <p:cNvSpPr/>
            <p:nvPr/>
          </p:nvSpPr>
          <p:spPr>
            <a:xfrm rot="5400000" flipH="1">
              <a:off x="1524009" y="4724387"/>
              <a:ext cx="2326799" cy="1107621"/>
            </a:xfrm>
            <a:prstGeom prst="parallelogram">
              <a:avLst>
                <a:gd name="adj" fmla="val 10637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400"/>
            </a:p>
          </p:txBody>
        </p:sp>
        <p:sp>
          <p:nvSpPr>
            <p:cNvPr id="28" name="Parallelogram 27"/>
            <p:cNvSpPr/>
            <p:nvPr/>
          </p:nvSpPr>
          <p:spPr>
            <a:xfrm rot="16200000">
              <a:off x="2628909" y="4724389"/>
              <a:ext cx="2326800" cy="1107621"/>
            </a:xfrm>
            <a:prstGeom prst="parallelogram">
              <a:avLst>
                <a:gd name="adj" fmla="val 10637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400"/>
            </a:p>
          </p:txBody>
        </p:sp>
        <p:sp>
          <p:nvSpPr>
            <p:cNvPr id="31" name="Parallelogram 30"/>
            <p:cNvSpPr/>
            <p:nvPr/>
          </p:nvSpPr>
          <p:spPr>
            <a:xfrm rot="5400000" flipH="1">
              <a:off x="967751" y="5887548"/>
              <a:ext cx="1762920" cy="574221"/>
            </a:xfrm>
            <a:prstGeom prst="parallelogram">
              <a:avLst>
                <a:gd name="adj" fmla="val 10637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400"/>
            </a:p>
          </p:txBody>
        </p:sp>
        <p:sp>
          <p:nvSpPr>
            <p:cNvPr id="32" name="Parallelogram 31"/>
            <p:cNvSpPr/>
            <p:nvPr/>
          </p:nvSpPr>
          <p:spPr>
            <a:xfrm rot="16200000">
              <a:off x="3746329" y="5887549"/>
              <a:ext cx="1762920" cy="574221"/>
            </a:xfrm>
            <a:prstGeom prst="parallelogram">
              <a:avLst>
                <a:gd name="adj" fmla="val 10637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400"/>
            </a:p>
          </p:txBody>
        </p:sp>
        <p:sp>
          <p:nvSpPr>
            <p:cNvPr id="33" name="Rectangle 32"/>
            <p:cNvSpPr/>
            <p:nvPr/>
          </p:nvSpPr>
          <p:spPr>
            <a:xfrm>
              <a:off x="2133599" y="5295900"/>
              <a:ext cx="22098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47" name="Group 46"/>
          <p:cNvGrpSpPr/>
          <p:nvPr/>
        </p:nvGrpSpPr>
        <p:grpSpPr>
          <a:xfrm>
            <a:off x="4876800" y="2393186"/>
            <a:ext cx="2438400" cy="4312415"/>
            <a:chOff x="5257800" y="3809999"/>
            <a:chExt cx="2558142" cy="4572002"/>
          </a:xfrm>
        </p:grpSpPr>
        <p:sp>
          <p:nvSpPr>
            <p:cNvPr id="46" name="Parallelogram 45"/>
            <p:cNvSpPr/>
            <p:nvPr/>
          </p:nvSpPr>
          <p:spPr>
            <a:xfrm rot="16200000" flipH="1">
              <a:off x="5448300" y="6972301"/>
              <a:ext cx="2209801" cy="609600"/>
            </a:xfrm>
            <a:prstGeom prst="parallelogram">
              <a:avLst>
                <a:gd name="adj" fmla="val 2225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400"/>
            </a:p>
          </p:txBody>
        </p:sp>
        <p:sp>
          <p:nvSpPr>
            <p:cNvPr id="40" name="Parallelogram 39"/>
            <p:cNvSpPr/>
            <p:nvPr/>
          </p:nvSpPr>
          <p:spPr>
            <a:xfrm>
              <a:off x="5257800" y="4648200"/>
              <a:ext cx="1600200" cy="1371600"/>
            </a:xfrm>
            <a:prstGeom prst="parallelogram">
              <a:avLst>
                <a:gd name="adj" fmla="val 4722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2" name="Parallelogram 41"/>
            <p:cNvSpPr/>
            <p:nvPr/>
          </p:nvSpPr>
          <p:spPr>
            <a:xfrm>
              <a:off x="5257800" y="6172200"/>
              <a:ext cx="1600200" cy="1371600"/>
            </a:xfrm>
            <a:prstGeom prst="parallelogram">
              <a:avLst>
                <a:gd name="adj" fmla="val 47222"/>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400"/>
            </a:p>
          </p:txBody>
        </p:sp>
        <p:sp>
          <p:nvSpPr>
            <p:cNvPr id="43" name="Parallelogram 42"/>
            <p:cNvSpPr/>
            <p:nvPr/>
          </p:nvSpPr>
          <p:spPr>
            <a:xfrm>
              <a:off x="6215742" y="6172200"/>
              <a:ext cx="1600200" cy="1371600"/>
            </a:xfrm>
            <a:prstGeom prst="parallelogram">
              <a:avLst>
                <a:gd name="adj" fmla="val 47222"/>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400"/>
            </a:p>
          </p:txBody>
        </p:sp>
        <p:sp>
          <p:nvSpPr>
            <p:cNvPr id="44" name="Parallelogram 43"/>
            <p:cNvSpPr/>
            <p:nvPr/>
          </p:nvSpPr>
          <p:spPr>
            <a:xfrm rot="16200000" flipH="1">
              <a:off x="5105400" y="5791200"/>
              <a:ext cx="2895600" cy="609600"/>
            </a:xfrm>
            <a:prstGeom prst="parallelogram">
              <a:avLst>
                <a:gd name="adj" fmla="val 2225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400"/>
            </a:p>
          </p:txBody>
        </p:sp>
        <p:sp>
          <p:nvSpPr>
            <p:cNvPr id="41" name="Parallelogram 40"/>
            <p:cNvSpPr/>
            <p:nvPr/>
          </p:nvSpPr>
          <p:spPr>
            <a:xfrm>
              <a:off x="6215742" y="4648200"/>
              <a:ext cx="1600200" cy="1371600"/>
            </a:xfrm>
            <a:prstGeom prst="parallelogram">
              <a:avLst>
                <a:gd name="adj" fmla="val 4722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5" name="Parallelogram 44"/>
            <p:cNvSpPr/>
            <p:nvPr/>
          </p:nvSpPr>
          <p:spPr>
            <a:xfrm rot="16200000" flipH="1">
              <a:off x="5448300" y="4610100"/>
              <a:ext cx="2209801" cy="609600"/>
            </a:xfrm>
            <a:prstGeom prst="parallelogram">
              <a:avLst>
                <a:gd name="adj" fmla="val 2225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400"/>
            </a:p>
          </p:txBody>
        </p:sp>
      </p:grpSp>
      <p:grpSp>
        <p:nvGrpSpPr>
          <p:cNvPr id="51" name="Group 50"/>
          <p:cNvGrpSpPr/>
          <p:nvPr/>
        </p:nvGrpSpPr>
        <p:grpSpPr>
          <a:xfrm>
            <a:off x="8331200" y="5105400"/>
            <a:ext cx="2133600" cy="1600200"/>
            <a:chOff x="6248400" y="5105400"/>
            <a:chExt cx="1600200" cy="1600200"/>
          </a:xfrm>
        </p:grpSpPr>
        <p:sp>
          <p:nvSpPr>
            <p:cNvPr id="50" name="Parallelogram 49"/>
            <p:cNvSpPr/>
            <p:nvPr/>
          </p:nvSpPr>
          <p:spPr>
            <a:xfrm>
              <a:off x="6248400" y="6019800"/>
              <a:ext cx="1600200" cy="685800"/>
            </a:xfrm>
            <a:prstGeom prst="parallelogram">
              <a:avLst>
                <a:gd name="adj" fmla="val 7055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400"/>
            </a:p>
          </p:txBody>
        </p:sp>
        <p:sp>
          <p:nvSpPr>
            <p:cNvPr id="49" name="Parallelogram 48"/>
            <p:cNvSpPr/>
            <p:nvPr/>
          </p:nvSpPr>
          <p:spPr>
            <a:xfrm>
              <a:off x="6248400" y="5562600"/>
              <a:ext cx="1600200" cy="685800"/>
            </a:xfrm>
            <a:prstGeom prst="parallelogram">
              <a:avLst>
                <a:gd name="adj" fmla="val 70556"/>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400"/>
            </a:p>
          </p:txBody>
        </p:sp>
        <p:sp>
          <p:nvSpPr>
            <p:cNvPr id="48" name="Parallelogram 47"/>
            <p:cNvSpPr/>
            <p:nvPr/>
          </p:nvSpPr>
          <p:spPr>
            <a:xfrm>
              <a:off x="6248400" y="5105400"/>
              <a:ext cx="1600200" cy="685800"/>
            </a:xfrm>
            <a:prstGeom prst="parallelogram">
              <a:avLst>
                <a:gd name="adj" fmla="val 705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52" name="TextBox 51"/>
          <p:cNvSpPr txBox="1"/>
          <p:nvPr/>
        </p:nvSpPr>
        <p:spPr>
          <a:xfrm>
            <a:off x="1930400" y="3505201"/>
            <a:ext cx="223520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dirty="0"/>
              <a:t>One Solution</a:t>
            </a:r>
          </a:p>
        </p:txBody>
      </p:sp>
      <p:sp>
        <p:nvSpPr>
          <p:cNvPr id="53" name="TextBox 52"/>
          <p:cNvSpPr txBox="1"/>
          <p:nvPr/>
        </p:nvSpPr>
        <p:spPr>
          <a:xfrm>
            <a:off x="7924800" y="3810002"/>
            <a:ext cx="2844800" cy="83099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dirty="0"/>
              <a:t>Infinitely Many Solutions</a:t>
            </a:r>
          </a:p>
        </p:txBody>
      </p:sp>
      <p:sp>
        <p:nvSpPr>
          <p:cNvPr id="54" name="TextBox 53"/>
          <p:cNvSpPr txBox="1"/>
          <p:nvPr/>
        </p:nvSpPr>
        <p:spPr>
          <a:xfrm>
            <a:off x="3860800" y="6390958"/>
            <a:ext cx="436880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dirty="0"/>
              <a:t>No Solutions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p:cTn id="11" dur="1000" fill="hold"/>
                                        <p:tgtEl>
                                          <p:spTgt spid="52"/>
                                        </p:tgtEl>
                                        <p:attrNameLst>
                                          <p:attrName>ppt_w</p:attrName>
                                        </p:attrNameLst>
                                      </p:cBhvr>
                                      <p:tavLst>
                                        <p:tav tm="0">
                                          <p:val>
                                            <p:fltVal val="0"/>
                                          </p:val>
                                        </p:tav>
                                        <p:tav tm="100000">
                                          <p:val>
                                            <p:strVal val="#ppt_w"/>
                                          </p:val>
                                        </p:tav>
                                      </p:tavLst>
                                    </p:anim>
                                    <p:anim calcmode="lin" valueType="num">
                                      <p:cBhvr>
                                        <p:cTn id="12" dur="1000" fill="hold"/>
                                        <p:tgtEl>
                                          <p:spTgt spid="52"/>
                                        </p:tgtEl>
                                        <p:attrNameLst>
                                          <p:attrName>ppt_h</p:attrName>
                                        </p:attrNameLst>
                                      </p:cBhvr>
                                      <p:tavLst>
                                        <p:tav tm="0">
                                          <p:val>
                                            <p:fltVal val="0"/>
                                          </p:val>
                                        </p:tav>
                                        <p:tav tm="100000">
                                          <p:val>
                                            <p:strVal val="#ppt_h"/>
                                          </p:val>
                                        </p:tav>
                                      </p:tavLst>
                                    </p:anim>
                                    <p:anim calcmode="lin" valueType="num">
                                      <p:cBhvr>
                                        <p:cTn id="13" dur="1000" fill="hold"/>
                                        <p:tgtEl>
                                          <p:spTgt spid="52"/>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anim calcmode="lin" valueType="num">
                                      <p:cBhvr>
                                        <p:cTn id="23" dur="1000" fill="hold"/>
                                        <p:tgtEl>
                                          <p:spTgt spid="53"/>
                                        </p:tgtEl>
                                        <p:attrNameLst>
                                          <p:attrName>ppt_w</p:attrName>
                                        </p:attrNameLst>
                                      </p:cBhvr>
                                      <p:tavLst>
                                        <p:tav tm="0">
                                          <p:val>
                                            <p:fltVal val="0"/>
                                          </p:val>
                                        </p:tav>
                                        <p:tav tm="100000">
                                          <p:val>
                                            <p:strVal val="#ppt_w"/>
                                          </p:val>
                                        </p:tav>
                                      </p:tavLst>
                                    </p:anim>
                                    <p:anim calcmode="lin" valueType="num">
                                      <p:cBhvr>
                                        <p:cTn id="24" dur="1000" fill="hold"/>
                                        <p:tgtEl>
                                          <p:spTgt spid="53"/>
                                        </p:tgtEl>
                                        <p:attrNameLst>
                                          <p:attrName>ppt_h</p:attrName>
                                        </p:attrNameLst>
                                      </p:cBhvr>
                                      <p:tavLst>
                                        <p:tav tm="0">
                                          <p:val>
                                            <p:fltVal val="0"/>
                                          </p:val>
                                        </p:tav>
                                        <p:tav tm="100000">
                                          <p:val>
                                            <p:strVal val="#ppt_h"/>
                                          </p:val>
                                        </p:tav>
                                      </p:tavLst>
                                    </p:anim>
                                    <p:anim calcmode="lin" valueType="num">
                                      <p:cBhvr>
                                        <p:cTn id="25" dur="1000" fill="hold"/>
                                        <p:tgtEl>
                                          <p:spTgt spid="53"/>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5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grpId="0" nodeType="clickEffect">
                                  <p:stCondLst>
                                    <p:cond delay="0"/>
                                  </p:stCondLst>
                                  <p:iterate type="lt">
                                    <p:tmPct val="0"/>
                                  </p:iterate>
                                  <p:childTnLst>
                                    <p:set>
                                      <p:cBhvr>
                                        <p:cTn id="34" dur="1" fill="hold">
                                          <p:stCondLst>
                                            <p:cond delay="0"/>
                                          </p:stCondLst>
                                        </p:cTn>
                                        <p:tgtEl>
                                          <p:spTgt spid="54"/>
                                        </p:tgtEl>
                                        <p:attrNameLst>
                                          <p:attrName>style.visibility</p:attrName>
                                        </p:attrNameLst>
                                      </p:cBhvr>
                                      <p:to>
                                        <p:strVal val="visible"/>
                                      </p:to>
                                    </p:set>
                                    <p:anim calcmode="lin" valueType="num">
                                      <p:cBhvr>
                                        <p:cTn id="35" dur="1000" fill="hold"/>
                                        <p:tgtEl>
                                          <p:spTgt spid="54"/>
                                        </p:tgtEl>
                                        <p:attrNameLst>
                                          <p:attrName>ppt_w</p:attrName>
                                        </p:attrNameLst>
                                      </p:cBhvr>
                                      <p:tavLst>
                                        <p:tav tm="0">
                                          <p:val>
                                            <p:fltVal val="0"/>
                                          </p:val>
                                        </p:tav>
                                        <p:tav tm="100000">
                                          <p:val>
                                            <p:strVal val="#ppt_w"/>
                                          </p:val>
                                        </p:tav>
                                      </p:tavLst>
                                    </p:anim>
                                    <p:anim calcmode="lin" valueType="num">
                                      <p:cBhvr>
                                        <p:cTn id="36" dur="1000" fill="hold"/>
                                        <p:tgtEl>
                                          <p:spTgt spid="54"/>
                                        </p:tgtEl>
                                        <p:attrNameLst>
                                          <p:attrName>ppt_h</p:attrName>
                                        </p:attrNameLst>
                                      </p:cBhvr>
                                      <p:tavLst>
                                        <p:tav tm="0">
                                          <p:val>
                                            <p:fltVal val="0"/>
                                          </p:val>
                                        </p:tav>
                                        <p:tav tm="100000">
                                          <p:val>
                                            <p:strVal val="#ppt_h"/>
                                          </p:val>
                                        </p:tav>
                                      </p:tavLst>
                                    </p:anim>
                                    <p:anim calcmode="lin" valueType="num">
                                      <p:cBhvr>
                                        <p:cTn id="37" dur="1000" fill="hold"/>
                                        <p:tgtEl>
                                          <p:spTgt spid="54"/>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5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34" presetClass="emph" presetSubtype="0" fill="hold" grpId="1" nodeType="clickEffect">
                                  <p:stCondLst>
                                    <p:cond delay="0"/>
                                  </p:stCondLst>
                                  <p:iterate type="lt">
                                    <p:tmPct val="10000"/>
                                  </p:iterate>
                                  <p:childTnLst>
                                    <p:animMotion origin="layout" path="M 0.0 0.0 L 0.0 -0.07213" pathEditMode="relative" ptsTypes="">
                                      <p:cBhvr>
                                        <p:cTn id="46" dur="250" accel="50000" decel="50000" autoRev="1" fill="hold">
                                          <p:stCondLst>
                                            <p:cond delay="0"/>
                                          </p:stCondLst>
                                        </p:cTn>
                                        <p:tgtEl>
                                          <p:spTgt spid="54"/>
                                        </p:tgtEl>
                                        <p:attrNameLst>
                                          <p:attrName>ppt_x</p:attrName>
                                          <p:attrName>ppt_y</p:attrName>
                                        </p:attrNameLst>
                                      </p:cBhvr>
                                    </p:animMotion>
                                    <p:animRot by="1500000">
                                      <p:cBhvr>
                                        <p:cTn id="47" dur="125" fill="hold">
                                          <p:stCondLst>
                                            <p:cond delay="0"/>
                                          </p:stCondLst>
                                        </p:cTn>
                                        <p:tgtEl>
                                          <p:spTgt spid="54"/>
                                        </p:tgtEl>
                                        <p:attrNameLst>
                                          <p:attrName>r</p:attrName>
                                        </p:attrNameLst>
                                      </p:cBhvr>
                                    </p:animRot>
                                    <p:animRot by="-1500000">
                                      <p:cBhvr>
                                        <p:cTn id="48" dur="125" fill="hold">
                                          <p:stCondLst>
                                            <p:cond delay="125"/>
                                          </p:stCondLst>
                                        </p:cTn>
                                        <p:tgtEl>
                                          <p:spTgt spid="54"/>
                                        </p:tgtEl>
                                        <p:attrNameLst>
                                          <p:attrName>r</p:attrName>
                                        </p:attrNameLst>
                                      </p:cBhvr>
                                    </p:animRot>
                                    <p:animRot by="-1500000">
                                      <p:cBhvr>
                                        <p:cTn id="49" dur="125" fill="hold">
                                          <p:stCondLst>
                                            <p:cond delay="250"/>
                                          </p:stCondLst>
                                        </p:cTn>
                                        <p:tgtEl>
                                          <p:spTgt spid="54"/>
                                        </p:tgtEl>
                                        <p:attrNameLst>
                                          <p:attrName>r</p:attrName>
                                        </p:attrNameLst>
                                      </p:cBhvr>
                                    </p:animRot>
                                    <p:animRot by="1500000">
                                      <p:cBhvr>
                                        <p:cTn id="50" dur="125" fill="hold">
                                          <p:stCondLst>
                                            <p:cond delay="375"/>
                                          </p:stCondLst>
                                        </p:cTn>
                                        <p:tgtEl>
                                          <p:spTgt spid="54"/>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34" presetClass="emph" presetSubtype="0" fill="hold" grpId="2" nodeType="clickEffect">
                                  <p:stCondLst>
                                    <p:cond delay="0"/>
                                  </p:stCondLst>
                                  <p:iterate type="lt">
                                    <p:tmPct val="10000"/>
                                  </p:iterate>
                                  <p:childTnLst>
                                    <p:animMotion origin="layout" path="M 0.0 0.0 L 0.0 -0.07213" pathEditMode="relative" ptsTypes="">
                                      <p:cBhvr>
                                        <p:cTn id="58" dur="250" accel="50000" decel="50000" autoRev="1" fill="hold">
                                          <p:stCondLst>
                                            <p:cond delay="0"/>
                                          </p:stCondLst>
                                        </p:cTn>
                                        <p:tgtEl>
                                          <p:spTgt spid="54"/>
                                        </p:tgtEl>
                                        <p:attrNameLst>
                                          <p:attrName>ppt_x</p:attrName>
                                          <p:attrName>ppt_y</p:attrName>
                                        </p:attrNameLst>
                                      </p:cBhvr>
                                    </p:animMotion>
                                    <p:animRot by="1500000">
                                      <p:cBhvr>
                                        <p:cTn id="59" dur="125" fill="hold">
                                          <p:stCondLst>
                                            <p:cond delay="0"/>
                                          </p:stCondLst>
                                        </p:cTn>
                                        <p:tgtEl>
                                          <p:spTgt spid="54"/>
                                        </p:tgtEl>
                                        <p:attrNameLst>
                                          <p:attrName>r</p:attrName>
                                        </p:attrNameLst>
                                      </p:cBhvr>
                                    </p:animRot>
                                    <p:animRot by="-1500000">
                                      <p:cBhvr>
                                        <p:cTn id="60" dur="125" fill="hold">
                                          <p:stCondLst>
                                            <p:cond delay="125"/>
                                          </p:stCondLst>
                                        </p:cTn>
                                        <p:tgtEl>
                                          <p:spTgt spid="54"/>
                                        </p:tgtEl>
                                        <p:attrNameLst>
                                          <p:attrName>r</p:attrName>
                                        </p:attrNameLst>
                                      </p:cBhvr>
                                    </p:animRot>
                                    <p:animRot by="-1500000">
                                      <p:cBhvr>
                                        <p:cTn id="61" dur="125" fill="hold">
                                          <p:stCondLst>
                                            <p:cond delay="250"/>
                                          </p:stCondLst>
                                        </p:cTn>
                                        <p:tgtEl>
                                          <p:spTgt spid="54"/>
                                        </p:tgtEl>
                                        <p:attrNameLst>
                                          <p:attrName>r</p:attrName>
                                        </p:attrNameLst>
                                      </p:cBhvr>
                                    </p:animRot>
                                    <p:animRot by="1500000">
                                      <p:cBhvr>
                                        <p:cTn id="62" dur="125" fill="hold">
                                          <p:stCondLst>
                                            <p:cond delay="375"/>
                                          </p:stCondLst>
                                        </p:cTn>
                                        <p:tgtEl>
                                          <p:spTgt spid="5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4" grpId="1" animBg="1"/>
      <p:bldP spid="54" grpId="2"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1-03 Solve Linear Systems in Three Variables</a:t>
            </a:r>
            <a:endParaRPr lang="en-US" dirty="0"/>
          </a:p>
        </p:txBody>
      </p:sp>
      <p:sp>
        <p:nvSpPr>
          <p:cNvPr id="3" name="Content Placeholder 2"/>
          <p:cNvSpPr>
            <a:spLocks noGrp="1"/>
          </p:cNvSpPr>
          <p:nvPr>
            <p:ph idx="1"/>
          </p:nvPr>
        </p:nvSpPr>
        <p:spPr/>
        <p:txBody>
          <a:bodyPr/>
          <a:lstStyle/>
          <a:p>
            <a:r>
              <a:rPr lang="en-US" dirty="0">
                <a:ln w="0"/>
                <a:solidFill>
                  <a:schemeClr val="accent1"/>
                </a:solidFill>
                <a:effectLst>
                  <a:outerShdw blurRad="38100" dist="25400" dir="5400000" algn="ctr" rotWithShape="0">
                    <a:srgbClr val="6E747A">
                      <a:alpha val="43000"/>
                    </a:srgbClr>
                  </a:outerShdw>
                </a:effectLst>
              </a:rPr>
              <a:t>Elimination Method</a:t>
            </a:r>
          </a:p>
          <a:p>
            <a:pPr lvl="0"/>
            <a:r>
              <a:rPr lang="en-US" dirty="0"/>
              <a:t>Like two variables, you just do it more than once.</a:t>
            </a:r>
          </a:p>
          <a:p>
            <a:pPr marL="971550" lvl="1" indent="-514350">
              <a:buFont typeface="+mj-lt"/>
              <a:buAutoNum type="arabicPeriod"/>
            </a:pPr>
            <a:r>
              <a:rPr lang="en-US" dirty="0"/>
              <a:t>Combine first and second to eliminate a variable</a:t>
            </a:r>
          </a:p>
          <a:p>
            <a:pPr marL="971550" lvl="1" indent="-514350">
              <a:buFont typeface="+mj-lt"/>
              <a:buAutoNum type="arabicPeriod"/>
            </a:pPr>
            <a:r>
              <a:rPr lang="en-US" dirty="0"/>
              <a:t>Combine second and third to eliminate the same variable as before</a:t>
            </a:r>
          </a:p>
          <a:p>
            <a:pPr marL="971550" lvl="1" indent="-514350">
              <a:buFont typeface="+mj-lt"/>
              <a:buAutoNum type="arabicPeriod"/>
            </a:pPr>
            <a:r>
              <a:rPr lang="en-US" dirty="0"/>
              <a:t>Combine these new equations to find the two variables</a:t>
            </a:r>
          </a:p>
          <a:p>
            <a:pPr marL="971550" lvl="1" indent="-514350">
              <a:buFont typeface="+mj-lt"/>
              <a:buAutoNum type="arabicPeriod"/>
            </a:pPr>
            <a:r>
              <a:rPr lang="en-US" dirty="0"/>
              <a:t>Substitute those two variables into one of the original equations to get the third variable</a:t>
            </a:r>
          </a:p>
          <a:p>
            <a:pPr lvl="0"/>
            <a:endParaRPr lang="en-US" dirty="0"/>
          </a:p>
          <a:p>
            <a:pPr lvl="0"/>
            <a:r>
              <a:rPr lang="en-US" dirty="0"/>
              <a:t>If you get a false statement like 8 = 0 </a:t>
            </a:r>
            <a:r>
              <a:rPr lang="en-US" dirty="0">
                <a:sym typeface="Wingdings"/>
              </a:rPr>
              <a:t></a:t>
            </a:r>
            <a:r>
              <a:rPr lang="en-US" dirty="0"/>
              <a:t> no solution</a:t>
            </a:r>
          </a:p>
          <a:p>
            <a:pPr lvl="0"/>
            <a:r>
              <a:rPr lang="en-US" dirty="0"/>
              <a:t>If you get an identity like 0 = 0 </a:t>
            </a:r>
            <a:r>
              <a:rPr lang="en-US" dirty="0">
                <a:sym typeface="Wingdings"/>
              </a:rPr>
              <a:t></a:t>
            </a:r>
            <a:r>
              <a:rPr lang="en-US" dirty="0"/>
              <a:t> infinitely many solutions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1-03 Solve Linear Systems in Three Variables</a:t>
            </a:r>
            <a:endParaRPr lang="en-US" dirty="0"/>
          </a:p>
        </p:txBody>
      </p:sp>
      <mc:AlternateContent xmlns:mc="http://schemas.openxmlformats.org/markup-compatibility/2006" xmlns:a14="http://schemas.microsoft.com/office/drawing/2010/main">
        <mc:Choice Requires="a14">
          <p:sp>
            <p:nvSpPr>
              <p:cNvPr id="4" name="Content Placeholder 3"/>
              <p:cNvSpPr>
                <a:spLocks noGrp="1"/>
              </p:cNvSpPr>
              <p:nvPr>
                <p:ph idx="1"/>
              </p:nvPr>
            </p:nvSpPr>
            <p:spPr>
              <a:xfrm>
                <a:off x="0" y="1415441"/>
                <a:ext cx="12192000" cy="5056796"/>
              </a:xfrm>
            </p:spPr>
            <p:txBody>
              <a:bodyPr/>
              <a:lstStyle/>
              <a:p>
                <a:pPr marL="146300" indent="0">
                  <a:buNone/>
                </a:pPr>
                <a14:m>
                  <m:oMathPara xmlns:m="http://schemas.openxmlformats.org/officeDocument/2006/math">
                    <m:oMathParaPr>
                      <m:jc m:val="left"/>
                    </m:oMathParaPr>
                    <m:oMath xmlns:m="http://schemas.openxmlformats.org/officeDocument/2006/math">
                      <m:d>
                        <m:dPr>
                          <m:begChr m:val="{"/>
                          <m:endChr m:val=""/>
                          <m:ctrlPr>
                            <a:rPr lang="en-US" b="0" i="1" smtClean="0">
                              <a:latin typeface="Cambria Math" panose="02040503050406030204" pitchFamily="18" charset="0"/>
                            </a:rPr>
                          </m:ctrlPr>
                        </m:dPr>
                        <m:e>
                          <m:eqArr>
                            <m:eqArrPr>
                              <m:ctrlPr>
                                <a:rPr lang="en-US" b="0" i="1" smtClean="0">
                                  <a:latin typeface="Cambria Math" panose="02040503050406030204" pitchFamily="18" charset="0"/>
                                </a:rPr>
                              </m:ctrlPr>
                            </m:eqArrPr>
                            <m:e>
                              <m:r>
                                <a:rPr lang="en-US" b="0" i="1" smtClean="0">
                                  <a:latin typeface="Cambria Math"/>
                                </a:rPr>
                                <m:t>2</m:t>
                              </m:r>
                              <m:r>
                                <a:rPr lang="en-US" b="0" i="1" smtClean="0">
                                  <a:latin typeface="Cambria Math"/>
                                </a:rPr>
                                <m:t>𝑥</m:t>
                              </m:r>
                              <m:r>
                                <a:rPr lang="en-US" b="0" i="1" smtClean="0">
                                  <a:latin typeface="Cambria Math"/>
                                </a:rPr>
                                <m:t>+3&amp;</m:t>
                              </m:r>
                              <m:r>
                                <a:rPr lang="en-US" b="0" i="1" smtClean="0">
                                  <a:latin typeface="Cambria Math"/>
                                </a:rPr>
                                <m:t>𝑦</m:t>
                              </m:r>
                              <m:r>
                                <a:rPr lang="en-US" b="0" i="1" smtClean="0">
                                  <a:latin typeface="Cambria Math"/>
                                </a:rPr>
                                <m:t>+7&amp;</m:t>
                              </m:r>
                              <m:r>
                                <a:rPr lang="en-US" b="0" i="1" smtClean="0">
                                  <a:latin typeface="Cambria Math"/>
                                </a:rPr>
                                <m:t>𝑧</m:t>
                              </m:r>
                              <m:r>
                                <a:rPr lang="en-US" b="0" i="1" smtClean="0">
                                  <a:latin typeface="Cambria Math"/>
                                </a:rPr>
                                <m:t>&amp;=−&amp;3</m:t>
                              </m:r>
                            </m:e>
                            <m:e>
                              <m:r>
                                <a:rPr lang="en-US" b="0" i="1" smtClean="0">
                                  <a:latin typeface="Cambria Math"/>
                                </a:rPr>
                                <m:t>𝑥</m:t>
                              </m:r>
                              <m:r>
                                <a:rPr lang="en-US" b="0" i="1" smtClean="0">
                                  <a:latin typeface="Cambria Math"/>
                                </a:rPr>
                                <m:t>−6&amp;</m:t>
                              </m:r>
                              <m:r>
                                <a:rPr lang="en-US" b="0" i="1" smtClean="0">
                                  <a:latin typeface="Cambria Math"/>
                                </a:rPr>
                                <m:t>𝑦</m:t>
                              </m:r>
                              <m:r>
                                <a:rPr lang="en-US" b="0" i="1" smtClean="0">
                                  <a:latin typeface="Cambria Math"/>
                                </a:rPr>
                                <m:t>+&amp;</m:t>
                              </m:r>
                              <m:r>
                                <a:rPr lang="en-US" b="0" i="1" smtClean="0">
                                  <a:latin typeface="Cambria Math"/>
                                </a:rPr>
                                <m:t>𝑧</m:t>
                              </m:r>
                              <m:r>
                                <a:rPr lang="en-US" b="0" i="1" smtClean="0">
                                  <a:latin typeface="Cambria Math"/>
                                </a:rPr>
                                <m:t>&amp;=−&amp;4</m:t>
                              </m:r>
                            </m:e>
                            <m:e>
                              <m:r>
                                <a:rPr lang="en-US" b="0" i="1" smtClean="0">
                                  <a:latin typeface="Cambria Math"/>
                                </a:rPr>
                                <m:t>−</m:t>
                              </m:r>
                              <m:r>
                                <a:rPr lang="en-US" b="0" i="1" smtClean="0">
                                  <a:latin typeface="Cambria Math"/>
                                </a:rPr>
                                <m:t>𝑥</m:t>
                              </m:r>
                              <m:r>
                                <a:rPr lang="en-US" b="0" i="1" smtClean="0">
                                  <a:latin typeface="Cambria Math"/>
                                </a:rPr>
                                <m:t>−3&amp;</m:t>
                              </m:r>
                              <m:r>
                                <a:rPr lang="en-US" b="0" i="1" smtClean="0">
                                  <a:latin typeface="Cambria Math"/>
                                </a:rPr>
                                <m:t>𝑦</m:t>
                              </m:r>
                              <m:r>
                                <a:rPr lang="en-US" b="0" i="1" smtClean="0">
                                  <a:latin typeface="Cambria Math"/>
                                </a:rPr>
                                <m:t>+8&amp;</m:t>
                              </m:r>
                              <m:r>
                                <a:rPr lang="en-US" b="0" i="1" smtClean="0">
                                  <a:latin typeface="Cambria Math"/>
                                </a:rPr>
                                <m:t>𝑧</m:t>
                              </m:r>
                              <m:r>
                                <a:rPr lang="en-US" b="0" i="1" smtClean="0">
                                  <a:latin typeface="Cambria Math"/>
                                </a:rPr>
                                <m:t>&amp;=&amp;1</m:t>
                              </m:r>
                            </m:e>
                          </m:eqArr>
                        </m:e>
                      </m:d>
                    </m:oMath>
                  </m:oMathPara>
                </a14:m>
                <a:endParaRPr lang="en-US" b="0" dirty="0"/>
              </a:p>
            </p:txBody>
          </p:sp>
        </mc:Choice>
        <mc:Fallback xmlns="">
          <p:sp>
            <p:nvSpPr>
              <p:cNvPr id="4" name="Content Placeholder 3"/>
              <p:cNvSpPr>
                <a:spLocks noGrp="1" noRot="1" noChangeAspect="1" noMove="1" noResize="1" noEditPoints="1" noAdjustHandles="1" noChangeArrowheads="1" noChangeShapeType="1" noTextEdit="1"/>
              </p:cNvSpPr>
              <p:nvPr>
                <p:ph idx="1"/>
              </p:nvPr>
            </p:nvSpPr>
            <p:spPr>
              <a:xfrm>
                <a:off x="0" y="1415441"/>
                <a:ext cx="12192000" cy="5056796"/>
              </a:xfrm>
              <a:blipFill>
                <a:blip r:embed="rId3"/>
                <a:stretch>
                  <a:fillRect/>
                </a:stretch>
              </a:blipFill>
            </p:spPr>
            <p:txBody>
              <a:bodyPr/>
              <a:lstStyle/>
              <a:p>
                <a:r>
                  <a:rPr lang="en-US">
                    <a:noFill/>
                  </a:rPr>
                  <a:t> </a:t>
                </a:r>
              </a:p>
            </p:txBody>
          </p:sp>
        </mc:Fallback>
      </mc:AlternateContent>
      <p:sp>
        <p:nvSpPr>
          <p:cNvPr id="90114" name="Rectangle 2"/>
          <p:cNvSpPr>
            <a:spLocks noChangeArrowheads="1"/>
          </p:cNvSpPr>
          <p:nvPr/>
        </p:nvSpPr>
        <p:spPr bwMode="auto">
          <a:xfrm>
            <a:off x="2" y="-246220"/>
            <a:ext cx="246286" cy="492443"/>
          </a:xfrm>
          <a:prstGeom prst="rect">
            <a:avLst/>
          </a:prstGeom>
          <a:noFill/>
          <a:ln w="9525">
            <a:noFill/>
            <a:miter lim="800000"/>
            <a:headEnd/>
            <a:tailEnd/>
          </a:ln>
          <a:effectLst/>
        </p:spPr>
        <p:txBody>
          <a:bodyPr vert="horz" wrap="none" lIns="121920" tIns="60960" rIns="121920" bIns="60960" numCol="1" anchor="ctr" anchorCtr="0" compatLnSpc="1">
            <a:prstTxWarp prst="textNoShape">
              <a:avLst/>
            </a:prstTxWarp>
            <a:spAutoFit/>
          </a:bodyPr>
          <a:lstStyle/>
          <a:p>
            <a:endParaRPr lang="en-US" sz="24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1-03 Solve Linear Systems in Three Variables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146300" indent="0">
                  <a:buNone/>
                </a:pPr>
                <a14:m>
                  <m:oMathPara xmlns:m="http://schemas.openxmlformats.org/officeDocument/2006/math">
                    <m:oMathParaPr>
                      <m:jc m:val="left"/>
                    </m:oMathParaPr>
                    <m:oMath xmlns:m="http://schemas.openxmlformats.org/officeDocument/2006/math">
                      <m:d>
                        <m:dPr>
                          <m:begChr m:val="{"/>
                          <m:endChr m:val=""/>
                          <m:ctrlPr>
                            <a:rPr lang="en-US" b="0" i="1" smtClean="0">
                              <a:latin typeface="Cambria Math" panose="02040503050406030204" pitchFamily="18" charset="0"/>
                            </a:rPr>
                          </m:ctrlPr>
                        </m:dPr>
                        <m:e>
                          <m:eqArr>
                            <m:eqArrPr>
                              <m:ctrlPr>
                                <a:rPr lang="en-US" i="1" smtClean="0">
                                  <a:latin typeface="Cambria Math" panose="02040503050406030204" pitchFamily="18" charset="0"/>
                                </a:rPr>
                              </m:ctrlPr>
                            </m:eqArrPr>
                            <m:e>
                              <m:r>
                                <a:rPr lang="en-US" b="0" i="1" smtClean="0">
                                  <a:latin typeface="Cambria Math"/>
                                </a:rPr>
                                <m:t>−</m:t>
                              </m:r>
                              <m:r>
                                <a:rPr lang="en-US" i="1">
                                  <a:latin typeface="Cambria Math"/>
                                </a:rPr>
                                <m:t>𝑥</m:t>
                              </m:r>
                              <m:r>
                                <a:rPr lang="en-US" i="1">
                                  <a:latin typeface="Cambria Math"/>
                                </a:rPr>
                                <m:t>+2&amp;</m:t>
                              </m:r>
                              <m:r>
                                <a:rPr lang="en-US" i="1">
                                  <a:latin typeface="Cambria Math"/>
                                </a:rPr>
                                <m:t>𝑦</m:t>
                              </m:r>
                              <m:r>
                                <a:rPr lang="en-US" i="1">
                                  <a:latin typeface="Cambria Math"/>
                                </a:rPr>
                                <m:t>+&amp;</m:t>
                              </m:r>
                              <m:r>
                                <a:rPr lang="en-US" i="1">
                                  <a:latin typeface="Cambria Math"/>
                                </a:rPr>
                                <m:t>𝑧</m:t>
                              </m:r>
                              <m:r>
                                <a:rPr lang="en-US" i="1">
                                  <a:latin typeface="Cambria Math"/>
                                </a:rPr>
                                <m:t>&amp;=&amp;3</m:t>
                              </m:r>
                            </m:e>
                            <m:e>
                              <m:r>
                                <a:rPr lang="en-US" b="0" i="1" smtClean="0">
                                  <a:latin typeface="Cambria Math"/>
                                </a:rPr>
                                <m:t>2</m:t>
                              </m:r>
                              <m:r>
                                <a:rPr lang="en-US" i="1">
                                  <a:latin typeface="Cambria Math"/>
                                </a:rPr>
                                <m:t>𝑥</m:t>
                              </m:r>
                              <m:r>
                                <a:rPr lang="en-US" b="0" i="1" smtClean="0">
                                  <a:latin typeface="Cambria Math"/>
                                </a:rPr>
                                <m:t>+2</m:t>
                              </m:r>
                              <m:r>
                                <a:rPr lang="en-US" i="1">
                                  <a:latin typeface="Cambria Math"/>
                                </a:rPr>
                                <m:t>&amp;</m:t>
                              </m:r>
                              <m:r>
                                <a:rPr lang="en-US" i="1">
                                  <a:latin typeface="Cambria Math"/>
                                </a:rPr>
                                <m:t>𝑦</m:t>
                              </m:r>
                              <m:r>
                                <a:rPr lang="en-US" i="1">
                                  <a:latin typeface="Cambria Math"/>
                                </a:rPr>
                                <m:t>+&amp;</m:t>
                              </m:r>
                              <m:r>
                                <a:rPr lang="en-US" i="1">
                                  <a:latin typeface="Cambria Math"/>
                                </a:rPr>
                                <m:t>𝑧</m:t>
                              </m:r>
                              <m:r>
                                <a:rPr lang="en-US" i="1">
                                  <a:latin typeface="Cambria Math"/>
                                </a:rPr>
                                <m:t>&amp;=&amp;5</m:t>
                              </m:r>
                            </m:e>
                            <m:e>
                              <m:r>
                                <a:rPr lang="en-US" b="0" i="1" smtClean="0">
                                  <a:latin typeface="Cambria Math"/>
                                </a:rPr>
                                <m:t>4</m:t>
                              </m:r>
                              <m:r>
                                <a:rPr lang="en-US" i="1">
                                  <a:latin typeface="Cambria Math"/>
                                </a:rPr>
                                <m:t>𝑥</m:t>
                              </m:r>
                              <m:r>
                                <a:rPr lang="en-US" b="0" i="1" smtClean="0">
                                  <a:latin typeface="Cambria Math"/>
                                </a:rPr>
                                <m:t>+4</m:t>
                              </m:r>
                              <m:r>
                                <a:rPr lang="en-US" i="1">
                                  <a:latin typeface="Cambria Math"/>
                                </a:rPr>
                                <m:t>&amp;</m:t>
                              </m:r>
                              <m:r>
                                <a:rPr lang="en-US" i="1">
                                  <a:latin typeface="Cambria Math"/>
                                </a:rPr>
                                <m:t>𝑦</m:t>
                              </m:r>
                              <m:r>
                                <a:rPr lang="en-US" i="1">
                                  <a:latin typeface="Cambria Math"/>
                                </a:rPr>
                                <m:t>+2&amp;</m:t>
                              </m:r>
                              <m:r>
                                <a:rPr lang="en-US" i="1">
                                  <a:latin typeface="Cambria Math"/>
                                </a:rPr>
                                <m:t>𝑧</m:t>
                              </m:r>
                              <m:r>
                                <a:rPr lang="en-US" i="1">
                                  <a:latin typeface="Cambria Math"/>
                                </a:rPr>
                                <m:t>&amp;=&amp;6</m:t>
                              </m:r>
                            </m:e>
                          </m:eqArr>
                        </m:e>
                      </m:d>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a:stretch>
              </a:blipFill>
            </p:spPr>
            <p:txBody>
              <a:bodyPr/>
              <a:lstStyle/>
              <a:p>
                <a:r>
                  <a:rPr lang="en-US">
                    <a:noFill/>
                  </a:rPr>
                  <a:t> </a:t>
                </a:r>
              </a:p>
            </p:txBody>
          </p:sp>
        </mc:Fallback>
      </mc:AlternateContent>
      <p:sp>
        <p:nvSpPr>
          <p:cNvPr id="90114" name="Rectangle 2"/>
          <p:cNvSpPr>
            <a:spLocks noChangeArrowheads="1"/>
          </p:cNvSpPr>
          <p:nvPr/>
        </p:nvSpPr>
        <p:spPr bwMode="auto">
          <a:xfrm>
            <a:off x="2" y="-246220"/>
            <a:ext cx="246286" cy="492443"/>
          </a:xfrm>
          <a:prstGeom prst="rect">
            <a:avLst/>
          </a:prstGeom>
          <a:noFill/>
          <a:ln w="9525">
            <a:noFill/>
            <a:miter lim="800000"/>
            <a:headEnd/>
            <a:tailEnd/>
          </a:ln>
          <a:effectLst/>
        </p:spPr>
        <p:txBody>
          <a:bodyPr vert="horz" wrap="none" lIns="121920" tIns="60960" rIns="121920" bIns="60960" numCol="1" anchor="ctr" anchorCtr="0" compatLnSpc="1">
            <a:prstTxWarp prst="textNoShape">
              <a:avLst/>
            </a:prstTxWarp>
            <a:spAutoFit/>
          </a:bodyPr>
          <a:lstStyle/>
          <a:p>
            <a:endParaRPr lang="en-US" sz="2400"/>
          </a:p>
        </p:txBody>
      </p:sp>
      <p:sp>
        <p:nvSpPr>
          <p:cNvPr id="92164" name="Rectangle 4"/>
          <p:cNvSpPr>
            <a:spLocks noChangeArrowheads="1"/>
          </p:cNvSpPr>
          <p:nvPr/>
        </p:nvSpPr>
        <p:spPr bwMode="auto">
          <a:xfrm>
            <a:off x="2" y="-246220"/>
            <a:ext cx="246286" cy="492443"/>
          </a:xfrm>
          <a:prstGeom prst="rect">
            <a:avLst/>
          </a:prstGeom>
          <a:noFill/>
          <a:ln w="9525">
            <a:noFill/>
            <a:miter lim="800000"/>
            <a:headEnd/>
            <a:tailEnd/>
          </a:ln>
          <a:effectLst/>
        </p:spPr>
        <p:txBody>
          <a:bodyPr vert="horz" wrap="none" lIns="121920" tIns="60960" rIns="121920" bIns="60960" numCol="1" anchor="ctr" anchorCtr="0" compatLnSpc="1">
            <a:prstTxWarp prst="textNoShape">
              <a:avLst/>
            </a:prstTxWarp>
            <a:spAutoFit/>
          </a:bodyPr>
          <a:lstStyle/>
          <a:p>
            <a:endParaRPr lang="en-US" sz="24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1-03 Solve Linear Systems in Three Variables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146300" indent="0">
                  <a:buNone/>
                </a:pPr>
                <a14:m>
                  <m:oMathPara xmlns:m="http://schemas.openxmlformats.org/officeDocument/2006/math">
                    <m:oMathParaPr>
                      <m:jc m:val="left"/>
                    </m:oMathParaPr>
                    <m:oMath xmlns:m="http://schemas.openxmlformats.org/officeDocument/2006/math">
                      <m:d>
                        <m:dPr>
                          <m:begChr m:val="{"/>
                          <m:endChr m:val=""/>
                          <m:ctrlPr>
                            <a:rPr lang="en-US" b="0" i="1" smtClean="0">
                              <a:latin typeface="Cambria Math" panose="02040503050406030204" pitchFamily="18" charset="0"/>
                            </a:rPr>
                          </m:ctrlPr>
                        </m:dPr>
                        <m:e>
                          <m:eqArr>
                            <m:eqArrPr>
                              <m:ctrlPr>
                                <a:rPr lang="en-US" i="1" smtClean="0">
                                  <a:latin typeface="Cambria Math" panose="02040503050406030204" pitchFamily="18" charset="0"/>
                                </a:rPr>
                              </m:ctrlPr>
                            </m:eqArrPr>
                            <m:e>
                              <m:r>
                                <a:rPr lang="en-US" i="1">
                                  <a:latin typeface="Cambria Math"/>
                                </a:rPr>
                                <m:t>𝑥</m:t>
                              </m:r>
                              <m:r>
                                <a:rPr lang="en-US" b="0" i="1" smtClean="0">
                                  <a:latin typeface="Cambria Math"/>
                                </a:rPr>
                                <m:t>&amp;</m:t>
                              </m:r>
                              <m:r>
                                <a:rPr lang="en-US" i="1">
                                  <a:latin typeface="Cambria Math"/>
                                </a:rPr>
                                <m:t>+&amp;</m:t>
                              </m:r>
                              <m:r>
                                <a:rPr lang="en-US" i="1">
                                  <a:latin typeface="Cambria Math"/>
                                </a:rPr>
                                <m:t>𝑦</m:t>
                              </m:r>
                              <m:r>
                                <a:rPr lang="en-US" b="0" i="1" smtClean="0">
                                  <a:latin typeface="Cambria Math"/>
                                </a:rPr>
                                <m:t>&amp;</m:t>
                              </m:r>
                              <m:r>
                                <a:rPr lang="en-US" i="1">
                                  <a:latin typeface="Cambria Math"/>
                                </a:rPr>
                                <m:t>+&amp;</m:t>
                              </m:r>
                              <m:r>
                                <a:rPr lang="en-US" i="1">
                                  <a:latin typeface="Cambria Math"/>
                                </a:rPr>
                                <m:t>𝑧</m:t>
                              </m:r>
                              <m:r>
                                <a:rPr lang="en-US" b="0" i="1" smtClean="0">
                                  <a:latin typeface="Cambria Math"/>
                                </a:rPr>
                                <m:t>&amp;</m:t>
                              </m:r>
                              <m:r>
                                <a:rPr lang="en-US" i="1">
                                  <a:latin typeface="Cambria Math"/>
                                </a:rPr>
                                <m:t>=</m:t>
                              </m:r>
                              <m:r>
                                <a:rPr lang="en-US" b="0" i="1" smtClean="0">
                                  <a:latin typeface="Cambria Math" panose="02040503050406030204" pitchFamily="18" charset="0"/>
                                </a:rPr>
                                <m:t>6</m:t>
                              </m:r>
                            </m:e>
                            <m:e>
                              <m:r>
                                <a:rPr lang="en-US" i="1">
                                  <a:latin typeface="Cambria Math"/>
                                </a:rPr>
                                <m:t>𝑥</m:t>
                              </m:r>
                              <m:r>
                                <a:rPr lang="en-US" b="0" i="1" smtClean="0">
                                  <a:latin typeface="Cambria Math"/>
                                </a:rPr>
                                <m:t>&amp;</m:t>
                              </m:r>
                              <m:r>
                                <a:rPr lang="en-US" b="0" i="1" smtClean="0">
                                  <a:latin typeface="Cambria Math" panose="02040503050406030204" pitchFamily="18" charset="0"/>
                                </a:rPr>
                                <m:t>−</m:t>
                              </m:r>
                              <m:r>
                                <a:rPr lang="en-US" i="1">
                                  <a:latin typeface="Cambria Math"/>
                                </a:rPr>
                                <m:t>&amp;</m:t>
                              </m:r>
                              <m:r>
                                <a:rPr lang="en-US" i="1">
                                  <a:latin typeface="Cambria Math"/>
                                </a:rPr>
                                <m:t>𝑦</m:t>
                              </m:r>
                              <m:r>
                                <a:rPr lang="en-US" b="0" i="1" smtClean="0">
                                  <a:latin typeface="Cambria Math"/>
                                </a:rPr>
                                <m:t>&amp;</m:t>
                              </m:r>
                              <m:r>
                                <a:rPr lang="en-US" i="1">
                                  <a:latin typeface="Cambria Math"/>
                                </a:rPr>
                                <m:t>+&amp;</m:t>
                              </m:r>
                              <m:r>
                                <a:rPr lang="en-US" i="1">
                                  <a:latin typeface="Cambria Math"/>
                                </a:rPr>
                                <m:t>𝑧</m:t>
                              </m:r>
                              <m:r>
                                <a:rPr lang="en-US" i="1">
                                  <a:latin typeface="Cambria Math"/>
                                </a:rPr>
                                <m:t>&amp;=6</m:t>
                              </m:r>
                            </m:e>
                            <m:e>
                              <m:r>
                                <a:rPr lang="en-US" b="0" i="1" smtClean="0">
                                  <a:latin typeface="Cambria Math" panose="02040503050406030204" pitchFamily="18" charset="0"/>
                                </a:rPr>
                                <m:t>4</m:t>
                              </m:r>
                              <m:r>
                                <a:rPr lang="en-US" i="1">
                                  <a:latin typeface="Cambria Math"/>
                                </a:rPr>
                                <m:t>𝑥</m:t>
                              </m:r>
                              <m:r>
                                <a:rPr lang="en-US" b="0" i="1" smtClean="0">
                                  <a:latin typeface="Cambria Math"/>
                                </a:rPr>
                                <m:t>&amp;+</m:t>
                              </m:r>
                              <m:r>
                                <a:rPr lang="en-US" i="1">
                                  <a:latin typeface="Cambria Math"/>
                                </a:rPr>
                                <m:t>&amp;</m:t>
                              </m:r>
                              <m:r>
                                <a:rPr lang="en-US" i="1">
                                  <a:latin typeface="Cambria Math"/>
                                </a:rPr>
                                <m:t>𝑦</m:t>
                              </m:r>
                              <m:r>
                                <a:rPr lang="en-US" b="0" i="1" smtClean="0">
                                  <a:latin typeface="Cambria Math"/>
                                </a:rPr>
                                <m:t>&amp;</m:t>
                              </m:r>
                              <m:r>
                                <a:rPr lang="en-US" b="0" i="1" smtClean="0">
                                  <a:latin typeface="Cambria Math" panose="02040503050406030204" pitchFamily="18" charset="0"/>
                                </a:rPr>
                                <m:t>+</m:t>
                              </m:r>
                              <m:r>
                                <a:rPr lang="en-US" b="0" i="1" smtClean="0">
                                  <a:latin typeface="Cambria Math"/>
                                </a:rPr>
                                <m:t>4</m:t>
                              </m:r>
                              <m:r>
                                <a:rPr lang="en-US" i="1">
                                  <a:latin typeface="Cambria Math"/>
                                </a:rPr>
                                <m:t>&amp;</m:t>
                              </m:r>
                              <m:r>
                                <a:rPr lang="en-US" i="1">
                                  <a:latin typeface="Cambria Math"/>
                                </a:rPr>
                                <m:t>𝑧</m:t>
                              </m:r>
                              <m:r>
                                <a:rPr lang="en-US" i="1">
                                  <a:latin typeface="Cambria Math"/>
                                </a:rPr>
                                <m:t>&amp;=24</m:t>
                              </m:r>
                            </m:e>
                          </m:eqArr>
                        </m:e>
                      </m:d>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a:stretch>
              </a:blipFill>
            </p:spPr>
            <p:txBody>
              <a:bodyPr/>
              <a:lstStyle/>
              <a:p>
                <a:r>
                  <a:rPr lang="en-US">
                    <a:noFill/>
                  </a:rPr>
                  <a:t> </a:t>
                </a:r>
              </a:p>
            </p:txBody>
          </p:sp>
        </mc:Fallback>
      </mc:AlternateContent>
      <p:sp>
        <p:nvSpPr>
          <p:cNvPr id="95234" name="Rectangle 2"/>
          <p:cNvSpPr>
            <a:spLocks noChangeArrowheads="1"/>
          </p:cNvSpPr>
          <p:nvPr/>
        </p:nvSpPr>
        <p:spPr bwMode="auto">
          <a:xfrm>
            <a:off x="2" y="-246220"/>
            <a:ext cx="246286" cy="492443"/>
          </a:xfrm>
          <a:prstGeom prst="rect">
            <a:avLst/>
          </a:prstGeom>
          <a:noFill/>
          <a:ln w="9525">
            <a:noFill/>
            <a:miter lim="800000"/>
            <a:headEnd/>
            <a:tailEnd/>
          </a:ln>
          <a:effectLst/>
        </p:spPr>
        <p:txBody>
          <a:bodyPr vert="horz" wrap="none" lIns="121920" tIns="60960" rIns="121920" bIns="60960" numCol="1" anchor="ctr" anchorCtr="0" compatLnSpc="1">
            <a:prstTxWarp prst="textNoShape">
              <a:avLst/>
            </a:prstTxWarp>
            <a:spAutoFit/>
          </a:bodyPr>
          <a:lstStyle/>
          <a:p>
            <a:endParaRPr lang="en-US" sz="24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1-03 Solve Linear Systems in Three Variables</a:t>
            </a:r>
            <a:endParaRPr lang="en-US" dirty="0"/>
          </a:p>
        </p:txBody>
      </p:sp>
      <p:sp>
        <p:nvSpPr>
          <p:cNvPr id="3" name="Content Placeholder 2"/>
          <p:cNvSpPr>
            <a:spLocks noGrp="1"/>
          </p:cNvSpPr>
          <p:nvPr>
            <p:ph idx="1"/>
          </p:nvPr>
        </p:nvSpPr>
        <p:spPr/>
        <p:txBody>
          <a:bodyPr>
            <a:normAutofit/>
          </a:bodyPr>
          <a:lstStyle/>
          <a:p>
            <a:r>
              <a:rPr lang="en-US" dirty="0">
                <a:ln w="0"/>
                <a:solidFill>
                  <a:schemeClr val="accent1"/>
                </a:solidFill>
                <a:effectLst>
                  <a:outerShdw blurRad="38100" dist="25400" dir="5400000" algn="ctr" rotWithShape="0">
                    <a:srgbClr val="6E747A">
                      <a:alpha val="43000"/>
                    </a:srgbClr>
                  </a:outerShdw>
                </a:effectLst>
              </a:rPr>
              <a:t>If there are infinitely many solutions</a:t>
            </a:r>
          </a:p>
          <a:p>
            <a:pPr marL="971550" lvl="1" indent="-514350">
              <a:buFont typeface="+mj-lt"/>
              <a:buAutoNum type="arabicPeriod"/>
            </a:pPr>
            <a:r>
              <a:rPr lang="en-US" dirty="0"/>
              <a:t>Let </a:t>
            </a:r>
            <a:r>
              <a:rPr lang="en-US" i="1" dirty="0"/>
              <a:t>z</a:t>
            </a:r>
            <a:r>
              <a:rPr lang="en-US" dirty="0"/>
              <a:t> = </a:t>
            </a:r>
            <a:r>
              <a:rPr lang="en-US" i="1" dirty="0"/>
              <a:t>a </a:t>
            </a:r>
            <a:r>
              <a:rPr lang="en-US" dirty="0"/>
              <a:t>(Use </a:t>
            </a:r>
            <a:r>
              <a:rPr lang="en-US" i="1" dirty="0"/>
              <a:t>x</a:t>
            </a:r>
            <a:r>
              <a:rPr lang="en-US" dirty="0"/>
              <a:t>, </a:t>
            </a:r>
            <a:r>
              <a:rPr lang="en-US" i="1" dirty="0"/>
              <a:t>y</a:t>
            </a:r>
            <a:r>
              <a:rPr lang="en-US" dirty="0"/>
              <a:t>, or </a:t>
            </a:r>
            <a:r>
              <a:rPr lang="en-US" i="1" dirty="0"/>
              <a:t>z</a:t>
            </a:r>
            <a:r>
              <a:rPr lang="en-US" dirty="0"/>
              <a:t> based on what is convenient)</a:t>
            </a:r>
            <a:endParaRPr lang="en-US" i="1" dirty="0"/>
          </a:p>
          <a:p>
            <a:pPr marL="971550" lvl="1" indent="-514350">
              <a:buFont typeface="+mj-lt"/>
              <a:buAutoNum type="arabicPeriod"/>
            </a:pPr>
            <a:r>
              <a:rPr lang="en-US" dirty="0"/>
              <a:t>Solve for </a:t>
            </a:r>
            <a:r>
              <a:rPr lang="en-US" i="1" dirty="0"/>
              <a:t>y</a:t>
            </a:r>
            <a:r>
              <a:rPr lang="en-US" dirty="0"/>
              <a:t> in terms of </a:t>
            </a:r>
            <a:r>
              <a:rPr lang="en-US" i="1" dirty="0"/>
              <a:t>a</a:t>
            </a:r>
          </a:p>
          <a:p>
            <a:pPr marL="971550" lvl="1" indent="-514350">
              <a:buFont typeface="+mj-lt"/>
              <a:buAutoNum type="arabicPeriod"/>
            </a:pPr>
            <a:r>
              <a:rPr lang="en-US" dirty="0"/>
              <a:t>Substitute those to find </a:t>
            </a:r>
            <a:r>
              <a:rPr lang="en-US" i="1" dirty="0"/>
              <a:t>x</a:t>
            </a:r>
            <a:r>
              <a:rPr lang="en-US" dirty="0"/>
              <a:t> in terms of </a:t>
            </a:r>
            <a:r>
              <a:rPr lang="en-US" i="1" dirty="0"/>
              <a:t>a</a:t>
            </a:r>
          </a:p>
          <a:p>
            <a:pPr marL="971550" lvl="1" indent="-514350">
              <a:buFont typeface="+mj-lt"/>
              <a:buAutoNum type="arabicPeriod"/>
            </a:pPr>
            <a:r>
              <a:rPr lang="en-US" dirty="0"/>
              <a:t>Sample answer (2</a:t>
            </a:r>
            <a:r>
              <a:rPr lang="en-US" i="1" dirty="0"/>
              <a:t>a</a:t>
            </a:r>
            <a:r>
              <a:rPr lang="en-US" dirty="0"/>
              <a:t>, </a:t>
            </a:r>
            <a:r>
              <a:rPr lang="en-US" i="1" dirty="0"/>
              <a:t>a</a:t>
            </a:r>
            <a:r>
              <a:rPr lang="en-US" dirty="0"/>
              <a:t> + 4, </a:t>
            </a:r>
            <a:r>
              <a:rPr lang="en-US" i="1" dirty="0"/>
              <a:t>a</a:t>
            </a:r>
            <a:r>
              <a:rPr lang="en-US" dirty="0"/>
              <a:t>)</a:t>
            </a:r>
          </a:p>
          <a:p>
            <a:endParaRPr lang="en-US" i="1" dirty="0"/>
          </a:p>
          <a:p>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F7190-E07E-4479-8BA5-DBE539A64B35}"/>
              </a:ext>
            </a:extLst>
          </p:cNvPr>
          <p:cNvSpPr>
            <a:spLocks noGrp="1"/>
          </p:cNvSpPr>
          <p:nvPr>
            <p:ph type="title"/>
          </p:nvPr>
        </p:nvSpPr>
        <p:spPr/>
        <p:txBody>
          <a:bodyPr/>
          <a:lstStyle/>
          <a:p>
            <a:r>
              <a:rPr lang="en-US" dirty="0"/>
              <a:t>1-01 Solve Linear Systems of Equations and Inequalities by Graphing</a:t>
            </a:r>
          </a:p>
        </p:txBody>
      </p:sp>
      <p:sp>
        <p:nvSpPr>
          <p:cNvPr id="3" name="Text Placeholder 2">
            <a:extLst>
              <a:ext uri="{FF2B5EF4-FFF2-40B4-BE49-F238E27FC236}">
                <a16:creationId xmlns:a16="http://schemas.microsoft.com/office/drawing/2014/main" id="{160D8ED5-0E96-454C-92E7-7D042A6AD658}"/>
              </a:ext>
            </a:extLst>
          </p:cNvPr>
          <p:cNvSpPr>
            <a:spLocks noGrp="1"/>
          </p:cNvSpPr>
          <p:nvPr>
            <p:ph type="body" idx="1"/>
          </p:nvPr>
        </p:nvSpPr>
        <p:spPr/>
        <p:txBody>
          <a:bodyPr/>
          <a:lstStyle/>
          <a:p>
            <a:r>
              <a:rPr lang="en-US" dirty="0"/>
              <a:t>Objectives:</a:t>
            </a:r>
          </a:p>
          <a:p>
            <a:pPr marL="342900" indent="-342900">
              <a:buFont typeface="Arial" panose="020B0604020202020204" pitchFamily="34" charset="0"/>
              <a:buChar char="•"/>
            </a:pPr>
            <a:r>
              <a:rPr lang="en-US" dirty="0"/>
              <a:t>Solve a system of equations by graphing.</a:t>
            </a:r>
          </a:p>
          <a:p>
            <a:pPr marL="342900" indent="-342900">
              <a:buFont typeface="Arial" panose="020B0604020202020204" pitchFamily="34" charset="0"/>
              <a:buChar char="•"/>
            </a:pPr>
            <a:r>
              <a:rPr lang="en-US" dirty="0"/>
              <a:t>Solve a system of inequalities by graphing.</a:t>
            </a:r>
          </a:p>
        </p:txBody>
      </p:sp>
      <p:sp>
        <p:nvSpPr>
          <p:cNvPr id="4" name="Slide Number Placeholder 3">
            <a:extLst>
              <a:ext uri="{FF2B5EF4-FFF2-40B4-BE49-F238E27FC236}">
                <a16:creationId xmlns:a16="http://schemas.microsoft.com/office/drawing/2014/main" id="{687CF687-3DDE-4194-BB17-6EC3ADEB36D1}"/>
              </a:ext>
            </a:extLst>
          </p:cNvPr>
          <p:cNvSpPr>
            <a:spLocks noGrp="1"/>
          </p:cNvSpPr>
          <p:nvPr>
            <p:ph type="sldNum" sz="quarter" idx="12"/>
          </p:nvPr>
        </p:nvSpPr>
        <p:spPr/>
        <p:txBody>
          <a:bodyPr/>
          <a:lstStyle/>
          <a:p>
            <a:fld id="{44F26364-9288-443A-9A04-B8B318F630CC}" type="slidenum">
              <a:rPr lang="en-US" smtClean="0"/>
              <a:pPr/>
              <a:t>3</a:t>
            </a:fld>
            <a:endParaRPr lang="en-US"/>
          </a:p>
        </p:txBody>
      </p:sp>
    </p:spTree>
    <p:extLst>
      <p:ext uri="{BB962C8B-B14F-4D97-AF65-F5344CB8AC3E}">
        <p14:creationId xmlns:p14="http://schemas.microsoft.com/office/powerpoint/2010/main" val="8119674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CEB7C-B000-4E2A-8674-A3255890845A}"/>
              </a:ext>
            </a:extLst>
          </p:cNvPr>
          <p:cNvSpPr>
            <a:spLocks noGrp="1"/>
          </p:cNvSpPr>
          <p:nvPr>
            <p:ph type="title"/>
          </p:nvPr>
        </p:nvSpPr>
        <p:spPr/>
        <p:txBody>
          <a:bodyPr/>
          <a:lstStyle/>
          <a:p>
            <a:r>
              <a:rPr lang="en-US" b="1" dirty="0"/>
              <a:t>1-03 Solve Linear Systems in Three Variables</a:t>
            </a:r>
            <a:endParaRPr lang="en-US" dirty="0"/>
          </a:p>
        </p:txBody>
      </p:sp>
      <p:sp>
        <p:nvSpPr>
          <p:cNvPr id="3" name="Content Placeholder 2">
            <a:extLst>
              <a:ext uri="{FF2B5EF4-FFF2-40B4-BE49-F238E27FC236}">
                <a16:creationId xmlns:a16="http://schemas.microsoft.com/office/drawing/2014/main" id="{C8F67C6F-4669-499B-A313-D2BF76402BD4}"/>
              </a:ext>
            </a:extLst>
          </p:cNvPr>
          <p:cNvSpPr>
            <a:spLocks noGrp="1"/>
          </p:cNvSpPr>
          <p:nvPr>
            <p:ph idx="1"/>
          </p:nvPr>
        </p:nvSpPr>
        <p:spPr/>
        <p:txBody>
          <a:bodyPr>
            <a:normAutofit/>
          </a:bodyPr>
          <a:lstStyle/>
          <a:p>
            <a:r>
              <a:rPr lang="en-US" dirty="0"/>
              <a:t>You have $1.42 in quarters, nickels, and pennies. You have twice as many nickels as quarters. You have 14 coins total. How many of each coin do you have?</a:t>
            </a:r>
          </a:p>
        </p:txBody>
      </p:sp>
      <p:pic>
        <p:nvPicPr>
          <p:cNvPr id="5" name="Picture 4">
            <a:extLst>
              <a:ext uri="{FF2B5EF4-FFF2-40B4-BE49-F238E27FC236}">
                <a16:creationId xmlns:a16="http://schemas.microsoft.com/office/drawing/2014/main" id="{4BF1EAF3-64F5-407C-A483-6B5B644F305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56" b="89946" l="3838" r="98341">
                        <a14:foregroundMark x1="7155" y1="39330" x2="7155" y2="39330"/>
                        <a14:foregroundMark x1="6388" y1="43026" x2="3862" y2="36964"/>
                        <a14:foregroundMark x1="3862" y1="36964" x2="5373" y2="34204"/>
                        <a14:foregroundMark x1="82248" y1="48300" x2="87175" y2="50961"/>
                        <a14:foregroundMark x1="87175" y1="50961" x2="95271" y2="47659"/>
                        <a14:foregroundMark x1="95271" y1="47659" x2="96979" y2="40217"/>
                        <a14:foregroundMark x1="96979" y1="40217" x2="94949" y2="33465"/>
                        <a14:foregroundMark x1="94949" y1="33465" x2="86903" y2="29473"/>
                        <a14:foregroundMark x1="86903" y1="29473" x2="82818" y2="29128"/>
                        <a14:foregroundMark x1="82818" y1="29128" x2="77841" y2="32233"/>
                        <a14:foregroundMark x1="77841" y1="32233" x2="76702" y2="34204"/>
                        <a14:foregroundMark x1="95717" y1="48645" x2="98341" y2="42533"/>
                        <a14:foregroundMark x1="98341" y1="42533" x2="95890" y2="36619"/>
                        <a14:foregroundMark x1="49591" y1="88664" x2="53726" y2="87679"/>
                        <a14:foregroundMark x1="53726" y1="87679" x2="55905" y2="8866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741400" y="0"/>
            <a:ext cx="3228927" cy="1622058"/>
          </a:xfrm>
          <a:prstGeom prst="rect">
            <a:avLst/>
          </a:prstGeom>
        </p:spPr>
      </p:pic>
    </p:spTree>
    <p:extLst>
      <p:ext uri="{BB962C8B-B14F-4D97-AF65-F5344CB8AC3E}">
        <p14:creationId xmlns:p14="http://schemas.microsoft.com/office/powerpoint/2010/main" val="17478840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299C9-6973-49D0-AF84-E20356147BD8}"/>
              </a:ext>
            </a:extLst>
          </p:cNvPr>
          <p:cNvSpPr>
            <a:spLocks noGrp="1"/>
          </p:cNvSpPr>
          <p:nvPr>
            <p:ph type="title"/>
          </p:nvPr>
        </p:nvSpPr>
        <p:spPr/>
        <p:txBody>
          <a:bodyPr/>
          <a:lstStyle/>
          <a:p>
            <a:r>
              <a:rPr lang="en-US" b="1" dirty="0"/>
              <a:t>1-04 Perform Basic Matrix Operations (12.1)</a:t>
            </a:r>
          </a:p>
        </p:txBody>
      </p:sp>
      <p:sp>
        <p:nvSpPr>
          <p:cNvPr id="3" name="Text Placeholder 2">
            <a:extLst>
              <a:ext uri="{FF2B5EF4-FFF2-40B4-BE49-F238E27FC236}">
                <a16:creationId xmlns:a16="http://schemas.microsoft.com/office/drawing/2014/main" id="{2B297E05-3DAA-44C2-922E-5CAE3F3B21C4}"/>
              </a:ext>
            </a:extLst>
          </p:cNvPr>
          <p:cNvSpPr>
            <a:spLocks noGrp="1"/>
          </p:cNvSpPr>
          <p:nvPr>
            <p:ph type="body" idx="1"/>
          </p:nvPr>
        </p:nvSpPr>
        <p:spPr/>
        <p:txBody>
          <a:bodyPr/>
          <a:lstStyle/>
          <a:p>
            <a:r>
              <a:rPr lang="en-US" dirty="0"/>
              <a:t>Objectives:</a:t>
            </a:r>
          </a:p>
          <a:p>
            <a:pPr marL="342900" indent="-342900">
              <a:buFont typeface="Arial" panose="020B0604020202020204" pitchFamily="34" charset="0"/>
              <a:buChar char="•"/>
            </a:pPr>
            <a:r>
              <a:rPr lang="en-US" dirty="0"/>
              <a:t>Solve for variables in matrices given equal matrices.</a:t>
            </a:r>
          </a:p>
          <a:p>
            <a:pPr marL="342900" indent="-342900">
              <a:buFont typeface="Arial" panose="020B0604020202020204" pitchFamily="34" charset="0"/>
              <a:buChar char="•"/>
            </a:pPr>
            <a:r>
              <a:rPr lang="en-US" dirty="0"/>
              <a:t>Add and subtract matrices.</a:t>
            </a:r>
          </a:p>
          <a:p>
            <a:pPr marL="342900" indent="-342900">
              <a:buFont typeface="Arial" panose="020B0604020202020204" pitchFamily="34" charset="0"/>
              <a:buChar char="•"/>
            </a:pPr>
            <a:r>
              <a:rPr lang="en-US" dirty="0"/>
              <a:t>Multiply a scalar number with a matrix.</a:t>
            </a:r>
          </a:p>
        </p:txBody>
      </p:sp>
      <p:sp>
        <p:nvSpPr>
          <p:cNvPr id="4" name="Slide Number Placeholder 3">
            <a:extLst>
              <a:ext uri="{FF2B5EF4-FFF2-40B4-BE49-F238E27FC236}">
                <a16:creationId xmlns:a16="http://schemas.microsoft.com/office/drawing/2014/main" id="{593C20B7-CF06-433D-8C5C-EC04A41B5F73}"/>
              </a:ext>
            </a:extLst>
          </p:cNvPr>
          <p:cNvSpPr>
            <a:spLocks noGrp="1"/>
          </p:cNvSpPr>
          <p:nvPr>
            <p:ph type="sldNum" sz="quarter" idx="12"/>
          </p:nvPr>
        </p:nvSpPr>
        <p:spPr/>
        <p:txBody>
          <a:bodyPr/>
          <a:lstStyle/>
          <a:p>
            <a:fld id="{44F26364-9288-443A-9A04-B8B318F630CC}" type="slidenum">
              <a:rPr lang="en-US" smtClean="0"/>
              <a:pPr/>
              <a:t>31</a:t>
            </a:fld>
            <a:endParaRPr lang="en-US"/>
          </a:p>
        </p:txBody>
      </p:sp>
    </p:spTree>
    <p:extLst>
      <p:ext uri="{BB962C8B-B14F-4D97-AF65-F5344CB8AC3E}">
        <p14:creationId xmlns:p14="http://schemas.microsoft.com/office/powerpoint/2010/main" val="41684960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1-04 Perform Basic Matrix Operations (12.1)</a:t>
            </a:r>
            <a:endParaRPr lang="en-US" dirty="0"/>
          </a:p>
        </p:txBody>
      </p:sp>
      <p:sp>
        <p:nvSpPr>
          <p:cNvPr id="3" name="Content Placeholder 2"/>
          <p:cNvSpPr>
            <a:spLocks noGrp="1"/>
          </p:cNvSpPr>
          <p:nvPr>
            <p:ph idx="1"/>
          </p:nvPr>
        </p:nvSpPr>
        <p:spPr/>
        <p:txBody>
          <a:bodyPr>
            <a:normAutofit/>
          </a:bodyPr>
          <a:lstStyle/>
          <a:p>
            <a:endParaRPr lang="en-US" dirty="0"/>
          </a:p>
          <a:p>
            <a:r>
              <a:rPr lang="en-US" dirty="0"/>
              <a:t>Matrices are simply a way to organize data.  </a:t>
            </a:r>
          </a:p>
          <a:p>
            <a:r>
              <a:rPr lang="en-US" dirty="0"/>
              <a:t>For example, a computer desktop wallpaper (bitmap) is a matrix.  Each element tells what color pixel goes in that spot.</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1-04 Perform Basic Matrix Operations (12.1)</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A </a:t>
                </a:r>
                <a:r>
                  <a:rPr lang="en-US" dirty="0">
                    <a:solidFill>
                      <a:schemeClr val="accent1"/>
                    </a:solidFill>
                  </a:rPr>
                  <a:t>matrix</a:t>
                </a:r>
                <a:r>
                  <a:rPr lang="en-US" dirty="0"/>
                  <a:t> is a rectangular arrangement of things (variables or numbers in math)</a:t>
                </a:r>
              </a:p>
              <a:p>
                <a14:m>
                  <m:oMath xmlns:m="http://schemas.openxmlformats.org/officeDocument/2006/math">
                    <m:d>
                      <m:dPr>
                        <m:begChr m:val="["/>
                        <m:endChr m:val="]"/>
                        <m:ctrlPr>
                          <a:rPr lang="en-US" i="1" smtClean="0">
                            <a:latin typeface="Cambria Math" panose="02040503050406030204" pitchFamily="18" charset="0"/>
                          </a:rPr>
                        </m:ctrlPr>
                      </m:dPr>
                      <m:e>
                        <m:m>
                          <m:mPr>
                            <m:plcHide m:val="on"/>
                            <m:mcs>
                              <m:mc>
                                <m:mcPr>
                                  <m:count m:val="4"/>
                                  <m:mcJc m:val="center"/>
                                </m:mcPr>
                              </m:mc>
                            </m:mcs>
                            <m:ctrlPr>
                              <a:rPr lang="en-US" i="1" dirty="0">
                                <a:latin typeface="Cambria Math" panose="02040503050406030204" pitchFamily="18" charset="0"/>
                              </a:rPr>
                            </m:ctrlPr>
                          </m:mPr>
                          <m:mr>
                            <m:e>
                              <m:r>
                                <a:rPr lang="en-US" dirty="0">
                                  <a:latin typeface="Cambria Math"/>
                                </a:rPr>
                                <m:t>2</m:t>
                              </m:r>
                            </m:e>
                            <m:e>
                              <m:r>
                                <a:rPr lang="en-US" dirty="0">
                                  <a:latin typeface="Cambria Math"/>
                                </a:rPr>
                                <m:t>−1</m:t>
                              </m:r>
                            </m:e>
                            <m:e>
                              <m:r>
                                <a:rPr lang="en-US" dirty="0">
                                  <a:latin typeface="Cambria Math"/>
                                </a:rPr>
                                <m:t>5</m:t>
                              </m:r>
                            </m:e>
                            <m:e>
                              <m:r>
                                <m:rPr>
                                  <m:sty m:val="p"/>
                                </m:rPr>
                                <a:rPr lang="en-US" dirty="0">
                                  <a:latin typeface="Cambria Math"/>
                                </a:rPr>
                                <m:t>a</m:t>
                              </m:r>
                            </m:e>
                          </m:mr>
                          <m:mr>
                            <m:e>
                              <m:r>
                                <a:rPr lang="en-US" i="1" dirty="0">
                                  <a:latin typeface="Cambria Math"/>
                                </a:rPr>
                                <m:t>2</m:t>
                              </m:r>
                            </m:e>
                            <m:e>
                              <m:r>
                                <a:rPr lang="en-US" i="1" dirty="0">
                                  <a:latin typeface="Cambria Math"/>
                                </a:rPr>
                                <m:t>𝑦</m:t>
                              </m:r>
                            </m:e>
                            <m:e>
                              <m:r>
                                <a:rPr lang="en-US" i="1" dirty="0">
                                  <a:latin typeface="Cambria Math"/>
                                </a:rPr>
                                <m:t>6</m:t>
                              </m:r>
                            </m:e>
                            <m:e>
                              <m:r>
                                <a:rPr lang="en-US" i="1" dirty="0">
                                  <a:latin typeface="Cambria Math"/>
                                </a:rPr>
                                <m:t>𝑏</m:t>
                              </m:r>
                            </m:e>
                          </m:mr>
                          <m:mr>
                            <m:e>
                              <m:r>
                                <a:rPr lang="en-US" i="1" dirty="0">
                                  <a:latin typeface="Cambria Math"/>
                                </a:rPr>
                                <m:t>3</m:t>
                              </m:r>
                            </m:e>
                            <m:e>
                              <m:r>
                                <a:rPr lang="en-US" i="1" dirty="0">
                                  <a:latin typeface="Cambria Math"/>
                                </a:rPr>
                                <m:t>14</m:t>
                              </m:r>
                            </m:e>
                            <m:e>
                              <m:r>
                                <a:rPr lang="en-US" i="1" dirty="0">
                                  <a:latin typeface="Cambria Math"/>
                                </a:rPr>
                                <m:t>𝑥</m:t>
                              </m:r>
                            </m:e>
                            <m:e>
                              <m:r>
                                <a:rPr lang="en-US" i="1" dirty="0">
                                  <a:latin typeface="Cambria Math"/>
                                </a:rPr>
                                <m:t>𝑐</m:t>
                              </m:r>
                            </m:e>
                          </m:mr>
                        </m:m>
                        <m:r>
                          <m:rPr>
                            <m:nor/>
                          </m:rPr>
                          <a:rPr lang="en-US" dirty="0"/>
                          <m:t>  </m:t>
                        </m:r>
                      </m:e>
                    </m:d>
                  </m:oMath>
                </a14:m>
                <a:endParaRPr lang="en-US" dirty="0"/>
              </a:p>
              <a:p>
                <a:endParaRPr lang="en-US" dirty="0"/>
              </a:p>
              <a:p>
                <a:endParaRPr lang="en-US" dirty="0"/>
              </a:p>
              <a:p>
                <a:r>
                  <a:rPr lang="en-US" dirty="0">
                    <a:solidFill>
                      <a:schemeClr val="accent1"/>
                    </a:solidFill>
                  </a:rPr>
                  <a:t>Dimensions</a:t>
                </a:r>
              </a:p>
              <a:p>
                <a:pPr lvl="1"/>
                <a:r>
                  <a:rPr lang="en-US" dirty="0"/>
                  <a:t>Rows by columns</a:t>
                </a:r>
              </a:p>
              <a:p>
                <a:pPr lvl="1"/>
                <a:r>
                  <a:rPr lang="en-US" dirty="0"/>
                  <a:t>3×4 for the above matrix</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900" t="-2014"/>
                </a:stretch>
              </a:blipFill>
            </p:spPr>
            <p:txBody>
              <a:bodyPr/>
              <a:lstStyle/>
              <a:p>
                <a:r>
                  <a:rPr lang="en-US">
                    <a:noFill/>
                  </a:rPr>
                  <a:t> </a:t>
                </a:r>
              </a:p>
            </p:txBody>
          </p:sp>
        </mc:Fallback>
      </mc:AlternateContent>
      <p:sp>
        <p:nvSpPr>
          <p:cNvPr id="1026" name="Rectangle 2"/>
          <p:cNvSpPr>
            <a:spLocks noChangeArrowheads="1"/>
          </p:cNvSpPr>
          <p:nvPr/>
        </p:nvSpPr>
        <p:spPr bwMode="auto">
          <a:xfrm>
            <a:off x="2" y="-246220"/>
            <a:ext cx="246286" cy="492443"/>
          </a:xfrm>
          <a:prstGeom prst="rect">
            <a:avLst/>
          </a:prstGeom>
          <a:noFill/>
          <a:ln w="9525">
            <a:noFill/>
            <a:miter lim="800000"/>
            <a:headEnd/>
            <a:tailEnd/>
          </a:ln>
          <a:effectLst/>
        </p:spPr>
        <p:txBody>
          <a:bodyPr vert="horz" wrap="none" lIns="121920" tIns="60960" rIns="121920" bIns="60960" numCol="1" anchor="ctr" anchorCtr="0" compatLnSpc="1">
            <a:prstTxWarp prst="textNoShape">
              <a:avLst/>
            </a:prstTxWarp>
            <a:spAutoFit/>
          </a:bodyPr>
          <a:lstStyle/>
          <a:p>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1-04 Perform Basic Matrix Operations (12.1)</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In order for two matrices to be equal, they must be the same dimensions and corresponding elements must be the same</a:t>
                </a:r>
              </a:p>
              <a:p>
                <a14:m>
                  <m:oMath xmlns:m="http://schemas.openxmlformats.org/officeDocument/2006/math">
                    <m:d>
                      <m:dPr>
                        <m:begChr m:val="["/>
                        <m:endChr m:val="]"/>
                        <m:ctrlPr>
                          <a:rPr lang="en-US" i="1" smtClean="0">
                            <a:latin typeface="Cambria Math" panose="02040503050406030204" pitchFamily="18" charset="0"/>
                          </a:rPr>
                        </m:ctrlPr>
                      </m:dPr>
                      <m:e>
                        <m:m>
                          <m:mPr>
                            <m:mcs>
                              <m:mc>
                                <m:mcPr>
                                  <m:count m:val="2"/>
                                  <m:mcJc m:val="center"/>
                                </m:mcPr>
                              </m:mc>
                            </m:mcs>
                            <m:ctrlPr>
                              <a:rPr lang="en-US" i="1" smtClean="0">
                                <a:latin typeface="Cambria Math" panose="02040503050406030204" pitchFamily="18" charset="0"/>
                              </a:rPr>
                            </m:ctrlPr>
                          </m:mPr>
                          <m:mr>
                            <m:e>
                              <m:r>
                                <m:rPr>
                                  <m:brk m:alnAt="7"/>
                                </m:rPr>
                                <a:rPr lang="en-US" b="0" i="1" smtClean="0">
                                  <a:latin typeface="Cambria Math"/>
                                </a:rPr>
                                <m:t>1</m:t>
                              </m:r>
                            </m:e>
                            <m:e>
                              <m:r>
                                <a:rPr lang="en-US" b="0" i="1" smtClean="0">
                                  <a:latin typeface="Cambria Math"/>
                                </a:rPr>
                                <m:t>3</m:t>
                              </m:r>
                            </m:e>
                          </m:mr>
                          <m:mr>
                            <m:e>
                              <m:r>
                                <a:rPr lang="en-US" b="0" i="1" smtClean="0">
                                  <a:latin typeface="Cambria Math"/>
                                </a:rPr>
                                <m:t>2</m:t>
                              </m:r>
                            </m:e>
                            <m:e>
                              <m:r>
                                <a:rPr lang="en-US" b="0" i="1" smtClean="0">
                                  <a:latin typeface="Cambria Math"/>
                                </a:rPr>
                                <m:t>4</m:t>
                              </m:r>
                            </m:e>
                          </m:mr>
                        </m:m>
                      </m:e>
                    </m:d>
                    <m:r>
                      <a:rPr lang="en-US" b="0" i="1" smtClean="0">
                        <a:latin typeface="Cambria Math"/>
                      </a:rPr>
                      <m:t>=</m:t>
                    </m:r>
                    <m:d>
                      <m:dPr>
                        <m:begChr m:val="["/>
                        <m:endChr m:val="]"/>
                        <m:ctrlPr>
                          <a:rPr lang="en-US" b="0" i="1" smtClean="0">
                            <a:latin typeface="Cambria Math" panose="02040503050406030204" pitchFamily="18" charset="0"/>
                          </a:rPr>
                        </m:ctrlPr>
                      </m:dPr>
                      <m:e>
                        <m:m>
                          <m:mPr>
                            <m:mcs>
                              <m:mc>
                                <m:mcPr>
                                  <m:count m:val="2"/>
                                  <m:mcJc m:val="center"/>
                                </m:mcPr>
                              </m:mc>
                            </m:mcs>
                            <m:ctrlPr>
                              <a:rPr lang="en-US" b="0" i="1" smtClean="0">
                                <a:latin typeface="Cambria Math" panose="02040503050406030204" pitchFamily="18" charset="0"/>
                              </a:rPr>
                            </m:ctrlPr>
                          </m:mPr>
                          <m:mr>
                            <m:e>
                              <m:r>
                                <m:rPr>
                                  <m:brk m:alnAt="7"/>
                                </m:rPr>
                                <a:rPr lang="en-US" b="0" i="1" smtClean="0">
                                  <a:latin typeface="Cambria Math"/>
                                </a:rPr>
                                <m:t>1</m:t>
                              </m:r>
                            </m:e>
                            <m:e>
                              <m:r>
                                <a:rPr lang="en-US" b="0" i="1" smtClean="0">
                                  <a:latin typeface="Cambria Math"/>
                                </a:rPr>
                                <m:t>3</m:t>
                              </m:r>
                            </m:e>
                          </m:mr>
                          <m:mr>
                            <m:e>
                              <m:r>
                                <a:rPr lang="en-US" b="0" i="1" smtClean="0">
                                  <a:latin typeface="Cambria Math"/>
                                </a:rPr>
                                <m:t>2</m:t>
                              </m:r>
                            </m:e>
                            <m:e>
                              <m:r>
                                <a:rPr lang="en-US" b="0" i="1" smtClean="0">
                                  <a:latin typeface="Cambria Math"/>
                                </a:rPr>
                                <m:t>4</m:t>
                              </m:r>
                            </m:e>
                          </m:mr>
                        </m:m>
                      </m:e>
                    </m:d>
                  </m:oMath>
                </a14:m>
                <a:endParaRPr lang="en-US" dirty="0"/>
              </a:p>
              <a:p>
                <a:pPr lvl="0"/>
                <a:endParaRPr lang="en-US" dirty="0"/>
              </a:p>
              <a:p>
                <a:r>
                  <a:rPr lang="en-US" dirty="0">
                    <a:solidFill>
                      <a:schemeClr val="accent2"/>
                    </a:solidFill>
                  </a:rPr>
                  <a:t>Find the variables </a:t>
                </a:r>
                <a14:m>
                  <m:oMath xmlns:m="http://schemas.openxmlformats.org/officeDocument/2006/math">
                    <m:d>
                      <m:dPr>
                        <m:begChr m:val="["/>
                        <m:endChr m:val="]"/>
                        <m:ctrlPr>
                          <a:rPr lang="en-US" i="1" smtClean="0">
                            <a:latin typeface="Cambria Math" panose="02040503050406030204" pitchFamily="18" charset="0"/>
                          </a:rPr>
                        </m:ctrlPr>
                      </m:dPr>
                      <m:e>
                        <m:m>
                          <m:mPr>
                            <m:mcs>
                              <m:mc>
                                <m:mcPr>
                                  <m:count m:val="2"/>
                                  <m:mcJc m:val="center"/>
                                </m:mcPr>
                              </m:mc>
                            </m:mcs>
                            <m:ctrlPr>
                              <a:rPr lang="en-US" i="1" smtClean="0">
                                <a:latin typeface="Cambria Math" panose="02040503050406030204" pitchFamily="18" charset="0"/>
                              </a:rPr>
                            </m:ctrlPr>
                          </m:mPr>
                          <m:mr>
                            <m:e>
                              <m:r>
                                <m:rPr>
                                  <m:brk m:alnAt="7"/>
                                </m:rPr>
                                <a:rPr lang="en-US" b="0" i="1" smtClean="0">
                                  <a:latin typeface="Cambria Math"/>
                                </a:rPr>
                                <m:t>2</m:t>
                              </m:r>
                            </m:e>
                            <m:e>
                              <m:r>
                                <a:rPr lang="en-US" b="0" i="1" smtClean="0">
                                  <a:latin typeface="Cambria Math"/>
                                </a:rPr>
                                <m:t>𝑦</m:t>
                              </m:r>
                              <m:r>
                                <a:rPr lang="en-US" b="0" i="1" smtClean="0">
                                  <a:latin typeface="Cambria Math"/>
                                </a:rPr>
                                <m:t>+1</m:t>
                              </m:r>
                            </m:e>
                          </m:mr>
                          <m:mr>
                            <m:e>
                              <m:r>
                                <a:rPr lang="en-US" b="0" i="1" smtClean="0">
                                  <a:latin typeface="Cambria Math"/>
                                </a:rPr>
                                <m:t>𝑥</m:t>
                              </m:r>
                              <m:r>
                                <a:rPr lang="en-US" b="0" i="1" smtClean="0">
                                  <a:latin typeface="Cambria Math"/>
                                </a:rPr>
                                <m:t>/3</m:t>
                              </m:r>
                            </m:e>
                            <m:e>
                              <m:r>
                                <a:rPr lang="en-US" b="0" i="1" smtClean="0">
                                  <a:latin typeface="Cambria Math"/>
                                </a:rPr>
                                <m:t>4</m:t>
                              </m:r>
                            </m:e>
                          </m:mr>
                        </m:m>
                      </m:e>
                    </m:d>
                    <m:r>
                      <a:rPr lang="en-US" b="0" i="1" smtClean="0">
                        <a:latin typeface="Cambria Math"/>
                      </a:rPr>
                      <m:t>=</m:t>
                    </m:r>
                    <m:d>
                      <m:dPr>
                        <m:begChr m:val="["/>
                        <m:endChr m:val="]"/>
                        <m:ctrlPr>
                          <a:rPr lang="en-US" b="0" i="1" smtClean="0">
                            <a:latin typeface="Cambria Math" panose="02040503050406030204" pitchFamily="18" charset="0"/>
                          </a:rPr>
                        </m:ctrlPr>
                      </m:dPr>
                      <m:e>
                        <m:m>
                          <m:mPr>
                            <m:mcs>
                              <m:mc>
                                <m:mcPr>
                                  <m:count m:val="2"/>
                                  <m:mcJc m:val="center"/>
                                </m:mcPr>
                              </m:mc>
                            </m:mcs>
                            <m:ctrlPr>
                              <a:rPr lang="en-US" b="0" i="1" smtClean="0">
                                <a:latin typeface="Cambria Math" panose="02040503050406030204" pitchFamily="18" charset="0"/>
                              </a:rPr>
                            </m:ctrlPr>
                          </m:mPr>
                          <m:mr>
                            <m:e>
                              <m:r>
                                <m:rPr>
                                  <m:brk m:alnAt="7"/>
                                </m:rPr>
                                <a:rPr lang="en-US" b="0" i="1" smtClean="0">
                                  <a:latin typeface="Cambria Math"/>
                                </a:rPr>
                                <m:t>𝑤</m:t>
                              </m:r>
                            </m:e>
                            <m:e>
                              <m:r>
                                <a:rPr lang="en-US" b="0" i="1" smtClean="0">
                                  <a:latin typeface="Cambria Math"/>
                                </a:rPr>
                                <m:t>−4</m:t>
                              </m:r>
                            </m:e>
                          </m:mr>
                          <m:mr>
                            <m:e>
                              <m:r>
                                <a:rPr lang="en-US" b="0" i="1" smtClean="0">
                                  <a:latin typeface="Cambria Math"/>
                                </a:rPr>
                                <m:t>5</m:t>
                              </m:r>
                            </m:e>
                            <m:e>
                              <m:r>
                                <a:rPr lang="en-US" b="0" i="1" smtClean="0">
                                  <a:latin typeface="Cambria Math"/>
                                </a:rPr>
                                <m:t>𝑧</m:t>
                              </m:r>
                              <m:r>
                                <a:rPr lang="en-US" b="0" i="1" smtClean="0">
                                  <a:latin typeface="Cambria Math"/>
                                </a:rPr>
                                <m:t>−4</m:t>
                              </m:r>
                            </m:e>
                          </m:mr>
                        </m:m>
                      </m:e>
                    </m:d>
                  </m:oMath>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900" t="-2014"/>
                </a:stretch>
              </a:blipFill>
            </p:spPr>
            <p:txBody>
              <a:bodyPr/>
              <a:lstStyle/>
              <a:p>
                <a:r>
                  <a:rPr lang="en-US">
                    <a:noFill/>
                  </a:rPr>
                  <a:t> </a:t>
                </a:r>
              </a:p>
            </p:txBody>
          </p:sp>
        </mc:Fallback>
      </mc:AlternateContent>
      <p:sp>
        <p:nvSpPr>
          <p:cNvPr id="18434" name="Rectangle 2"/>
          <p:cNvSpPr>
            <a:spLocks noChangeArrowheads="1"/>
          </p:cNvSpPr>
          <p:nvPr/>
        </p:nvSpPr>
        <p:spPr bwMode="auto">
          <a:xfrm>
            <a:off x="2" y="-246220"/>
            <a:ext cx="246286" cy="492443"/>
          </a:xfrm>
          <a:prstGeom prst="rect">
            <a:avLst/>
          </a:prstGeom>
          <a:noFill/>
          <a:ln w="9525">
            <a:noFill/>
            <a:miter lim="800000"/>
            <a:headEnd/>
            <a:tailEnd/>
          </a:ln>
          <a:effectLst/>
        </p:spPr>
        <p:txBody>
          <a:bodyPr vert="horz" wrap="none" lIns="121920" tIns="60960" rIns="121920" bIns="60960" numCol="1" anchor="ctr" anchorCtr="0" compatLnSpc="1">
            <a:prstTxWarp prst="textNoShape">
              <a:avLst/>
            </a:prstTxWarp>
            <a:spAutoFit/>
          </a:bodyPr>
          <a:lstStyle/>
          <a:p>
            <a:endParaRPr lang="en-US" sz="2400"/>
          </a:p>
        </p:txBody>
      </p:sp>
      <p:sp>
        <p:nvSpPr>
          <p:cNvPr id="18436" name="Rectangle 4"/>
          <p:cNvSpPr>
            <a:spLocks noChangeArrowheads="1"/>
          </p:cNvSpPr>
          <p:nvPr/>
        </p:nvSpPr>
        <p:spPr bwMode="auto">
          <a:xfrm>
            <a:off x="2" y="-246220"/>
            <a:ext cx="246286" cy="492443"/>
          </a:xfrm>
          <a:prstGeom prst="rect">
            <a:avLst/>
          </a:prstGeom>
          <a:noFill/>
          <a:ln w="9525">
            <a:noFill/>
            <a:miter lim="800000"/>
            <a:headEnd/>
            <a:tailEnd/>
          </a:ln>
          <a:effectLst/>
        </p:spPr>
        <p:txBody>
          <a:bodyPr vert="horz" wrap="none" lIns="121920" tIns="60960" rIns="121920" bIns="60960" numCol="1" anchor="ctr" anchorCtr="0" compatLnSpc="1">
            <a:prstTxWarp prst="textNoShape">
              <a:avLst/>
            </a:prstTxWarp>
            <a:spAutoFit/>
          </a:bodyPr>
          <a:lstStyle/>
          <a:p>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1-04 Perform Basic Matrix Operations (12.1)</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solidFill>
                      <a:schemeClr val="accent1"/>
                    </a:solidFill>
                  </a:rPr>
                  <a:t>Adding and Subtracting</a:t>
                </a:r>
              </a:p>
              <a:p>
                <a:pPr lvl="1"/>
                <a:r>
                  <a:rPr lang="en-US" dirty="0"/>
                  <a:t>You can only add and subtract matrices that are the same dimensions</a:t>
                </a:r>
              </a:p>
              <a:p>
                <a:pPr lvl="1"/>
                <a:r>
                  <a:rPr lang="en-US" dirty="0"/>
                  <a:t>When you add or subtract, add the corresponding elements.</a:t>
                </a:r>
              </a:p>
              <a:p>
                <a:pPr lvl="1"/>
                <a:endParaRPr lang="en-US" i="1" dirty="0">
                  <a:latin typeface="Cambria Math" panose="02040503050406030204" pitchFamily="18" charset="0"/>
                </a:endParaRPr>
              </a:p>
              <a:p>
                <a14:m>
                  <m:oMath xmlns:m="http://schemas.openxmlformats.org/officeDocument/2006/math">
                    <m:d>
                      <m:dPr>
                        <m:begChr m:val="["/>
                        <m:endChr m:val="]"/>
                        <m:ctrlPr>
                          <a:rPr lang="en-US" i="1" smtClean="0">
                            <a:latin typeface="Cambria Math" panose="02040503050406030204" pitchFamily="18" charset="0"/>
                          </a:rPr>
                        </m:ctrlPr>
                      </m:dPr>
                      <m:e>
                        <m:m>
                          <m:mPr>
                            <m:mcs>
                              <m:mc>
                                <m:mcPr>
                                  <m:count m:val="2"/>
                                  <m:mcJc m:val="center"/>
                                </m:mcPr>
                              </m:mc>
                            </m:mcs>
                            <m:ctrlPr>
                              <a:rPr lang="en-US" i="1" smtClean="0">
                                <a:latin typeface="Cambria Math" panose="02040503050406030204" pitchFamily="18" charset="0"/>
                              </a:rPr>
                            </m:ctrlPr>
                          </m:mPr>
                          <m:mr>
                            <m:e>
                              <m:r>
                                <m:rPr>
                                  <m:brk m:alnAt="7"/>
                                </m:rPr>
                                <a:rPr lang="en-US" b="0" i="1" smtClean="0">
                                  <a:latin typeface="Cambria Math"/>
                                </a:rPr>
                                <m:t>1</m:t>
                              </m:r>
                            </m:e>
                            <m:e>
                              <m:r>
                                <a:rPr lang="en-US" b="0" i="1" smtClean="0">
                                  <a:latin typeface="Cambria Math"/>
                                </a:rPr>
                                <m:t>2</m:t>
                              </m:r>
                            </m:e>
                          </m:mr>
                          <m:mr>
                            <m:e>
                              <m:r>
                                <a:rPr lang="en-US" b="0" i="1" smtClean="0">
                                  <a:latin typeface="Cambria Math"/>
                                </a:rPr>
                                <m:t>−5</m:t>
                              </m:r>
                            </m:e>
                            <m:e>
                              <m:r>
                                <a:rPr lang="en-US" b="0" i="1" smtClean="0">
                                  <a:latin typeface="Cambria Math"/>
                                </a:rPr>
                                <m:t>4</m:t>
                              </m:r>
                            </m:e>
                          </m:mr>
                        </m:m>
                      </m:e>
                    </m:d>
                    <m:r>
                      <a:rPr lang="en-US" b="0" i="1" smtClean="0">
                        <a:latin typeface="Cambria Math"/>
                      </a:rPr>
                      <m:t>+</m:t>
                    </m:r>
                    <m:d>
                      <m:dPr>
                        <m:begChr m:val="["/>
                        <m:endChr m:val="]"/>
                        <m:ctrlPr>
                          <a:rPr lang="en-US" b="0" i="1" smtClean="0">
                            <a:latin typeface="Cambria Math" panose="02040503050406030204" pitchFamily="18" charset="0"/>
                          </a:rPr>
                        </m:ctrlPr>
                      </m:dPr>
                      <m:e>
                        <m:m>
                          <m:mPr>
                            <m:mcs>
                              <m:mc>
                                <m:mcPr>
                                  <m:count m:val="2"/>
                                  <m:mcJc m:val="center"/>
                                </m:mcPr>
                              </m:mc>
                            </m:mcs>
                            <m:ctrlPr>
                              <a:rPr lang="en-US" b="0" i="1" smtClean="0">
                                <a:latin typeface="Cambria Math" panose="02040503050406030204" pitchFamily="18" charset="0"/>
                              </a:rPr>
                            </m:ctrlPr>
                          </m:mPr>
                          <m:mr>
                            <m:e>
                              <m:r>
                                <m:rPr>
                                  <m:brk m:alnAt="7"/>
                                </m:rPr>
                                <a:rPr lang="en-US" b="0" i="1" smtClean="0">
                                  <a:latin typeface="Cambria Math"/>
                                </a:rPr>
                                <m:t>−</m:t>
                              </m:r>
                              <m:r>
                                <a:rPr lang="en-US" b="0" i="1" smtClean="0">
                                  <a:latin typeface="Cambria Math"/>
                                </a:rPr>
                                <m:t>2</m:t>
                              </m:r>
                            </m:e>
                            <m:e>
                              <m:r>
                                <a:rPr lang="en-US" b="0" i="1" smtClean="0">
                                  <a:latin typeface="Cambria Math"/>
                                </a:rPr>
                                <m:t>5</m:t>
                              </m:r>
                            </m:e>
                          </m:mr>
                          <m:mr>
                            <m:e>
                              <m:r>
                                <a:rPr lang="en-US" b="0" i="1" smtClean="0">
                                  <a:latin typeface="Cambria Math"/>
                                </a:rPr>
                                <m:t>4</m:t>
                              </m:r>
                            </m:e>
                            <m:e>
                              <m:r>
                                <a:rPr lang="en-US" b="0" i="1" smtClean="0">
                                  <a:latin typeface="Cambria Math"/>
                                </a:rPr>
                                <m:t>−3</m:t>
                              </m:r>
                            </m:e>
                          </m:mr>
                        </m:m>
                      </m:e>
                    </m:d>
                  </m:oMath>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900" t="-2014"/>
                </a:stretch>
              </a:blipFill>
            </p:spPr>
            <p:txBody>
              <a:bodyPr/>
              <a:lstStyle/>
              <a:p>
                <a:r>
                  <a:rPr lang="en-US">
                    <a:noFill/>
                  </a:rPr>
                  <a:t> </a:t>
                </a:r>
              </a:p>
            </p:txBody>
          </p:sp>
        </mc:Fallback>
      </mc:AlternateContent>
      <p:sp>
        <p:nvSpPr>
          <p:cNvPr id="19458" name="Rectangle 2"/>
          <p:cNvSpPr>
            <a:spLocks noChangeArrowheads="1"/>
          </p:cNvSpPr>
          <p:nvPr/>
        </p:nvSpPr>
        <p:spPr bwMode="auto">
          <a:xfrm>
            <a:off x="2" y="-246220"/>
            <a:ext cx="246286" cy="492443"/>
          </a:xfrm>
          <a:prstGeom prst="rect">
            <a:avLst/>
          </a:prstGeom>
          <a:noFill/>
          <a:ln w="9525">
            <a:noFill/>
            <a:miter lim="800000"/>
            <a:headEnd/>
            <a:tailEnd/>
          </a:ln>
          <a:effectLst/>
        </p:spPr>
        <p:txBody>
          <a:bodyPr vert="horz" wrap="none" lIns="121920" tIns="60960" rIns="121920" bIns="60960" numCol="1" anchor="ctr" anchorCtr="0" compatLnSpc="1">
            <a:prstTxWarp prst="textNoShape">
              <a:avLst/>
            </a:prstTxWarp>
            <a:spAutoFit/>
          </a:bodyPr>
          <a:lstStyle/>
          <a:p>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1-04 Perform Basic Matrix Operations (12.1)</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14:m>
                  <m:oMath xmlns:m="http://schemas.openxmlformats.org/officeDocument/2006/math">
                    <m:d>
                      <m:dPr>
                        <m:begChr m:val="["/>
                        <m:endChr m:val="]"/>
                        <m:ctrlPr>
                          <a:rPr lang="en-US" b="0" i="1" smtClean="0">
                            <a:latin typeface="Cambria Math" panose="02040503050406030204" pitchFamily="18" charset="0"/>
                          </a:rPr>
                        </m:ctrlPr>
                      </m:dPr>
                      <m:e>
                        <m:m>
                          <m:mPr>
                            <m:plcHide m:val="on"/>
                            <m:mcs>
                              <m:mc>
                                <m:mcPr>
                                  <m:count m:val="2"/>
                                  <m:mcJc m:val="center"/>
                                </m:mcPr>
                              </m:mc>
                            </m:mcs>
                            <m:ctrlPr>
                              <a:rPr lang="en-US" b="0" i="1" smtClean="0">
                                <a:latin typeface="Cambria Math" panose="02040503050406030204" pitchFamily="18" charset="0"/>
                              </a:rPr>
                            </m:ctrlPr>
                          </m:mPr>
                          <m:mr>
                            <m:e>
                              <m:r>
                                <a:rPr lang="en-US" b="0" i="1" smtClean="0">
                                  <a:latin typeface="Cambria Math"/>
                                </a:rPr>
                                <m:t>2</m:t>
                              </m:r>
                            </m:e>
                            <m:e>
                              <m:r>
                                <a:rPr lang="en-US" b="0" i="1" smtClean="0">
                                  <a:latin typeface="Cambria Math"/>
                                </a:rPr>
                                <m:t>−3</m:t>
                              </m:r>
                            </m:e>
                          </m:mr>
                        </m:m>
                      </m:e>
                    </m:d>
                    <m:r>
                      <a:rPr lang="en-US" b="0" i="1" smtClean="0">
                        <a:latin typeface="Cambria Math"/>
                      </a:rPr>
                      <m:t>−</m:t>
                    </m:r>
                    <m:d>
                      <m:dPr>
                        <m:begChr m:val="["/>
                        <m:endChr m:val="]"/>
                        <m:ctrlPr>
                          <a:rPr lang="en-US" b="0" i="1" smtClean="0">
                            <a:latin typeface="Cambria Math" panose="02040503050406030204" pitchFamily="18" charset="0"/>
                          </a:rPr>
                        </m:ctrlPr>
                      </m:dPr>
                      <m:e>
                        <m:m>
                          <m:mPr>
                            <m:plcHide m:val="on"/>
                            <m:mcs>
                              <m:mc>
                                <m:mcPr>
                                  <m:count m:val="2"/>
                                  <m:mcJc m:val="center"/>
                                </m:mcPr>
                              </m:mc>
                            </m:mcs>
                            <m:ctrlPr>
                              <a:rPr lang="en-US" b="0" i="1" smtClean="0">
                                <a:latin typeface="Cambria Math" panose="02040503050406030204" pitchFamily="18" charset="0"/>
                              </a:rPr>
                            </m:ctrlPr>
                          </m:mPr>
                          <m:mr>
                            <m:e>
                              <m:r>
                                <a:rPr lang="en-US" b="0" i="1" smtClean="0">
                                  <a:latin typeface="Cambria Math"/>
                                </a:rPr>
                                <m:t>3</m:t>
                              </m:r>
                            </m:e>
                            <m:e>
                              <m:r>
                                <a:rPr lang="en-US" b="0" i="1" smtClean="0">
                                  <a:latin typeface="Cambria Math"/>
                                </a:rPr>
                                <m:t>4</m:t>
                              </m:r>
                            </m:e>
                          </m:mr>
                        </m:m>
                      </m:e>
                    </m:d>
                    <m:r>
                      <a:rPr lang="en-US" b="0" i="1" smtClean="0">
                        <a:latin typeface="Cambria Math"/>
                      </a:rPr>
                      <m:t>+[</m:t>
                    </m:r>
                    <m:m>
                      <m:mPr>
                        <m:plcHide m:val="on"/>
                        <m:mcs>
                          <m:mc>
                            <m:mcPr>
                              <m:count m:val="2"/>
                              <m:mcJc m:val="center"/>
                            </m:mcPr>
                          </m:mc>
                        </m:mcs>
                        <m:ctrlPr>
                          <a:rPr lang="en-US" b="0" i="1" smtClean="0">
                            <a:latin typeface="Cambria Math" panose="02040503050406030204" pitchFamily="18" charset="0"/>
                          </a:rPr>
                        </m:ctrlPr>
                      </m:mPr>
                      <m:mr>
                        <m:e>
                          <m:r>
                            <a:rPr lang="en-US" b="0" i="1" smtClean="0">
                              <a:latin typeface="Cambria Math"/>
                            </a:rPr>
                            <m:t>1</m:t>
                          </m:r>
                        </m:e>
                        <m:e>
                          <m:r>
                            <a:rPr lang="en-US" b="0" i="1" smtClean="0">
                              <a:latin typeface="Cambria Math"/>
                            </a:rPr>
                            <m:t>0</m:t>
                          </m:r>
                        </m:e>
                      </m:mr>
                    </m:m>
                    <m:r>
                      <a:rPr lang="en-US" b="0" i="1" smtClean="0">
                        <a:latin typeface="Cambria Math"/>
                      </a:rPr>
                      <m:t>]</m:t>
                    </m:r>
                  </m:oMath>
                </a14:m>
                <a:endParaRPr lang="en-US" dirty="0"/>
              </a:p>
              <a:p>
                <a:endParaRPr lang="en-US" dirty="0"/>
              </a:p>
              <a:p>
                <a:endParaRPr lang="en-US" dirty="0"/>
              </a:p>
              <a:p>
                <a:endParaRPr lang="en-US" dirty="0"/>
              </a:p>
              <a:p>
                <a14:m>
                  <m:oMath xmlns:m="http://schemas.openxmlformats.org/officeDocument/2006/math">
                    <m:d>
                      <m:dPr>
                        <m:begChr m:val="["/>
                        <m:endChr m:val="]"/>
                        <m:ctrlPr>
                          <a:rPr lang="en-US" b="0" i="1" smtClean="0">
                            <a:latin typeface="Cambria Math" panose="02040503050406030204" pitchFamily="18" charset="0"/>
                          </a:rPr>
                        </m:ctrlPr>
                      </m:dPr>
                      <m:e>
                        <m:m>
                          <m:mPr>
                            <m:plcHide m:val="on"/>
                            <m:mcs>
                              <m:mc>
                                <m:mcPr>
                                  <m:count m:val="2"/>
                                  <m:mcJc m:val="center"/>
                                </m:mcPr>
                              </m:mc>
                            </m:mcs>
                            <m:ctrlPr>
                              <a:rPr lang="en-US" b="0" i="1" smtClean="0">
                                <a:latin typeface="Cambria Math" panose="02040503050406030204" pitchFamily="18" charset="0"/>
                              </a:rPr>
                            </m:ctrlPr>
                          </m:mPr>
                          <m:mr>
                            <m:e>
                              <m:r>
                                <a:rPr lang="en-US" b="0" i="1" smtClean="0">
                                  <a:latin typeface="Cambria Math"/>
                                </a:rPr>
                                <m:t>1</m:t>
                              </m:r>
                            </m:e>
                            <m:e>
                              <m:r>
                                <a:rPr lang="en-US" b="0" i="1" smtClean="0">
                                  <a:latin typeface="Cambria Math"/>
                                </a:rPr>
                                <m:t>4</m:t>
                              </m:r>
                            </m:e>
                          </m:mr>
                          <m:mr>
                            <m:e>
                              <m:r>
                                <a:rPr lang="en-US" b="0" i="1" smtClean="0">
                                  <a:latin typeface="Cambria Math"/>
                                </a:rPr>
                                <m:t>2</m:t>
                              </m:r>
                            </m:e>
                            <m:e>
                              <m:r>
                                <a:rPr lang="en-US" b="0" i="1" smtClean="0">
                                  <a:latin typeface="Cambria Math"/>
                                </a:rPr>
                                <m:t>3</m:t>
                              </m:r>
                            </m:e>
                          </m:mr>
                        </m:m>
                      </m:e>
                    </m:d>
                    <m:r>
                      <a:rPr lang="en-US" b="0" i="1" smtClean="0">
                        <a:latin typeface="Cambria Math"/>
                      </a:rPr>
                      <m:t>−</m:t>
                    </m:r>
                    <m:d>
                      <m:dPr>
                        <m:begChr m:val="["/>
                        <m:endChr m:val="]"/>
                        <m:ctrlPr>
                          <a:rPr lang="en-US" b="0" i="1" smtClean="0">
                            <a:latin typeface="Cambria Math" panose="02040503050406030204" pitchFamily="18" charset="0"/>
                          </a:rPr>
                        </m:ctrlPr>
                      </m:dPr>
                      <m:e>
                        <m:m>
                          <m:mPr>
                            <m:plcHide m:val="on"/>
                            <m:mcs>
                              <m:mc>
                                <m:mcPr>
                                  <m:count m:val="3"/>
                                  <m:mcJc m:val="center"/>
                                </m:mcPr>
                              </m:mc>
                            </m:mcs>
                            <m:ctrlPr>
                              <a:rPr lang="en-US" b="0" i="1" smtClean="0">
                                <a:latin typeface="Cambria Math" panose="02040503050406030204" pitchFamily="18" charset="0"/>
                              </a:rPr>
                            </m:ctrlPr>
                          </m:mPr>
                          <m:mr>
                            <m:e>
                              <m:r>
                                <a:rPr lang="en-US" b="0" i="1" smtClean="0">
                                  <a:latin typeface="Cambria Math"/>
                                </a:rPr>
                                <m:t>0</m:t>
                              </m:r>
                            </m:e>
                            <m:e>
                              <m:r>
                                <a:rPr lang="en-US" b="0" i="1" smtClean="0">
                                  <a:latin typeface="Cambria Math"/>
                                </a:rPr>
                                <m:t>3</m:t>
                              </m:r>
                            </m:e>
                            <m:e>
                              <m:r>
                                <a:rPr lang="en-US" b="0" i="1" smtClean="0">
                                  <a:latin typeface="Cambria Math"/>
                                </a:rPr>
                                <m:t>1</m:t>
                              </m:r>
                            </m:e>
                          </m:mr>
                          <m:mr>
                            <m:e>
                              <m:r>
                                <a:rPr lang="en-US" b="0" i="1" smtClean="0">
                                  <a:latin typeface="Cambria Math"/>
                                </a:rPr>
                                <m:t>2</m:t>
                              </m:r>
                            </m:e>
                            <m:e>
                              <m:r>
                                <a:rPr lang="en-US" b="0" i="1" smtClean="0">
                                  <a:latin typeface="Cambria Math"/>
                                </a:rPr>
                                <m:t>5</m:t>
                              </m:r>
                            </m:e>
                            <m:e>
                              <m:r>
                                <a:rPr lang="en-US" b="0" i="1" smtClean="0">
                                  <a:latin typeface="Cambria Math"/>
                                </a:rPr>
                                <m:t>2</m:t>
                              </m:r>
                            </m:e>
                          </m:mr>
                        </m:m>
                      </m:e>
                    </m:d>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593" t="-135"/>
                </a:stretch>
              </a:blipFill>
            </p:spPr>
            <p:txBody>
              <a:bodyPr/>
              <a:lstStyle/>
              <a:p>
                <a:r>
                  <a:rPr lang="en-US">
                    <a:noFill/>
                  </a:rPr>
                  <a:t> </a:t>
                </a:r>
              </a:p>
            </p:txBody>
          </p:sp>
        </mc:Fallback>
      </mc:AlternateContent>
      <p:sp>
        <p:nvSpPr>
          <p:cNvPr id="20482" name="Rectangle 2"/>
          <p:cNvSpPr>
            <a:spLocks noChangeArrowheads="1"/>
          </p:cNvSpPr>
          <p:nvPr/>
        </p:nvSpPr>
        <p:spPr bwMode="auto">
          <a:xfrm>
            <a:off x="2" y="-246220"/>
            <a:ext cx="246286" cy="492443"/>
          </a:xfrm>
          <a:prstGeom prst="rect">
            <a:avLst/>
          </a:prstGeom>
          <a:noFill/>
          <a:ln w="9525">
            <a:noFill/>
            <a:miter lim="800000"/>
            <a:headEnd/>
            <a:tailEnd/>
          </a:ln>
          <a:effectLst/>
        </p:spPr>
        <p:txBody>
          <a:bodyPr vert="horz" wrap="none" lIns="121920" tIns="60960" rIns="121920" bIns="60960" numCol="1" anchor="ctr" anchorCtr="0" compatLnSpc="1">
            <a:prstTxWarp prst="textNoShape">
              <a:avLst/>
            </a:prstTxWarp>
            <a:spAutoFit/>
          </a:bodyPr>
          <a:lstStyle/>
          <a:p>
            <a:endParaRPr lang="en-US" sz="2400"/>
          </a:p>
        </p:txBody>
      </p:sp>
      <p:sp>
        <p:nvSpPr>
          <p:cNvPr id="20484" name="Rectangle 4"/>
          <p:cNvSpPr>
            <a:spLocks noChangeArrowheads="1"/>
          </p:cNvSpPr>
          <p:nvPr/>
        </p:nvSpPr>
        <p:spPr bwMode="auto">
          <a:xfrm>
            <a:off x="2" y="-246220"/>
            <a:ext cx="246286" cy="492443"/>
          </a:xfrm>
          <a:prstGeom prst="rect">
            <a:avLst/>
          </a:prstGeom>
          <a:noFill/>
          <a:ln w="9525">
            <a:noFill/>
            <a:miter lim="800000"/>
            <a:headEnd/>
            <a:tailEnd/>
          </a:ln>
          <a:effectLst/>
        </p:spPr>
        <p:txBody>
          <a:bodyPr vert="horz" wrap="none" lIns="121920" tIns="60960" rIns="121920" bIns="60960" numCol="1" anchor="ctr" anchorCtr="0" compatLnSpc="1">
            <a:prstTxWarp prst="textNoShape">
              <a:avLst/>
            </a:prstTxWarp>
            <a:spAutoFit/>
          </a:bodyPr>
          <a:lstStyle/>
          <a:p>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1-04 Perform Basic Matrix Operations (12.1)</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solidFill>
                      <a:schemeClr val="accent1"/>
                    </a:solidFill>
                  </a:rPr>
                  <a:t>Scalar Multiplication</a:t>
                </a:r>
              </a:p>
              <a:p>
                <a:pPr lvl="1"/>
                <a:r>
                  <a:rPr lang="en-US" dirty="0"/>
                  <a:t>Multiply each element by the scalar</a:t>
                </a:r>
              </a:p>
              <a:p>
                <a:pPr lvl="1"/>
                <a:r>
                  <a:rPr lang="en-US" dirty="0"/>
                  <a:t>Distribute</a:t>
                </a:r>
              </a:p>
              <a:p>
                <a14:m>
                  <m:oMath xmlns:m="http://schemas.openxmlformats.org/officeDocument/2006/math">
                    <m:r>
                      <a:rPr lang="en-US" b="0" i="1" smtClean="0">
                        <a:latin typeface="Cambria Math"/>
                      </a:rPr>
                      <m:t>3</m:t>
                    </m:r>
                    <m:d>
                      <m:dPr>
                        <m:begChr m:val="["/>
                        <m:endChr m:val="]"/>
                        <m:ctrlPr>
                          <a:rPr lang="en-US" b="0" i="1" smtClean="0">
                            <a:latin typeface="Cambria Math" panose="02040503050406030204" pitchFamily="18" charset="0"/>
                          </a:rPr>
                        </m:ctrlPr>
                      </m:dPr>
                      <m:e>
                        <m:m>
                          <m:mPr>
                            <m:plcHide m:val="on"/>
                            <m:mcs>
                              <m:mc>
                                <m:mcPr>
                                  <m:count m:val="3"/>
                                  <m:mcJc m:val="center"/>
                                </m:mcPr>
                              </m:mc>
                            </m:mcs>
                            <m:ctrlPr>
                              <a:rPr lang="en-US" b="0" i="1" smtClean="0">
                                <a:latin typeface="Cambria Math" panose="02040503050406030204" pitchFamily="18" charset="0"/>
                              </a:rPr>
                            </m:ctrlPr>
                          </m:mPr>
                          <m:mr>
                            <m:e>
                              <m:r>
                                <a:rPr lang="en-US" b="0" i="1" smtClean="0">
                                  <a:latin typeface="Cambria Math"/>
                                </a:rPr>
                                <m:t>5</m:t>
                              </m:r>
                            </m:e>
                            <m:e>
                              <m:r>
                                <a:rPr lang="en-US" b="0" i="1" smtClean="0">
                                  <a:latin typeface="Cambria Math"/>
                                </a:rPr>
                                <m:t>−2</m:t>
                              </m:r>
                            </m:e>
                            <m:e>
                              <m:r>
                                <a:rPr lang="en-US" b="0" i="1" smtClean="0">
                                  <a:latin typeface="Cambria Math"/>
                                </a:rPr>
                                <m:t>7</m:t>
                              </m:r>
                            </m:e>
                          </m:mr>
                          <m:mr>
                            <m:e>
                              <m:r>
                                <a:rPr lang="en-US" b="0" i="1" smtClean="0">
                                  <a:latin typeface="Cambria Math"/>
                                </a:rPr>
                                <m:t>−3</m:t>
                              </m:r>
                            </m:e>
                            <m:e>
                              <m:r>
                                <a:rPr lang="en-US" b="0" i="1" smtClean="0">
                                  <a:latin typeface="Cambria Math"/>
                                </a:rPr>
                                <m:t>8</m:t>
                              </m:r>
                            </m:e>
                            <m:e>
                              <m:r>
                                <a:rPr lang="en-US" b="0" i="1" smtClean="0">
                                  <a:latin typeface="Cambria Math"/>
                                </a:rPr>
                                <m:t>4</m:t>
                              </m:r>
                            </m:e>
                          </m:mr>
                        </m:m>
                      </m:e>
                    </m:d>
                  </m:oMath>
                </a14:m>
                <a:endParaRPr lang="en-US" dirty="0"/>
              </a:p>
              <a:p>
                <a:pPr lvl="1"/>
                <a:endParaRPr lang="en-US" dirty="0"/>
              </a:p>
              <a:p>
                <a:pPr lvl="1"/>
                <a:endParaRPr lang="en-US" dirty="0"/>
              </a:p>
              <a:p>
                <a:pPr lvl="1"/>
                <a:endParaRPr lang="en-US" dirty="0"/>
              </a:p>
              <a:p>
                <a:pPr lvl="1"/>
                <a:endParaRPr lang="en-US" dirty="0"/>
              </a:p>
              <a:p>
                <a:endParaRPr lang="en-US" dirty="0"/>
              </a:p>
              <a:p>
                <a:endParaRPr lang="en-US" dirty="0"/>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900" t="-2014"/>
                </a:stretch>
              </a:blipFill>
            </p:spPr>
            <p:txBody>
              <a:bodyPr/>
              <a:lstStyle/>
              <a:p>
                <a:r>
                  <a:rPr lang="en-US">
                    <a:noFill/>
                  </a:rPr>
                  <a:t> </a:t>
                </a:r>
              </a:p>
            </p:txBody>
          </p:sp>
        </mc:Fallback>
      </mc:AlternateContent>
      <p:sp>
        <p:nvSpPr>
          <p:cNvPr id="23554" name="Rectangle 2"/>
          <p:cNvSpPr>
            <a:spLocks noChangeArrowheads="1"/>
          </p:cNvSpPr>
          <p:nvPr/>
        </p:nvSpPr>
        <p:spPr bwMode="auto">
          <a:xfrm>
            <a:off x="2" y="-246220"/>
            <a:ext cx="246286" cy="492443"/>
          </a:xfrm>
          <a:prstGeom prst="rect">
            <a:avLst/>
          </a:prstGeom>
          <a:noFill/>
          <a:ln w="9525">
            <a:noFill/>
            <a:miter lim="800000"/>
            <a:headEnd/>
            <a:tailEnd/>
          </a:ln>
          <a:effectLst/>
        </p:spPr>
        <p:txBody>
          <a:bodyPr vert="horz" wrap="none" lIns="121920" tIns="60960" rIns="121920" bIns="60960" numCol="1" anchor="ctr" anchorCtr="0" compatLnSpc="1">
            <a:prstTxWarp prst="textNoShape">
              <a:avLst/>
            </a:prstTxWarp>
            <a:spAutoFit/>
          </a:bodyPr>
          <a:lstStyle/>
          <a:p>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1-04 Perform Basic Matrix Operations (12.1)</a:t>
            </a:r>
            <a:endParaRPr lang="en-US" dirty="0"/>
          </a:p>
        </p:txBody>
      </p:sp>
      <p:sp>
        <p:nvSpPr>
          <p:cNvPr id="3" name="Content Placeholder 2"/>
          <p:cNvSpPr>
            <a:spLocks noGrp="1"/>
          </p:cNvSpPr>
          <p:nvPr>
            <p:ph idx="1"/>
          </p:nvPr>
        </p:nvSpPr>
        <p:spPr>
          <a:xfrm>
            <a:off x="0" y="1331912"/>
            <a:ext cx="12192000" cy="5526087"/>
          </a:xfrm>
        </p:spPr>
        <p:txBody>
          <a:bodyPr>
            <a:normAutofit/>
          </a:bodyPr>
          <a:lstStyle/>
          <a:p>
            <a:r>
              <a:rPr lang="en-US" dirty="0"/>
              <a:t>The National Weather Service keeps track of weather.</a:t>
            </a:r>
          </a:p>
          <a:p>
            <a:endParaRPr lang="en-US" dirty="0"/>
          </a:p>
          <a:p>
            <a:endParaRPr lang="en-US" dirty="0"/>
          </a:p>
          <a:p>
            <a:endParaRPr lang="en-US" dirty="0"/>
          </a:p>
          <a:p>
            <a:endParaRPr lang="en-US" dirty="0"/>
          </a:p>
          <a:p>
            <a:endParaRPr lang="en-US" dirty="0"/>
          </a:p>
          <a:p>
            <a:r>
              <a:rPr lang="en-US" dirty="0"/>
              <a:t>What is meaning of the first matrix + second matrix?</a:t>
            </a:r>
          </a:p>
          <a:p>
            <a:endParaRPr lang="en-US" dirty="0"/>
          </a:p>
          <a:p>
            <a:r>
              <a:rPr lang="en-US" dirty="0"/>
              <a:t>Use matrix operations to find the total weather stats of each city</a:t>
            </a:r>
          </a:p>
        </p:txBody>
      </p:sp>
      <p:graphicFrame>
        <p:nvGraphicFramePr>
          <p:cNvPr id="5" name="Table 4"/>
          <p:cNvGraphicFramePr>
            <a:graphicFrameLocks noGrp="1"/>
          </p:cNvGraphicFramePr>
          <p:nvPr>
            <p:extLst>
              <p:ext uri="{D42A27DB-BD31-4B8C-83A1-F6EECF244321}">
                <p14:modId xmlns:p14="http://schemas.microsoft.com/office/powerpoint/2010/main" val="2778650287"/>
              </p:ext>
            </p:extLst>
          </p:nvPr>
        </p:nvGraphicFramePr>
        <p:xfrm>
          <a:off x="812799" y="1808312"/>
          <a:ext cx="5283201" cy="2560320"/>
        </p:xfrm>
        <a:graphic>
          <a:graphicData uri="http://schemas.openxmlformats.org/drawingml/2006/table">
            <a:tbl>
              <a:tblPr firstRow="1" bandRow="1">
                <a:tableStyleId>{5C22544A-7EE6-4342-B048-85BDC9FD1C3A}</a:tableStyleId>
              </a:tblPr>
              <a:tblGrid>
                <a:gridCol w="1761067">
                  <a:extLst>
                    <a:ext uri="{9D8B030D-6E8A-4147-A177-3AD203B41FA5}">
                      <a16:colId xmlns:a16="http://schemas.microsoft.com/office/drawing/2014/main" val="20000"/>
                    </a:ext>
                  </a:extLst>
                </a:gridCol>
                <a:gridCol w="1761067">
                  <a:extLst>
                    <a:ext uri="{9D8B030D-6E8A-4147-A177-3AD203B41FA5}">
                      <a16:colId xmlns:a16="http://schemas.microsoft.com/office/drawing/2014/main" val="20001"/>
                    </a:ext>
                  </a:extLst>
                </a:gridCol>
                <a:gridCol w="1761067">
                  <a:extLst>
                    <a:ext uri="{9D8B030D-6E8A-4147-A177-3AD203B41FA5}">
                      <a16:colId xmlns:a16="http://schemas.microsoft.com/office/drawing/2014/main" val="20002"/>
                    </a:ext>
                  </a:extLst>
                </a:gridCol>
              </a:tblGrid>
              <a:tr h="822960">
                <a:tc>
                  <a:txBody>
                    <a:bodyPr/>
                    <a:lstStyle/>
                    <a:p>
                      <a:r>
                        <a:rPr lang="en-US" sz="2400" dirty="0"/>
                        <a:t>June 2014</a:t>
                      </a:r>
                    </a:p>
                  </a:txBody>
                  <a:tcPr marL="121920" marR="121920"/>
                </a:tc>
                <a:tc>
                  <a:txBody>
                    <a:bodyPr/>
                    <a:lstStyle/>
                    <a:p>
                      <a:r>
                        <a:rPr lang="en-US" sz="2400" dirty="0"/>
                        <a:t>Benton Harbor</a:t>
                      </a:r>
                    </a:p>
                  </a:txBody>
                  <a:tcPr marL="121920" marR="121920"/>
                </a:tc>
                <a:tc>
                  <a:txBody>
                    <a:bodyPr/>
                    <a:lstStyle/>
                    <a:p>
                      <a:r>
                        <a:rPr lang="en-US" sz="2400" dirty="0"/>
                        <a:t>South Bend</a:t>
                      </a:r>
                    </a:p>
                  </a:txBody>
                  <a:tcPr marL="121920" marR="121920"/>
                </a:tc>
                <a:extLst>
                  <a:ext uri="{0D108BD9-81ED-4DB2-BD59-A6C34878D82A}">
                    <a16:rowId xmlns:a16="http://schemas.microsoft.com/office/drawing/2014/main" val="10000"/>
                  </a:ext>
                </a:extLst>
              </a:tr>
              <a:tr h="822960">
                <a:tc>
                  <a:txBody>
                    <a:bodyPr/>
                    <a:lstStyle/>
                    <a:p>
                      <a:r>
                        <a:rPr lang="en-US" sz="2400" dirty="0" err="1"/>
                        <a:t>Precip</a:t>
                      </a:r>
                      <a:r>
                        <a:rPr lang="en-US" sz="2400" dirty="0"/>
                        <a:t> Days</a:t>
                      </a:r>
                    </a:p>
                  </a:txBody>
                  <a:tcPr marL="121920" marR="121920"/>
                </a:tc>
                <a:tc>
                  <a:txBody>
                    <a:bodyPr/>
                    <a:lstStyle/>
                    <a:p>
                      <a:r>
                        <a:rPr lang="en-US" sz="2400" dirty="0"/>
                        <a:t>13</a:t>
                      </a:r>
                    </a:p>
                  </a:txBody>
                  <a:tcPr marL="121920" marR="121920"/>
                </a:tc>
                <a:tc>
                  <a:txBody>
                    <a:bodyPr/>
                    <a:lstStyle/>
                    <a:p>
                      <a:r>
                        <a:rPr lang="en-US" sz="2400" dirty="0"/>
                        <a:t>18</a:t>
                      </a:r>
                    </a:p>
                  </a:txBody>
                  <a:tcPr marL="121920" marR="121920"/>
                </a:tc>
                <a:extLst>
                  <a:ext uri="{0D108BD9-81ED-4DB2-BD59-A6C34878D82A}">
                    <a16:rowId xmlns:a16="http://schemas.microsoft.com/office/drawing/2014/main" val="10001"/>
                  </a:ext>
                </a:extLst>
              </a:tr>
              <a:tr h="457200">
                <a:tc>
                  <a:txBody>
                    <a:bodyPr/>
                    <a:lstStyle/>
                    <a:p>
                      <a:r>
                        <a:rPr lang="en-US" sz="2400" dirty="0"/>
                        <a:t>Clear Days</a:t>
                      </a:r>
                    </a:p>
                  </a:txBody>
                  <a:tcPr marL="121920" marR="121920"/>
                </a:tc>
                <a:tc>
                  <a:txBody>
                    <a:bodyPr/>
                    <a:lstStyle/>
                    <a:p>
                      <a:r>
                        <a:rPr lang="en-US" sz="2400" dirty="0"/>
                        <a:t>16</a:t>
                      </a:r>
                    </a:p>
                  </a:txBody>
                  <a:tcPr marL="121920" marR="121920"/>
                </a:tc>
                <a:tc>
                  <a:txBody>
                    <a:bodyPr/>
                    <a:lstStyle/>
                    <a:p>
                      <a:r>
                        <a:rPr lang="en-US" sz="2400" dirty="0"/>
                        <a:t>13</a:t>
                      </a:r>
                    </a:p>
                  </a:txBody>
                  <a:tcPr marL="121920" marR="121920"/>
                </a:tc>
                <a:extLst>
                  <a:ext uri="{0D108BD9-81ED-4DB2-BD59-A6C34878D82A}">
                    <a16:rowId xmlns:a16="http://schemas.microsoft.com/office/drawing/2014/main" val="10002"/>
                  </a:ext>
                </a:extLst>
              </a:tr>
              <a:tr h="457200">
                <a:tc>
                  <a:txBody>
                    <a:bodyPr/>
                    <a:lstStyle/>
                    <a:p>
                      <a:r>
                        <a:rPr lang="en-US" sz="2400" dirty="0"/>
                        <a:t>Ab Norm T</a:t>
                      </a:r>
                    </a:p>
                  </a:txBody>
                  <a:tcPr marL="121920" marR="121920"/>
                </a:tc>
                <a:tc>
                  <a:txBody>
                    <a:bodyPr/>
                    <a:lstStyle/>
                    <a:p>
                      <a:r>
                        <a:rPr lang="en-US" sz="2400" dirty="0"/>
                        <a:t>12</a:t>
                      </a:r>
                    </a:p>
                  </a:txBody>
                  <a:tcPr marL="121920" marR="121920"/>
                </a:tc>
                <a:tc>
                  <a:txBody>
                    <a:bodyPr/>
                    <a:lstStyle/>
                    <a:p>
                      <a:r>
                        <a:rPr lang="en-US" sz="2400" dirty="0"/>
                        <a:t>19</a:t>
                      </a:r>
                    </a:p>
                  </a:txBody>
                  <a:tcPr marL="121920" marR="121920"/>
                </a:tc>
                <a:extLst>
                  <a:ext uri="{0D108BD9-81ED-4DB2-BD59-A6C34878D82A}">
                    <a16:rowId xmlns:a16="http://schemas.microsoft.com/office/drawing/2014/main" val="10003"/>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347089256"/>
              </p:ext>
            </p:extLst>
          </p:nvPr>
        </p:nvGraphicFramePr>
        <p:xfrm>
          <a:off x="6502399" y="1808312"/>
          <a:ext cx="5181600" cy="2560320"/>
        </p:xfrm>
        <a:graphic>
          <a:graphicData uri="http://schemas.openxmlformats.org/drawingml/2006/table">
            <a:tbl>
              <a:tblPr firstRow="1" bandRow="1">
                <a:tableStyleId>{5C22544A-7EE6-4342-B048-85BDC9FD1C3A}</a:tableStyleId>
              </a:tblPr>
              <a:tblGrid>
                <a:gridCol w="1727200">
                  <a:extLst>
                    <a:ext uri="{9D8B030D-6E8A-4147-A177-3AD203B41FA5}">
                      <a16:colId xmlns:a16="http://schemas.microsoft.com/office/drawing/2014/main" val="20000"/>
                    </a:ext>
                  </a:extLst>
                </a:gridCol>
                <a:gridCol w="1727200">
                  <a:extLst>
                    <a:ext uri="{9D8B030D-6E8A-4147-A177-3AD203B41FA5}">
                      <a16:colId xmlns:a16="http://schemas.microsoft.com/office/drawing/2014/main" val="20001"/>
                    </a:ext>
                  </a:extLst>
                </a:gridCol>
                <a:gridCol w="1727200">
                  <a:extLst>
                    <a:ext uri="{9D8B030D-6E8A-4147-A177-3AD203B41FA5}">
                      <a16:colId xmlns:a16="http://schemas.microsoft.com/office/drawing/2014/main" val="20002"/>
                    </a:ext>
                  </a:extLst>
                </a:gridCol>
              </a:tblGrid>
              <a:tr h="822960">
                <a:tc>
                  <a:txBody>
                    <a:bodyPr/>
                    <a:lstStyle/>
                    <a:p>
                      <a:r>
                        <a:rPr lang="en-US" sz="2400" dirty="0"/>
                        <a:t>July 2014</a:t>
                      </a:r>
                    </a:p>
                  </a:txBody>
                  <a:tcPr marL="121920" marR="121920"/>
                </a:tc>
                <a:tc>
                  <a:txBody>
                    <a:bodyPr/>
                    <a:lstStyle/>
                    <a:p>
                      <a:r>
                        <a:rPr lang="en-US" sz="2400" dirty="0"/>
                        <a:t>Benton Harbor</a:t>
                      </a:r>
                    </a:p>
                  </a:txBody>
                  <a:tcPr marL="121920" marR="121920"/>
                </a:tc>
                <a:tc>
                  <a:txBody>
                    <a:bodyPr/>
                    <a:lstStyle/>
                    <a:p>
                      <a:r>
                        <a:rPr lang="en-US" sz="2400" dirty="0"/>
                        <a:t>South</a:t>
                      </a:r>
                      <a:r>
                        <a:rPr lang="en-US" sz="2400" baseline="0" dirty="0"/>
                        <a:t> Bend</a:t>
                      </a:r>
                      <a:endParaRPr lang="en-US" sz="2400" dirty="0"/>
                    </a:p>
                  </a:txBody>
                  <a:tcPr marL="121920" marR="121920"/>
                </a:tc>
                <a:extLst>
                  <a:ext uri="{0D108BD9-81ED-4DB2-BD59-A6C34878D82A}">
                    <a16:rowId xmlns:a16="http://schemas.microsoft.com/office/drawing/2014/main" val="10000"/>
                  </a:ext>
                </a:extLst>
              </a:tr>
              <a:tr h="822960">
                <a:tc>
                  <a:txBody>
                    <a:bodyPr/>
                    <a:lstStyle/>
                    <a:p>
                      <a:r>
                        <a:rPr lang="en-US" sz="2400" dirty="0" err="1"/>
                        <a:t>Precip</a:t>
                      </a:r>
                      <a:r>
                        <a:rPr lang="en-US" sz="2400" dirty="0"/>
                        <a:t> Days</a:t>
                      </a:r>
                    </a:p>
                  </a:txBody>
                  <a:tcPr marL="121920" marR="121920"/>
                </a:tc>
                <a:tc>
                  <a:txBody>
                    <a:bodyPr/>
                    <a:lstStyle/>
                    <a:p>
                      <a:r>
                        <a:rPr lang="en-US" sz="2400" dirty="0"/>
                        <a:t>14</a:t>
                      </a:r>
                    </a:p>
                  </a:txBody>
                  <a:tcPr marL="121920" marR="121920"/>
                </a:tc>
                <a:tc>
                  <a:txBody>
                    <a:bodyPr/>
                    <a:lstStyle/>
                    <a:p>
                      <a:r>
                        <a:rPr lang="en-US" sz="2400" dirty="0"/>
                        <a:t>15</a:t>
                      </a:r>
                    </a:p>
                  </a:txBody>
                  <a:tcPr marL="121920" marR="121920"/>
                </a:tc>
                <a:extLst>
                  <a:ext uri="{0D108BD9-81ED-4DB2-BD59-A6C34878D82A}">
                    <a16:rowId xmlns:a16="http://schemas.microsoft.com/office/drawing/2014/main" val="10001"/>
                  </a:ext>
                </a:extLst>
              </a:tr>
              <a:tr h="457200">
                <a:tc>
                  <a:txBody>
                    <a:bodyPr/>
                    <a:lstStyle/>
                    <a:p>
                      <a:r>
                        <a:rPr lang="en-US" sz="2400" dirty="0"/>
                        <a:t>Clear Days</a:t>
                      </a:r>
                    </a:p>
                  </a:txBody>
                  <a:tcPr marL="121920" marR="121920"/>
                </a:tc>
                <a:tc>
                  <a:txBody>
                    <a:bodyPr/>
                    <a:lstStyle/>
                    <a:p>
                      <a:r>
                        <a:rPr lang="en-US" sz="2400" dirty="0"/>
                        <a:t>18</a:t>
                      </a:r>
                    </a:p>
                  </a:txBody>
                  <a:tcPr marL="121920" marR="121920"/>
                </a:tc>
                <a:tc>
                  <a:txBody>
                    <a:bodyPr/>
                    <a:lstStyle/>
                    <a:p>
                      <a:r>
                        <a:rPr lang="en-US" sz="2400" dirty="0"/>
                        <a:t>18</a:t>
                      </a:r>
                    </a:p>
                  </a:txBody>
                  <a:tcPr marL="121920" marR="121920"/>
                </a:tc>
                <a:extLst>
                  <a:ext uri="{0D108BD9-81ED-4DB2-BD59-A6C34878D82A}">
                    <a16:rowId xmlns:a16="http://schemas.microsoft.com/office/drawing/2014/main" val="10002"/>
                  </a:ext>
                </a:extLst>
              </a:tr>
              <a:tr h="457200">
                <a:tc>
                  <a:txBody>
                    <a:bodyPr/>
                    <a:lstStyle/>
                    <a:p>
                      <a:r>
                        <a:rPr lang="en-US" sz="2400" dirty="0"/>
                        <a:t>Ab Norm T</a:t>
                      </a:r>
                    </a:p>
                  </a:txBody>
                  <a:tcPr marL="121920" marR="121920"/>
                </a:tc>
                <a:tc>
                  <a:txBody>
                    <a:bodyPr/>
                    <a:lstStyle/>
                    <a:p>
                      <a:r>
                        <a:rPr lang="en-US" sz="2400" dirty="0"/>
                        <a:t>2</a:t>
                      </a:r>
                    </a:p>
                  </a:txBody>
                  <a:tcPr marL="121920" marR="121920"/>
                </a:tc>
                <a:tc>
                  <a:txBody>
                    <a:bodyPr/>
                    <a:lstStyle/>
                    <a:p>
                      <a:r>
                        <a:rPr lang="en-US" sz="2400" dirty="0"/>
                        <a:t>8</a:t>
                      </a:r>
                    </a:p>
                  </a:txBody>
                  <a:tcPr marL="121920" marR="121920"/>
                </a:tc>
                <a:extLst>
                  <a:ext uri="{0D108BD9-81ED-4DB2-BD59-A6C34878D82A}">
                    <a16:rowId xmlns:a16="http://schemas.microsoft.com/office/drawing/2014/main" val="10003"/>
                  </a:ext>
                </a:extLst>
              </a:tr>
            </a:tbl>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979544277"/>
              </p:ext>
            </p:extLst>
          </p:nvPr>
        </p:nvGraphicFramePr>
        <p:xfrm>
          <a:off x="2336799" y="2570312"/>
          <a:ext cx="3352800" cy="1798320"/>
        </p:xfrm>
        <a:graphic>
          <a:graphicData uri="http://schemas.openxmlformats.org/presentationml/2006/ole">
            <mc:AlternateContent xmlns:mc="http://schemas.openxmlformats.org/markup-compatibility/2006">
              <mc:Choice xmlns:v="urn:schemas-microsoft-com:vml" Requires="v">
                <p:oleObj spid="_x0000_s1029" name="Equation" r:id="rId4" imgW="672840" imgH="711000" progId="Equation.DSMT4">
                  <p:embed/>
                </p:oleObj>
              </mc:Choice>
              <mc:Fallback>
                <p:oleObj name="Equation" r:id="rId4" imgW="672840" imgH="711000" progId="Equation.DSMT4">
                  <p:embed/>
                  <p:pic>
                    <p:nvPicPr>
                      <p:cNvPr id="9"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6799" y="2570312"/>
                        <a:ext cx="3352800" cy="1798320"/>
                      </a:xfrm>
                      <a:prstGeom prst="rect">
                        <a:avLst/>
                      </a:prstGeom>
                      <a:noFill/>
                    </p:spPr>
                  </p:pic>
                </p:oleObj>
              </mc:Fallback>
            </mc:AlternateContent>
          </a:graphicData>
        </a:graphic>
      </p:graphicFrame>
      <p:graphicFrame>
        <p:nvGraphicFramePr>
          <p:cNvPr id="31748" name="Object 4"/>
          <p:cNvGraphicFramePr>
            <a:graphicFrameLocks noChangeAspect="1"/>
          </p:cNvGraphicFramePr>
          <p:nvPr>
            <p:extLst>
              <p:ext uri="{D42A27DB-BD31-4B8C-83A1-F6EECF244321}">
                <p14:modId xmlns:p14="http://schemas.microsoft.com/office/powerpoint/2010/main" val="1117913114"/>
              </p:ext>
            </p:extLst>
          </p:nvPr>
        </p:nvGraphicFramePr>
        <p:xfrm>
          <a:off x="8026399" y="2570312"/>
          <a:ext cx="3352800" cy="1798319"/>
        </p:xfrm>
        <a:graphic>
          <a:graphicData uri="http://schemas.openxmlformats.org/presentationml/2006/ole">
            <mc:AlternateContent xmlns:mc="http://schemas.openxmlformats.org/markup-compatibility/2006">
              <mc:Choice xmlns:v="urn:schemas-microsoft-com:vml" Requires="v">
                <p:oleObj spid="_x0000_s1030" name="Equation" r:id="rId6" imgW="672840" imgH="711000" progId="Equation.DSMT4">
                  <p:embed/>
                </p:oleObj>
              </mc:Choice>
              <mc:Fallback>
                <p:oleObj name="Equation" r:id="rId6" imgW="672840" imgH="711000" progId="Equation.DSMT4">
                  <p:embed/>
                  <p:pic>
                    <p:nvPicPr>
                      <p:cNvPr id="31748"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26399" y="2570312"/>
                        <a:ext cx="3352800" cy="1798319"/>
                      </a:xfrm>
                      <a:prstGeom prst="rect">
                        <a:avLst/>
                      </a:prstGeom>
                      <a:noFill/>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31748"/>
                                        </p:tgtEl>
                                        <p:attrNameLst>
                                          <p:attrName>style.visibility</p:attrName>
                                        </p:attrNameLst>
                                      </p:cBhvr>
                                      <p:to>
                                        <p:strVal val="visible"/>
                                      </p:to>
                                    </p:set>
                                    <p:anim calcmode="lin" valueType="num">
                                      <p:cBhvr additive="base">
                                        <p:cTn id="11" dur="500" fill="hold"/>
                                        <p:tgtEl>
                                          <p:spTgt spid="31748"/>
                                        </p:tgtEl>
                                        <p:attrNameLst>
                                          <p:attrName>ppt_x</p:attrName>
                                        </p:attrNameLst>
                                      </p:cBhvr>
                                      <p:tavLst>
                                        <p:tav tm="0">
                                          <p:val>
                                            <p:strVal val="0-#ppt_w/2"/>
                                          </p:val>
                                        </p:tav>
                                        <p:tav tm="100000">
                                          <p:val>
                                            <p:strVal val="#ppt_x"/>
                                          </p:val>
                                        </p:tav>
                                      </p:tavLst>
                                    </p:anim>
                                    <p:anim calcmode="lin" valueType="num">
                                      <p:cBhvr additive="base">
                                        <p:cTn id="12" dur="500" fill="hold"/>
                                        <p:tgtEl>
                                          <p:spTgt spid="3174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AAA17-380D-4112-9E9B-480DF1CD6A33}"/>
              </a:ext>
            </a:extLst>
          </p:cNvPr>
          <p:cNvSpPr>
            <a:spLocks noGrp="1"/>
          </p:cNvSpPr>
          <p:nvPr>
            <p:ph type="title"/>
          </p:nvPr>
        </p:nvSpPr>
        <p:spPr/>
        <p:txBody>
          <a:bodyPr/>
          <a:lstStyle/>
          <a:p>
            <a:r>
              <a:rPr lang="en-US" b="1" dirty="0"/>
              <a:t>1-05 Multiply Matrices (12.2)</a:t>
            </a:r>
          </a:p>
        </p:txBody>
      </p:sp>
      <p:sp>
        <p:nvSpPr>
          <p:cNvPr id="3" name="Text Placeholder 2">
            <a:extLst>
              <a:ext uri="{FF2B5EF4-FFF2-40B4-BE49-F238E27FC236}">
                <a16:creationId xmlns:a16="http://schemas.microsoft.com/office/drawing/2014/main" id="{39434D8C-B317-4C10-975D-62944E396AA8}"/>
              </a:ext>
            </a:extLst>
          </p:cNvPr>
          <p:cNvSpPr>
            <a:spLocks noGrp="1"/>
          </p:cNvSpPr>
          <p:nvPr>
            <p:ph type="body" idx="1"/>
          </p:nvPr>
        </p:nvSpPr>
        <p:spPr/>
        <p:txBody>
          <a:bodyPr/>
          <a:lstStyle/>
          <a:p>
            <a:r>
              <a:rPr lang="en-US" dirty="0"/>
              <a:t>Objectives:</a:t>
            </a:r>
          </a:p>
          <a:p>
            <a:pPr marL="342900" indent="-342900">
              <a:buFont typeface="Arial" panose="020B0604020202020204" pitchFamily="34" charset="0"/>
              <a:buChar char="•"/>
            </a:pPr>
            <a:r>
              <a:rPr lang="en-US" dirty="0"/>
              <a:t>Multiply matrices.</a:t>
            </a:r>
          </a:p>
          <a:p>
            <a:pPr marL="342900" indent="-342900">
              <a:buFont typeface="Arial" panose="020B0604020202020204" pitchFamily="34" charset="0"/>
              <a:buChar char="•"/>
            </a:pPr>
            <a:r>
              <a:rPr lang="en-US" dirty="0"/>
              <a:t>Use matrix multiplication to solve real-life problems.</a:t>
            </a:r>
          </a:p>
          <a:p>
            <a:r>
              <a:rPr lang="en-US" dirty="0"/>
              <a:t>.</a:t>
            </a:r>
          </a:p>
        </p:txBody>
      </p:sp>
      <p:sp>
        <p:nvSpPr>
          <p:cNvPr id="4" name="Slide Number Placeholder 3">
            <a:extLst>
              <a:ext uri="{FF2B5EF4-FFF2-40B4-BE49-F238E27FC236}">
                <a16:creationId xmlns:a16="http://schemas.microsoft.com/office/drawing/2014/main" id="{1BFA8FC1-A0BB-4CD3-B9BB-5305FC370D5E}"/>
              </a:ext>
            </a:extLst>
          </p:cNvPr>
          <p:cNvSpPr>
            <a:spLocks noGrp="1"/>
          </p:cNvSpPr>
          <p:nvPr>
            <p:ph type="sldNum" sz="quarter" idx="12"/>
          </p:nvPr>
        </p:nvSpPr>
        <p:spPr/>
        <p:txBody>
          <a:bodyPr/>
          <a:lstStyle/>
          <a:p>
            <a:fld id="{44F26364-9288-443A-9A04-B8B318F630CC}" type="slidenum">
              <a:rPr lang="en-US" smtClean="0"/>
              <a:pPr/>
              <a:t>39</a:t>
            </a:fld>
            <a:endParaRPr lang="en-US"/>
          </a:p>
        </p:txBody>
      </p:sp>
    </p:spTree>
    <p:extLst>
      <p:ext uri="{BB962C8B-B14F-4D97-AF65-F5344CB8AC3E}">
        <p14:creationId xmlns:p14="http://schemas.microsoft.com/office/powerpoint/2010/main" val="2043568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1-01 Solve Linear Systems of Equations and Inequalities by Graphing</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ln w="0"/>
                    <a:solidFill>
                      <a:schemeClr val="accent1"/>
                    </a:solidFill>
                    <a:effectLst>
                      <a:outerShdw blurRad="38100" dist="25400" dir="5400000" algn="ctr" rotWithShape="0">
                        <a:srgbClr val="6E747A">
                          <a:alpha val="43000"/>
                        </a:srgbClr>
                      </a:outerShdw>
                    </a:effectLst>
                  </a:rPr>
                  <a:t>System of equations</a:t>
                </a:r>
              </a:p>
              <a:p>
                <a:pPr lvl="1"/>
                <a:r>
                  <a:rPr lang="en-US" dirty="0"/>
                  <a:t>More than one equation that share the same solution.</a:t>
                </a:r>
              </a:p>
              <a:p>
                <a:pPr lvl="1"/>
                <a:r>
                  <a:rPr lang="en-US" dirty="0"/>
                  <a:t>Often they involve more than one variable.</a:t>
                </a:r>
              </a:p>
              <a:p>
                <a:pPr lvl="1"/>
                <a:r>
                  <a:rPr lang="en-US" dirty="0"/>
                  <a:t>In order to solve them, you need as many equations as there are variables.</a:t>
                </a:r>
              </a:p>
              <a:p>
                <a:pPr lvl="1"/>
                <a:endParaRPr lang="en-US" dirty="0"/>
              </a:p>
              <a:p>
                <a:pPr lvl="1"/>
                <a14:m>
                  <m:oMath xmlns:m="http://schemas.openxmlformats.org/officeDocument/2006/math">
                    <m:d>
                      <m:dPr>
                        <m:begChr m:val="{"/>
                        <m:endChr m:val=""/>
                        <m:ctrlPr>
                          <a:rPr lang="en-US" b="0" i="1" smtClean="0">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m:rPr>
                                  <m:brk m:alnAt="7"/>
                                </m:rPr>
                                <a:rPr lang="en-US">
                                  <a:latin typeface="Cambria Math" panose="02040503050406030204" pitchFamily="18" charset="0"/>
                                </a:rPr>
                                <m:t>2</m:t>
                              </m:r>
                              <m:r>
                                <a:rPr lang="en-US">
                                  <a:latin typeface="Cambria Math" panose="02040503050406030204" pitchFamily="18" charset="0"/>
                                </a:rPr>
                                <m:t>𝑥</m:t>
                              </m:r>
                              <m:r>
                                <a:rPr lang="en-US">
                                  <a:latin typeface="Cambria Math" panose="02040503050406030204" pitchFamily="18" charset="0"/>
                                </a:rPr>
                                <m:t>+3</m:t>
                              </m:r>
                              <m:r>
                                <a:rPr lang="en-US">
                                  <a:latin typeface="Cambria Math" panose="02040503050406030204" pitchFamily="18" charset="0"/>
                                </a:rPr>
                                <m:t>𝑦</m:t>
                              </m:r>
                              <m:r>
                                <a:rPr lang="en-US">
                                  <a:latin typeface="Cambria Math" panose="02040503050406030204" pitchFamily="18" charset="0"/>
                                </a:rPr>
                                <m:t>=6</m:t>
                              </m:r>
                            </m:e>
                          </m:mr>
                          <m:mr>
                            <m:e>
                              <m:r>
                                <a:rPr lang="en-US">
                                  <a:latin typeface="Cambria Math" panose="02040503050406030204" pitchFamily="18" charset="0"/>
                                </a:rPr>
                                <m:t>3</m:t>
                              </m:r>
                              <m:r>
                                <a:rPr lang="en-US">
                                  <a:latin typeface="Cambria Math" panose="02040503050406030204" pitchFamily="18" charset="0"/>
                                </a:rPr>
                                <m:t>𝑥</m:t>
                              </m:r>
                              <m:r>
                                <a:rPr lang="en-US">
                                  <a:latin typeface="Cambria Math" panose="02040503050406030204" pitchFamily="18" charset="0"/>
                                </a:rPr>
                                <m:t>−4</m:t>
                              </m:r>
                              <m:r>
                                <a:rPr lang="en-US">
                                  <a:latin typeface="Cambria Math" panose="02040503050406030204" pitchFamily="18" charset="0"/>
                                </a:rPr>
                                <m:t>𝑦</m:t>
                              </m:r>
                              <m:r>
                                <a:rPr lang="en-US">
                                  <a:latin typeface="Cambria Math" panose="02040503050406030204" pitchFamily="18" charset="0"/>
                                </a:rPr>
                                <m:t>=5</m:t>
                              </m:r>
                            </m:e>
                          </m:mr>
                        </m:m>
                      </m:e>
                    </m:d>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050" t="-2166"/>
                </a:stretch>
              </a:blipFill>
            </p:spPr>
            <p:txBody>
              <a:bodyPr/>
              <a:lstStyle/>
              <a:p>
                <a:r>
                  <a:rPr lang="en-US">
                    <a:noFill/>
                  </a:rPr>
                  <a:t> </a:t>
                </a:r>
              </a:p>
            </p:txBody>
          </p:sp>
        </mc:Fallback>
      </mc:AlternateContent>
      <p:sp>
        <p:nvSpPr>
          <p:cNvPr id="1026" name="Rectangle 2"/>
          <p:cNvSpPr>
            <a:spLocks noChangeArrowheads="1"/>
          </p:cNvSpPr>
          <p:nvPr/>
        </p:nvSpPr>
        <p:spPr bwMode="auto">
          <a:xfrm>
            <a:off x="2" y="-246220"/>
            <a:ext cx="246286" cy="492443"/>
          </a:xfrm>
          <a:prstGeom prst="rect">
            <a:avLst/>
          </a:prstGeom>
          <a:noFill/>
          <a:ln w="9525">
            <a:noFill/>
            <a:miter lim="800000"/>
            <a:headEnd/>
            <a:tailEnd/>
          </a:ln>
          <a:effectLst/>
        </p:spPr>
        <p:txBody>
          <a:bodyPr vert="horz" wrap="none" lIns="121920" tIns="60960" rIns="121920" bIns="60960" numCol="1" anchor="ctr" anchorCtr="0" compatLnSpc="1">
            <a:prstTxWarp prst="textNoShape">
              <a:avLst/>
            </a:prstTxWarp>
            <a:spAutoFit/>
          </a:bodyPr>
          <a:lstStyle/>
          <a:p>
            <a:endParaRPr lang="en-US" sz="24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1-05 Multiply Matrices (12.2)</a:t>
            </a:r>
          </a:p>
        </p:txBody>
      </p:sp>
      <p:sp>
        <p:nvSpPr>
          <p:cNvPr id="3" name="Content Placeholder 2"/>
          <p:cNvSpPr>
            <a:spLocks noGrp="1"/>
          </p:cNvSpPr>
          <p:nvPr>
            <p:ph idx="1"/>
          </p:nvPr>
        </p:nvSpPr>
        <p:spPr/>
        <p:txBody>
          <a:bodyPr>
            <a:normAutofit/>
          </a:bodyPr>
          <a:lstStyle/>
          <a:p>
            <a:r>
              <a:rPr lang="en-US" dirty="0"/>
              <a:t>Yesterday we learned all about matrices and how to add and subtract them.  But how do you multiply or divide matrices?  </a:t>
            </a:r>
          </a:p>
          <a:p>
            <a:endParaRPr lang="en-US" dirty="0"/>
          </a:p>
          <a:p>
            <a:r>
              <a:rPr lang="en-US" dirty="0"/>
              <a:t>Today we will multiply matrices.</a:t>
            </a:r>
          </a:p>
          <a:p>
            <a:endParaRPr lang="en-US" dirty="0"/>
          </a:p>
          <a:p>
            <a:r>
              <a:rPr lang="en-US" dirty="0"/>
              <a:t>Later we will find out that you can’t divide by a matrix.</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1-05 Multiply Matrices (12.2)</a:t>
            </a:r>
          </a:p>
        </p:txBody>
      </p:sp>
      <p:sp>
        <p:nvSpPr>
          <p:cNvPr id="3" name="Content Placeholder 2"/>
          <p:cNvSpPr>
            <a:spLocks noGrp="1"/>
          </p:cNvSpPr>
          <p:nvPr>
            <p:ph idx="1"/>
          </p:nvPr>
        </p:nvSpPr>
        <p:spPr/>
        <p:txBody>
          <a:bodyPr>
            <a:normAutofit/>
          </a:bodyPr>
          <a:lstStyle/>
          <a:p>
            <a:r>
              <a:rPr lang="en-US" dirty="0">
                <a:solidFill>
                  <a:schemeClr val="accent1"/>
                </a:solidFill>
              </a:rPr>
              <a:t>Matrix multiplication </a:t>
            </a:r>
            <a:r>
              <a:rPr lang="en-US" dirty="0"/>
              <a:t>can only happen if the number of columns of the first matrix is the same as the number of rows on the second matrix.</a:t>
            </a:r>
          </a:p>
          <a:p>
            <a:r>
              <a:rPr lang="en-US" dirty="0"/>
              <a:t>You can multiply a 3×5 with a 5×2.  </a:t>
            </a:r>
          </a:p>
          <a:p>
            <a:pPr lvl="1"/>
            <a:r>
              <a:rPr lang="en-US" dirty="0"/>
              <a:t>3×</a:t>
            </a:r>
            <a:r>
              <a:rPr lang="en-US" b="1" dirty="0">
                <a:solidFill>
                  <a:srgbClr val="FF0000"/>
                </a:solidFill>
              </a:rPr>
              <a:t>5</a:t>
            </a:r>
            <a:r>
              <a:rPr lang="en-US" dirty="0"/>
              <a:t> </a:t>
            </a:r>
            <a:r>
              <a:rPr lang="en-US" dirty="0">
                <a:sym typeface="Symbol"/>
              </a:rPr>
              <a:t></a:t>
            </a:r>
            <a:r>
              <a:rPr lang="en-US" dirty="0"/>
              <a:t> </a:t>
            </a:r>
            <a:r>
              <a:rPr lang="en-US" b="1" dirty="0">
                <a:solidFill>
                  <a:srgbClr val="FF0000"/>
                </a:solidFill>
              </a:rPr>
              <a:t>5</a:t>
            </a:r>
            <a:r>
              <a:rPr lang="en-US" dirty="0"/>
              <a:t>×2 </a:t>
            </a:r>
            <a:r>
              <a:rPr lang="en-US" dirty="0">
                <a:sym typeface="Wingdings"/>
              </a:rPr>
              <a:t></a:t>
            </a:r>
            <a:r>
              <a:rPr lang="en-US" dirty="0"/>
              <a:t> 3×2 will be the dimensions of the answer</a:t>
            </a:r>
          </a:p>
          <a:p>
            <a:r>
              <a:rPr lang="en-US" dirty="0"/>
              <a:t>Because of this </a:t>
            </a:r>
            <a:r>
              <a:rPr lang="en-US" b="1" dirty="0">
                <a:solidFill>
                  <a:srgbClr val="FF0000"/>
                </a:solidFill>
              </a:rPr>
              <a:t>order does matter</a:t>
            </a:r>
            <a:r>
              <a:rPr lang="en-US" dirty="0"/>
              <a:t>!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grpId="0" nodeType="click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3">
                                            <p:txEl>
                                              <p:pRg st="3" end="3"/>
                                            </p:txEl>
                                          </p:spTgt>
                                        </p:tgtEl>
                                        <p:attrNameLst>
                                          <p:attrName>ppt_x</p:attrName>
                                          <p:attrName>ppt_y</p:attrName>
                                        </p:attrNameLst>
                                      </p:cBhvr>
                                    </p:animMotion>
                                    <p:animRot by="1500000">
                                      <p:cBhvr>
                                        <p:cTn id="15" dur="125" fill="hold">
                                          <p:stCondLst>
                                            <p:cond delay="0"/>
                                          </p:stCondLst>
                                        </p:cTn>
                                        <p:tgtEl>
                                          <p:spTgt spid="3">
                                            <p:txEl>
                                              <p:pRg st="3" end="3"/>
                                            </p:txEl>
                                          </p:spTgt>
                                        </p:tgtEl>
                                        <p:attrNameLst>
                                          <p:attrName>r</p:attrName>
                                        </p:attrNameLst>
                                      </p:cBhvr>
                                    </p:animRot>
                                    <p:animRot by="-1500000">
                                      <p:cBhvr>
                                        <p:cTn id="16" dur="125" fill="hold">
                                          <p:stCondLst>
                                            <p:cond delay="125"/>
                                          </p:stCondLst>
                                        </p:cTn>
                                        <p:tgtEl>
                                          <p:spTgt spid="3">
                                            <p:txEl>
                                              <p:pRg st="3" end="3"/>
                                            </p:txEl>
                                          </p:spTgt>
                                        </p:tgtEl>
                                        <p:attrNameLst>
                                          <p:attrName>r</p:attrName>
                                        </p:attrNameLst>
                                      </p:cBhvr>
                                    </p:animRot>
                                    <p:animRot by="-1500000">
                                      <p:cBhvr>
                                        <p:cTn id="17" dur="125" fill="hold">
                                          <p:stCondLst>
                                            <p:cond delay="250"/>
                                          </p:stCondLst>
                                        </p:cTn>
                                        <p:tgtEl>
                                          <p:spTgt spid="3">
                                            <p:txEl>
                                              <p:pRg st="3" end="3"/>
                                            </p:txEl>
                                          </p:spTgt>
                                        </p:tgtEl>
                                        <p:attrNameLst>
                                          <p:attrName>r</p:attrName>
                                        </p:attrNameLst>
                                      </p:cBhvr>
                                    </p:animRot>
                                    <p:animRot by="1500000">
                                      <p:cBhvr>
                                        <p:cTn id="18" dur="125" fill="hold">
                                          <p:stCondLst>
                                            <p:cond delay="375"/>
                                          </p:stCondLst>
                                        </p:cTn>
                                        <p:tgtEl>
                                          <p:spTgt spid="3">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948663" y="1738071"/>
            <a:ext cx="1794540" cy="365051"/>
          </a:xfrm>
          <a:prstGeom prst="rect">
            <a:avLst/>
          </a:prstGeom>
          <a:solidFill>
            <a:schemeClr val="accent4">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400"/>
          </a:p>
        </p:txBody>
      </p:sp>
      <p:sp>
        <p:nvSpPr>
          <p:cNvPr id="19" name="Rectangle 18"/>
          <p:cNvSpPr/>
          <p:nvPr/>
        </p:nvSpPr>
        <p:spPr>
          <a:xfrm>
            <a:off x="4572000" y="1680921"/>
            <a:ext cx="711200" cy="906425"/>
          </a:xfrm>
          <a:prstGeom prst="rect">
            <a:avLst/>
          </a:prstGeom>
          <a:solidFill>
            <a:schemeClr val="accent4">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400"/>
          </a:p>
        </p:txBody>
      </p:sp>
      <p:sp>
        <p:nvSpPr>
          <p:cNvPr id="23" name="Rectangle 22"/>
          <p:cNvSpPr/>
          <p:nvPr/>
        </p:nvSpPr>
        <p:spPr>
          <a:xfrm>
            <a:off x="948663" y="2205553"/>
            <a:ext cx="1794540" cy="365051"/>
          </a:xfrm>
          <a:prstGeom prst="rect">
            <a:avLst/>
          </a:prstGeom>
          <a:solidFill>
            <a:schemeClr val="accent4">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400"/>
          </a:p>
        </p:txBody>
      </p:sp>
      <p:sp>
        <p:nvSpPr>
          <p:cNvPr id="15" name="Rectangle 14"/>
          <p:cNvSpPr/>
          <p:nvPr/>
        </p:nvSpPr>
        <p:spPr>
          <a:xfrm>
            <a:off x="3640224" y="1680921"/>
            <a:ext cx="711200" cy="906425"/>
          </a:xfrm>
          <a:prstGeom prst="rect">
            <a:avLst/>
          </a:prstGeom>
          <a:solidFill>
            <a:schemeClr val="accent4">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400"/>
          </a:p>
        </p:txBody>
      </p:sp>
      <mc:AlternateContent xmlns:mc="http://schemas.openxmlformats.org/markup-compatibility/2006" xmlns:a14="http://schemas.microsoft.com/office/drawing/2010/main">
        <mc:Choice Requires="a14">
          <p:sp>
            <p:nvSpPr>
              <p:cNvPr id="6" name="TextBox 5"/>
              <p:cNvSpPr txBox="1"/>
              <p:nvPr/>
            </p:nvSpPr>
            <p:spPr>
              <a:xfrm>
                <a:off x="530448" y="1397001"/>
                <a:ext cx="5183790" cy="132401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4800" i="1" smtClean="0">
                              <a:solidFill>
                                <a:sysClr val="windowText" lastClr="000000"/>
                              </a:solidFill>
                              <a:effectLst/>
                              <a:latin typeface="Cambria Math" panose="02040503050406030204" pitchFamily="18" charset="0"/>
                            </a:rPr>
                          </m:ctrlPr>
                        </m:dPr>
                        <m:e>
                          <m:m>
                            <m:mPr>
                              <m:mcs>
                                <m:mc>
                                  <m:mcPr>
                                    <m:count m:val="2"/>
                                    <m:mcJc m:val="center"/>
                                  </m:mcPr>
                                </m:mc>
                              </m:mcs>
                              <m:ctrlPr>
                                <a:rPr lang="en-US" sz="4800" i="1">
                                  <a:solidFill>
                                    <a:sysClr val="windowText" lastClr="000000"/>
                                  </a:solidFill>
                                  <a:effectLst/>
                                  <a:latin typeface="Cambria Math" panose="02040503050406030204" pitchFamily="18" charset="0"/>
                                </a:rPr>
                              </m:ctrlPr>
                            </m:mPr>
                            <m:mr>
                              <m:e>
                                <m:r>
                                  <m:rPr>
                                    <m:brk m:alnAt="7"/>
                                  </m:rPr>
                                  <a:rPr lang="en-US" sz="4800" i="1">
                                    <a:solidFill>
                                      <a:sysClr val="windowText" lastClr="000000"/>
                                    </a:solidFill>
                                    <a:effectLst/>
                                    <a:latin typeface="Cambria Math"/>
                                  </a:rPr>
                                  <m:t>1</m:t>
                                </m:r>
                              </m:e>
                              <m:e>
                                <m:r>
                                  <a:rPr lang="en-US" sz="4800" i="1">
                                    <a:solidFill>
                                      <a:sysClr val="windowText" lastClr="000000"/>
                                    </a:solidFill>
                                    <a:effectLst/>
                                    <a:latin typeface="Cambria Math"/>
                                  </a:rPr>
                                  <m:t>2</m:t>
                                </m:r>
                              </m:e>
                            </m:mr>
                            <m:mr>
                              <m:e>
                                <m:r>
                                  <a:rPr lang="en-US" sz="4800" i="1">
                                    <a:solidFill>
                                      <a:sysClr val="windowText" lastClr="000000"/>
                                    </a:solidFill>
                                    <a:effectLst/>
                                    <a:latin typeface="Cambria Math"/>
                                  </a:rPr>
                                  <m:t>0</m:t>
                                </m:r>
                              </m:e>
                              <m:e>
                                <m:r>
                                  <a:rPr lang="en-US" sz="4800" i="1">
                                    <a:solidFill>
                                      <a:sysClr val="windowText" lastClr="000000"/>
                                    </a:solidFill>
                                    <a:effectLst/>
                                    <a:latin typeface="Cambria Math"/>
                                  </a:rPr>
                                  <m:t>−3</m:t>
                                </m:r>
                              </m:e>
                            </m:mr>
                          </m:m>
                        </m:e>
                      </m:d>
                      <m:r>
                        <a:rPr lang="en-US" sz="4800" i="1">
                          <a:solidFill>
                            <a:sysClr val="windowText" lastClr="000000"/>
                          </a:solidFill>
                          <a:effectLst/>
                          <a:latin typeface="Cambria Math"/>
                        </a:rPr>
                        <m:t>⋅</m:t>
                      </m:r>
                      <m:d>
                        <m:dPr>
                          <m:begChr m:val="["/>
                          <m:endChr m:val="]"/>
                          <m:ctrlPr>
                            <a:rPr lang="en-US" sz="4800" i="1">
                              <a:solidFill>
                                <a:sysClr val="windowText" lastClr="000000"/>
                              </a:solidFill>
                              <a:effectLst/>
                              <a:latin typeface="Cambria Math" panose="02040503050406030204" pitchFamily="18" charset="0"/>
                              <a:ea typeface="Cambria Math"/>
                            </a:rPr>
                          </m:ctrlPr>
                        </m:dPr>
                        <m:e>
                          <m:m>
                            <m:mPr>
                              <m:mcs>
                                <m:mc>
                                  <m:mcPr>
                                    <m:count m:val="2"/>
                                    <m:mcJc m:val="center"/>
                                  </m:mcPr>
                                </m:mc>
                              </m:mcs>
                              <m:ctrlPr>
                                <a:rPr lang="en-US" sz="4800" i="1">
                                  <a:solidFill>
                                    <a:sysClr val="windowText" lastClr="000000"/>
                                  </a:solidFill>
                                  <a:effectLst/>
                                  <a:latin typeface="Cambria Math" panose="02040503050406030204" pitchFamily="18" charset="0"/>
                                  <a:ea typeface="Cambria Math"/>
                                </a:rPr>
                              </m:ctrlPr>
                            </m:mPr>
                            <m:mr>
                              <m:e>
                                <m:r>
                                  <a:rPr lang="en-US" sz="4800" i="1">
                                    <a:solidFill>
                                      <a:sysClr val="windowText" lastClr="000000"/>
                                    </a:solidFill>
                                    <a:effectLst/>
                                    <a:latin typeface="Cambria Math"/>
                                    <a:ea typeface="Cambria Math"/>
                                  </a:rPr>
                                  <m:t>−2</m:t>
                                </m:r>
                              </m:e>
                              <m:e>
                                <m:r>
                                  <a:rPr lang="en-US" sz="4800" i="1">
                                    <a:solidFill>
                                      <a:sysClr val="windowText" lastClr="000000"/>
                                    </a:solidFill>
                                    <a:effectLst/>
                                    <a:latin typeface="Cambria Math"/>
                                    <a:ea typeface="Cambria Math"/>
                                  </a:rPr>
                                  <m:t>1</m:t>
                                </m:r>
                              </m:e>
                            </m:mr>
                            <m:mr>
                              <m:e>
                                <m:r>
                                  <a:rPr lang="en-US" sz="4800" i="1">
                                    <a:solidFill>
                                      <a:sysClr val="windowText" lastClr="000000"/>
                                    </a:solidFill>
                                    <a:effectLst/>
                                    <a:latin typeface="Cambria Math"/>
                                    <a:ea typeface="Cambria Math"/>
                                  </a:rPr>
                                  <m:t>4</m:t>
                                </m:r>
                              </m:e>
                              <m:e>
                                <m:r>
                                  <a:rPr lang="en-US" sz="4800" i="1">
                                    <a:solidFill>
                                      <a:sysClr val="windowText" lastClr="000000"/>
                                    </a:solidFill>
                                    <a:effectLst/>
                                    <a:latin typeface="Cambria Math"/>
                                    <a:ea typeface="Cambria Math"/>
                                  </a:rPr>
                                  <m:t>3</m:t>
                                </m:r>
                              </m:e>
                            </m:mr>
                          </m:m>
                        </m:e>
                      </m:d>
                    </m:oMath>
                  </m:oMathPara>
                </a14:m>
                <a:endParaRPr lang="en-US" sz="2400" dirty="0">
                  <a:solidFill>
                    <a:sysClr val="windowText" lastClr="000000"/>
                  </a:solidFill>
                  <a:effectLst/>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530448" y="1397001"/>
                <a:ext cx="5183790" cy="1324017"/>
              </a:xfrm>
              <a:prstGeom prst="rect">
                <a:avLst/>
              </a:prstGeom>
              <a:blipFill>
                <a:blip r:embed="rId3"/>
                <a:stretch>
                  <a:fillRect/>
                </a:stretch>
              </a:blipFill>
            </p:spPr>
            <p:txBody>
              <a:bodyPr/>
              <a:lstStyle/>
              <a:p>
                <a:r>
                  <a:rPr lang="en-US">
                    <a:noFill/>
                  </a:rPr>
                  <a:t> </a:t>
                </a:r>
              </a:p>
            </p:txBody>
          </p:sp>
        </mc:Fallback>
      </mc:AlternateContent>
      <p:sp>
        <p:nvSpPr>
          <p:cNvPr id="2" name="Title 1"/>
          <p:cNvSpPr>
            <a:spLocks noGrp="1"/>
          </p:cNvSpPr>
          <p:nvPr>
            <p:ph type="title"/>
          </p:nvPr>
        </p:nvSpPr>
        <p:spPr/>
        <p:txBody>
          <a:bodyPr/>
          <a:lstStyle/>
          <a:p>
            <a:r>
              <a:rPr lang="en-US" b="1" dirty="0"/>
              <a:t>1-05 Multiply Matrices (12.2)</a:t>
            </a:r>
          </a:p>
        </p:txBody>
      </p:sp>
      <mc:AlternateContent xmlns:mc="http://schemas.openxmlformats.org/markup-compatibility/2006" xmlns:a14="http://schemas.microsoft.com/office/drawing/2010/main">
        <mc:Choice Requires="a14">
          <p:sp>
            <p:nvSpPr>
              <p:cNvPr id="8" name="TextBox 7"/>
              <p:cNvSpPr txBox="1"/>
              <p:nvPr/>
            </p:nvSpPr>
            <p:spPr>
              <a:xfrm>
                <a:off x="3863393" y="2897630"/>
                <a:ext cx="1910523" cy="8309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brk m:alnAt="7"/>
                        </m:rPr>
                        <a:rPr lang="en-US" sz="4800" i="1" smtClean="0">
                          <a:solidFill>
                            <a:sysClr val="windowText" lastClr="000000"/>
                          </a:solidFill>
                          <a:effectLst/>
                          <a:latin typeface="Cambria Math"/>
                        </a:rPr>
                        <m:t>1</m:t>
                      </m:r>
                      <m:r>
                        <a:rPr lang="en-US" sz="4800" i="1">
                          <a:solidFill>
                            <a:sysClr val="windowText" lastClr="000000"/>
                          </a:solidFill>
                          <a:effectLst/>
                          <a:latin typeface="Cambria Math"/>
                        </a:rPr>
                        <m:t>⋅</m:t>
                      </m:r>
                      <m:r>
                        <a:rPr lang="en-US" sz="4800" i="1">
                          <a:solidFill>
                            <a:sysClr val="windowText" lastClr="000000"/>
                          </a:solidFill>
                          <a:effectLst/>
                          <a:latin typeface="Cambria Math"/>
                          <a:ea typeface="Cambria Math"/>
                        </a:rPr>
                        <m:t>−2</m:t>
                      </m:r>
                    </m:oMath>
                  </m:oMathPara>
                </a14:m>
                <a:endParaRPr lang="en-US" sz="2400" dirty="0">
                  <a:solidFill>
                    <a:sysClr val="windowText" lastClr="000000"/>
                  </a:solidFill>
                  <a:effectLst/>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3863393" y="2897630"/>
                <a:ext cx="1910523" cy="83099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3182126" y="2717801"/>
                <a:ext cx="643381" cy="179536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4267" i="1" smtClean="0">
                              <a:solidFill>
                                <a:sysClr val="windowText" lastClr="000000"/>
                              </a:solidFill>
                              <a:effectLst/>
                              <a:latin typeface="Cambria Math" panose="02040503050406030204" pitchFamily="18" charset="0"/>
                            </a:rPr>
                          </m:ctrlPr>
                        </m:dPr>
                        <m:e>
                          <m:m>
                            <m:mPr>
                              <m:mcs>
                                <m:mc>
                                  <m:mcPr>
                                    <m:count m:val="1"/>
                                    <m:mcJc m:val="center"/>
                                  </m:mcPr>
                                </m:mc>
                              </m:mcs>
                              <m:ctrlPr>
                                <a:rPr lang="en-US" sz="4267" i="1">
                                  <a:solidFill>
                                    <a:sysClr val="windowText" lastClr="000000"/>
                                  </a:solidFill>
                                  <a:effectLst/>
                                  <a:latin typeface="Cambria Math" panose="02040503050406030204" pitchFamily="18" charset="0"/>
                                </a:rPr>
                              </m:ctrlPr>
                            </m:mPr>
                            <m:mr>
                              <m:e>
                                <m:r>
                                  <m:rPr>
                                    <m:brk m:alnAt="7"/>
                                  </m:rPr>
                                  <a:rPr lang="en-US" sz="4267" i="1">
                                    <a:solidFill>
                                      <a:sysClr val="windowText" lastClr="000000"/>
                                    </a:solidFill>
                                    <a:effectLst/>
                                    <a:latin typeface="Cambria Math"/>
                                  </a:rPr>
                                  <m:t> </m:t>
                                </m:r>
                              </m:e>
                            </m:mr>
                            <m:mr>
                              <m:e>
                                <m:r>
                                  <a:rPr lang="en-US" sz="4267" i="1">
                                    <a:solidFill>
                                      <a:sysClr val="windowText" lastClr="000000"/>
                                    </a:solidFill>
                                    <a:effectLst/>
                                    <a:latin typeface="Cambria Math"/>
                                  </a:rPr>
                                  <m:t> </m:t>
                                </m:r>
                              </m:e>
                            </m:mr>
                            <m:mr>
                              <m:e>
                                <m:r>
                                  <a:rPr lang="en-US" sz="4267" i="1">
                                    <a:solidFill>
                                      <a:sysClr val="windowText" lastClr="000000"/>
                                    </a:solidFill>
                                    <a:effectLst/>
                                    <a:latin typeface="Cambria Math"/>
                                  </a:rPr>
                                  <m:t> </m:t>
                                </m:r>
                              </m:e>
                            </m:mr>
                          </m:m>
                        </m:e>
                      </m:d>
                    </m:oMath>
                  </m:oMathPara>
                </a14:m>
                <a:endParaRPr lang="en-US" sz="4267" dirty="0">
                  <a:solidFill>
                    <a:sysClr val="windowText" lastClr="000000"/>
                  </a:solidFill>
                  <a:effectLst/>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3182126" y="2717801"/>
                <a:ext cx="643381" cy="179536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11289768" y="2838689"/>
                <a:ext cx="635110" cy="155356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4267" i="1" smtClean="0">
                              <a:solidFill>
                                <a:sysClr val="windowText" lastClr="000000"/>
                              </a:solidFill>
                              <a:effectLst/>
                              <a:latin typeface="Cambria Math" panose="02040503050406030204" pitchFamily="18" charset="0"/>
                            </a:rPr>
                          </m:ctrlPr>
                        </m:dPr>
                        <m:e>
                          <m:m>
                            <m:mPr>
                              <m:mcs>
                                <m:mc>
                                  <m:mcPr>
                                    <m:count m:val="1"/>
                                    <m:mcJc m:val="center"/>
                                  </m:mcPr>
                                </m:mc>
                              </m:mcs>
                              <m:ctrlPr>
                                <a:rPr lang="en-US" sz="4267" i="1">
                                  <a:solidFill>
                                    <a:sysClr val="windowText" lastClr="000000"/>
                                  </a:solidFill>
                                  <a:effectLst/>
                                  <a:latin typeface="Cambria Math" panose="02040503050406030204" pitchFamily="18" charset="0"/>
                                </a:rPr>
                              </m:ctrlPr>
                            </m:mPr>
                            <m:mr>
                              <m:e>
                                <m:r>
                                  <m:rPr>
                                    <m:brk m:alnAt="7"/>
                                  </m:rPr>
                                  <a:rPr lang="en-US" sz="4267" i="1">
                                    <a:solidFill>
                                      <a:sysClr val="windowText" lastClr="000000"/>
                                    </a:solidFill>
                                    <a:effectLst/>
                                    <a:latin typeface="Cambria Math"/>
                                  </a:rPr>
                                  <m:t> </m:t>
                                </m:r>
                              </m:e>
                            </m:mr>
                            <m:mr>
                              <m:e>
                                <m:r>
                                  <a:rPr lang="en-US" sz="4267" i="1">
                                    <a:solidFill>
                                      <a:sysClr val="windowText" lastClr="000000"/>
                                    </a:solidFill>
                                    <a:effectLst/>
                                    <a:latin typeface="Cambria Math"/>
                                  </a:rPr>
                                  <m:t> </m:t>
                                </m:r>
                              </m:e>
                            </m:mr>
                            <m:mr>
                              <m:e>
                                <m:r>
                                  <a:rPr lang="en-US" sz="4267" i="1">
                                    <a:solidFill>
                                      <a:sysClr val="windowText" lastClr="000000"/>
                                    </a:solidFill>
                                    <a:effectLst/>
                                    <a:latin typeface="Cambria Math"/>
                                  </a:rPr>
                                  <m:t> </m:t>
                                </m:r>
                              </m:e>
                            </m:mr>
                          </m:m>
                        </m:e>
                      </m:d>
                    </m:oMath>
                  </m:oMathPara>
                </a14:m>
                <a:endParaRPr lang="en-US" sz="5867" dirty="0">
                  <a:solidFill>
                    <a:sysClr val="windowText" lastClr="000000"/>
                  </a:solidFill>
                  <a:effectLst/>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11289768" y="2838689"/>
                <a:ext cx="635110" cy="155356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3633630" y="3543961"/>
                <a:ext cx="4233723" cy="8309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i="1" smtClean="0">
                          <a:solidFill>
                            <a:sysClr val="windowText" lastClr="000000"/>
                          </a:solidFill>
                          <a:effectLst/>
                          <a:latin typeface="Cambria Math"/>
                        </a:rPr>
                        <m:t>0⋅−2+−3⋅4</m:t>
                      </m:r>
                    </m:oMath>
                  </m:oMathPara>
                </a14:m>
                <a:endParaRPr lang="en-US" sz="2400" dirty="0">
                  <a:solidFill>
                    <a:sysClr val="windowText" lastClr="000000"/>
                  </a:solidFill>
                  <a:effectLst/>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3633630" y="3543961"/>
                <a:ext cx="4233723" cy="83099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3149602" y="4649593"/>
                <a:ext cx="587212" cy="15822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3733" i="1" smtClean="0">
                              <a:solidFill>
                                <a:sysClr val="windowText" lastClr="000000"/>
                              </a:solidFill>
                              <a:effectLst/>
                              <a:latin typeface="Cambria Math" panose="02040503050406030204" pitchFamily="18" charset="0"/>
                            </a:rPr>
                          </m:ctrlPr>
                        </m:dPr>
                        <m:e>
                          <m:m>
                            <m:mPr>
                              <m:mcs>
                                <m:mc>
                                  <m:mcPr>
                                    <m:count m:val="1"/>
                                    <m:mcJc m:val="center"/>
                                  </m:mcPr>
                                </m:mc>
                              </m:mcs>
                              <m:ctrlPr>
                                <a:rPr lang="en-US" sz="3733" i="1">
                                  <a:solidFill>
                                    <a:sysClr val="windowText" lastClr="000000"/>
                                  </a:solidFill>
                                  <a:effectLst/>
                                  <a:latin typeface="Cambria Math" panose="02040503050406030204" pitchFamily="18" charset="0"/>
                                </a:rPr>
                              </m:ctrlPr>
                            </m:mPr>
                            <m:mr>
                              <m:e>
                                <m:r>
                                  <m:rPr>
                                    <m:brk m:alnAt="7"/>
                                  </m:rPr>
                                  <a:rPr lang="en-US" sz="3733" i="1">
                                    <a:solidFill>
                                      <a:sysClr val="windowText" lastClr="000000"/>
                                    </a:solidFill>
                                    <a:effectLst/>
                                    <a:latin typeface="Cambria Math"/>
                                  </a:rPr>
                                  <m:t> </m:t>
                                </m:r>
                              </m:e>
                            </m:mr>
                            <m:mr>
                              <m:e>
                                <m:r>
                                  <a:rPr lang="en-US" sz="3733" i="1">
                                    <a:solidFill>
                                      <a:sysClr val="windowText" lastClr="000000"/>
                                    </a:solidFill>
                                    <a:effectLst/>
                                    <a:latin typeface="Cambria Math"/>
                                  </a:rPr>
                                  <m:t> </m:t>
                                </m:r>
                              </m:e>
                            </m:mr>
                            <m:mr>
                              <m:e>
                                <m:r>
                                  <a:rPr lang="en-US" sz="3733" i="1">
                                    <a:solidFill>
                                      <a:sysClr val="windowText" lastClr="000000"/>
                                    </a:solidFill>
                                    <a:effectLst/>
                                    <a:latin typeface="Cambria Math"/>
                                  </a:rPr>
                                  <m:t> </m:t>
                                </m:r>
                              </m:e>
                            </m:mr>
                          </m:m>
                        </m:e>
                      </m:d>
                    </m:oMath>
                  </m:oMathPara>
                </a14:m>
                <a:endParaRPr lang="en-US" sz="3733" dirty="0">
                  <a:solidFill>
                    <a:sysClr val="windowText" lastClr="000000"/>
                  </a:solidFill>
                  <a:effectLst/>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3149602" y="4649593"/>
                <a:ext cx="587212" cy="158229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6298571" y="4694706"/>
                <a:ext cx="635110" cy="155356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4267" i="1" smtClean="0">
                              <a:solidFill>
                                <a:sysClr val="windowText" lastClr="000000"/>
                              </a:solidFill>
                              <a:effectLst/>
                              <a:latin typeface="Cambria Math" panose="02040503050406030204" pitchFamily="18" charset="0"/>
                            </a:rPr>
                          </m:ctrlPr>
                        </m:dPr>
                        <m:e>
                          <m:m>
                            <m:mPr>
                              <m:mcs>
                                <m:mc>
                                  <m:mcPr>
                                    <m:count m:val="1"/>
                                    <m:mcJc m:val="center"/>
                                  </m:mcPr>
                                </m:mc>
                              </m:mcs>
                              <m:ctrlPr>
                                <a:rPr lang="en-US" sz="4267" i="1">
                                  <a:solidFill>
                                    <a:sysClr val="windowText" lastClr="000000"/>
                                  </a:solidFill>
                                  <a:effectLst/>
                                  <a:latin typeface="Cambria Math" panose="02040503050406030204" pitchFamily="18" charset="0"/>
                                </a:rPr>
                              </m:ctrlPr>
                            </m:mPr>
                            <m:mr>
                              <m:e>
                                <m:r>
                                  <m:rPr>
                                    <m:brk m:alnAt="7"/>
                                  </m:rPr>
                                  <a:rPr lang="en-US" sz="4267" i="1">
                                    <a:solidFill>
                                      <a:sysClr val="windowText" lastClr="000000"/>
                                    </a:solidFill>
                                    <a:effectLst/>
                                    <a:latin typeface="Cambria Math"/>
                                  </a:rPr>
                                  <m:t> </m:t>
                                </m:r>
                              </m:e>
                            </m:mr>
                            <m:mr>
                              <m:e>
                                <m:r>
                                  <a:rPr lang="en-US" sz="4267" i="1">
                                    <a:solidFill>
                                      <a:sysClr val="windowText" lastClr="000000"/>
                                    </a:solidFill>
                                    <a:effectLst/>
                                    <a:latin typeface="Cambria Math"/>
                                  </a:rPr>
                                  <m:t> </m:t>
                                </m:r>
                              </m:e>
                            </m:mr>
                            <m:mr>
                              <m:e>
                                <m:r>
                                  <a:rPr lang="en-US" sz="4267" i="1">
                                    <a:solidFill>
                                      <a:sysClr val="windowText" lastClr="000000"/>
                                    </a:solidFill>
                                    <a:effectLst/>
                                    <a:latin typeface="Cambria Math"/>
                                  </a:rPr>
                                  <m:t> </m:t>
                                </m:r>
                              </m:e>
                            </m:mr>
                          </m:m>
                        </m:e>
                      </m:d>
                    </m:oMath>
                  </m:oMathPara>
                </a14:m>
                <a:endParaRPr lang="en-US" sz="4267" dirty="0">
                  <a:solidFill>
                    <a:sysClr val="windowText" lastClr="000000"/>
                  </a:solidFill>
                  <a:effectLst/>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6298571" y="4694706"/>
                <a:ext cx="635110" cy="155356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4054761" y="4820366"/>
                <a:ext cx="662361" cy="8309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i="1" smtClean="0">
                          <a:solidFill>
                            <a:sysClr val="windowText" lastClr="000000"/>
                          </a:solidFill>
                          <a:effectLst/>
                          <a:latin typeface="Cambria Math"/>
                        </a:rPr>
                        <m:t>6</m:t>
                      </m:r>
                    </m:oMath>
                  </m:oMathPara>
                </a14:m>
                <a:endParaRPr lang="en-US" sz="2400" dirty="0">
                  <a:solidFill>
                    <a:sysClr val="windowText" lastClr="000000"/>
                  </a:solidFill>
                  <a:effectLst/>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4054761" y="4820366"/>
                <a:ext cx="662361" cy="83099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3653881" y="5449173"/>
                <a:ext cx="1463862" cy="8309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i="1" smtClean="0">
                          <a:solidFill>
                            <a:sysClr val="windowText" lastClr="000000"/>
                          </a:solidFill>
                          <a:effectLst/>
                          <a:latin typeface="Cambria Math"/>
                        </a:rPr>
                        <m:t>−12</m:t>
                      </m:r>
                    </m:oMath>
                  </m:oMathPara>
                </a14:m>
                <a:endParaRPr lang="en-US" sz="2400" dirty="0">
                  <a:solidFill>
                    <a:sysClr val="windowText" lastClr="000000"/>
                  </a:solidFill>
                  <a:effectLst/>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3653881" y="5449173"/>
                <a:ext cx="1463862" cy="830997"/>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5515418" y="2897630"/>
                <a:ext cx="1910523" cy="8309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i="1" smtClean="0">
                          <a:solidFill>
                            <a:sysClr val="windowText" lastClr="000000"/>
                          </a:solidFill>
                          <a:effectLst/>
                          <a:latin typeface="Cambria Math"/>
                        </a:rPr>
                        <m:t>+2⋅4</m:t>
                      </m:r>
                    </m:oMath>
                  </m:oMathPara>
                </a14:m>
                <a:endParaRPr lang="en-US" sz="2400" dirty="0">
                  <a:solidFill>
                    <a:sysClr val="windowText" lastClr="000000"/>
                  </a:solidFill>
                  <a:effectLst/>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5515418" y="2897630"/>
                <a:ext cx="1910523" cy="830997"/>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8008193" y="2897630"/>
                <a:ext cx="3313599" cy="8309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i="1" smtClean="0">
                          <a:solidFill>
                            <a:sysClr val="windowText" lastClr="000000"/>
                          </a:solidFill>
                          <a:effectLst/>
                          <a:latin typeface="Cambria Math"/>
                        </a:rPr>
                        <m:t>1⋅1+2⋅3</m:t>
                      </m:r>
                    </m:oMath>
                  </m:oMathPara>
                </a14:m>
                <a:endParaRPr lang="en-US" sz="2400" dirty="0">
                  <a:solidFill>
                    <a:sysClr val="windowText" lastClr="000000"/>
                  </a:solidFill>
                  <a:effectLst/>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8008193" y="2897630"/>
                <a:ext cx="3313599" cy="830997"/>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7923691" y="3543961"/>
                <a:ext cx="3773661" cy="8309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i="1" smtClean="0">
                          <a:solidFill>
                            <a:sysClr val="windowText" lastClr="000000"/>
                          </a:solidFill>
                          <a:effectLst/>
                          <a:latin typeface="Cambria Math"/>
                        </a:rPr>
                        <m:t>0⋅1+−3⋅3</m:t>
                      </m:r>
                    </m:oMath>
                  </m:oMathPara>
                </a14:m>
                <a:endParaRPr lang="en-US" sz="2400" dirty="0">
                  <a:solidFill>
                    <a:sysClr val="windowText" lastClr="000000"/>
                  </a:solidFill>
                  <a:effectLst/>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7923691" y="3543961"/>
                <a:ext cx="3773661" cy="830997"/>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5610953" y="4837694"/>
                <a:ext cx="662361" cy="8309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i="1" smtClean="0">
                          <a:solidFill>
                            <a:sysClr val="windowText" lastClr="000000"/>
                          </a:solidFill>
                          <a:effectLst/>
                          <a:latin typeface="Cambria Math"/>
                        </a:rPr>
                        <m:t>7</m:t>
                      </m:r>
                    </m:oMath>
                  </m:oMathPara>
                </a14:m>
                <a:endParaRPr lang="en-US" sz="2400" dirty="0">
                  <a:solidFill>
                    <a:sysClr val="windowText" lastClr="000000"/>
                  </a:solidFill>
                  <a:effectLst/>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5610953" y="4837694"/>
                <a:ext cx="662361" cy="830997"/>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5381187" y="5466501"/>
                <a:ext cx="1122422" cy="8309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i="1" smtClean="0">
                          <a:solidFill>
                            <a:sysClr val="windowText" lastClr="000000"/>
                          </a:solidFill>
                          <a:effectLst/>
                          <a:latin typeface="Cambria Math"/>
                        </a:rPr>
                        <m:t>−9</m:t>
                      </m:r>
                    </m:oMath>
                  </m:oMathPara>
                </a14:m>
                <a:endParaRPr lang="en-US" sz="2400" dirty="0">
                  <a:solidFill>
                    <a:sysClr val="windowText" lastClr="000000"/>
                  </a:solidFill>
                  <a:effectLst/>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5381187" y="5466501"/>
                <a:ext cx="1122422" cy="830997"/>
              </a:xfrm>
              <a:prstGeom prst="rect">
                <a:avLst/>
              </a:prstGeom>
              <a:blipFill>
                <a:blip r:embed="rId1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8712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53" presetClass="exit" presetSubtype="32" fill="hold" grpId="1" nodeType="clickEffect">
                                  <p:stCondLst>
                                    <p:cond delay="0"/>
                                  </p:stCondLst>
                                  <p:childTnLst>
                                    <p:anim calcmode="lin" valueType="num">
                                      <p:cBhvr>
                                        <p:cTn id="37" dur="500"/>
                                        <p:tgtEl>
                                          <p:spTgt spid="15"/>
                                        </p:tgtEl>
                                        <p:attrNameLst>
                                          <p:attrName>ppt_w</p:attrName>
                                        </p:attrNameLst>
                                      </p:cBhvr>
                                      <p:tavLst>
                                        <p:tav tm="0">
                                          <p:val>
                                            <p:strVal val="ppt_w"/>
                                          </p:val>
                                        </p:tav>
                                        <p:tav tm="100000">
                                          <p:val>
                                            <p:fltVal val="0"/>
                                          </p:val>
                                        </p:tav>
                                      </p:tavLst>
                                    </p:anim>
                                    <p:anim calcmode="lin" valueType="num">
                                      <p:cBhvr>
                                        <p:cTn id="38" dur="500"/>
                                        <p:tgtEl>
                                          <p:spTgt spid="15"/>
                                        </p:tgtEl>
                                        <p:attrNameLst>
                                          <p:attrName>ppt_h</p:attrName>
                                        </p:attrNameLst>
                                      </p:cBhvr>
                                      <p:tavLst>
                                        <p:tav tm="0">
                                          <p:val>
                                            <p:strVal val="ppt_h"/>
                                          </p:val>
                                        </p:tav>
                                        <p:tav tm="100000">
                                          <p:val>
                                            <p:fltVal val="0"/>
                                          </p:val>
                                        </p:tav>
                                      </p:tavLst>
                                    </p:anim>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53" presetClass="exit" presetSubtype="32" fill="hold" grpId="1" nodeType="clickEffect">
                                  <p:stCondLst>
                                    <p:cond delay="0"/>
                                  </p:stCondLst>
                                  <p:childTnLst>
                                    <p:anim calcmode="lin" valueType="num">
                                      <p:cBhvr>
                                        <p:cTn id="55" dur="500"/>
                                        <p:tgtEl>
                                          <p:spTgt spid="18"/>
                                        </p:tgtEl>
                                        <p:attrNameLst>
                                          <p:attrName>ppt_w</p:attrName>
                                        </p:attrNameLst>
                                      </p:cBhvr>
                                      <p:tavLst>
                                        <p:tav tm="0">
                                          <p:val>
                                            <p:strVal val="ppt_w"/>
                                          </p:val>
                                        </p:tav>
                                        <p:tav tm="100000">
                                          <p:val>
                                            <p:fltVal val="0"/>
                                          </p:val>
                                        </p:tav>
                                      </p:tavLst>
                                    </p:anim>
                                    <p:anim calcmode="lin" valueType="num">
                                      <p:cBhvr>
                                        <p:cTn id="56" dur="500"/>
                                        <p:tgtEl>
                                          <p:spTgt spid="18"/>
                                        </p:tgtEl>
                                        <p:attrNameLst>
                                          <p:attrName>ppt_h</p:attrName>
                                        </p:attrNameLst>
                                      </p:cBhvr>
                                      <p:tavLst>
                                        <p:tav tm="0">
                                          <p:val>
                                            <p:strVal val="ppt_h"/>
                                          </p:val>
                                        </p:tav>
                                        <p:tav tm="100000">
                                          <p:val>
                                            <p:fltVal val="0"/>
                                          </p:val>
                                        </p:tav>
                                      </p:tavLst>
                                    </p:anim>
                                    <p:animEffect transition="out" filter="fade">
                                      <p:cBhvr>
                                        <p:cTn id="57" dur="500"/>
                                        <p:tgtEl>
                                          <p:spTgt spid="18"/>
                                        </p:tgtEl>
                                      </p:cBhvr>
                                    </p:animEffect>
                                    <p:set>
                                      <p:cBhvr>
                                        <p:cTn id="58" dur="1" fill="hold">
                                          <p:stCondLst>
                                            <p:cond delay="499"/>
                                          </p:stCondLst>
                                        </p:cTn>
                                        <p:tgtEl>
                                          <p:spTgt spid="18"/>
                                        </p:tgtEl>
                                        <p:attrNameLst>
                                          <p:attrName>style.visibility</p:attrName>
                                        </p:attrNameLst>
                                      </p:cBhvr>
                                      <p:to>
                                        <p:strVal val="hidden"/>
                                      </p:to>
                                    </p:set>
                                  </p:childTnLst>
                                </p:cTn>
                              </p:par>
                              <p:par>
                                <p:cTn id="59" presetID="53" presetClass="exit" presetSubtype="32" fill="hold" grpId="1" nodeType="withEffect">
                                  <p:stCondLst>
                                    <p:cond delay="0"/>
                                  </p:stCondLst>
                                  <p:childTnLst>
                                    <p:anim calcmode="lin" valueType="num">
                                      <p:cBhvr>
                                        <p:cTn id="60" dur="500"/>
                                        <p:tgtEl>
                                          <p:spTgt spid="19"/>
                                        </p:tgtEl>
                                        <p:attrNameLst>
                                          <p:attrName>ppt_w</p:attrName>
                                        </p:attrNameLst>
                                      </p:cBhvr>
                                      <p:tavLst>
                                        <p:tav tm="0">
                                          <p:val>
                                            <p:strVal val="ppt_w"/>
                                          </p:val>
                                        </p:tav>
                                        <p:tav tm="100000">
                                          <p:val>
                                            <p:fltVal val="0"/>
                                          </p:val>
                                        </p:tav>
                                      </p:tavLst>
                                    </p:anim>
                                    <p:anim calcmode="lin" valueType="num">
                                      <p:cBhvr>
                                        <p:cTn id="61" dur="500"/>
                                        <p:tgtEl>
                                          <p:spTgt spid="19"/>
                                        </p:tgtEl>
                                        <p:attrNameLst>
                                          <p:attrName>ppt_h</p:attrName>
                                        </p:attrNameLst>
                                      </p:cBhvr>
                                      <p:tavLst>
                                        <p:tav tm="0">
                                          <p:val>
                                            <p:strVal val="ppt_h"/>
                                          </p:val>
                                        </p:tav>
                                        <p:tav tm="100000">
                                          <p:val>
                                            <p:fltVal val="0"/>
                                          </p:val>
                                        </p:tav>
                                      </p:tavLst>
                                    </p:anim>
                                    <p:animEffect transition="out" filter="fade">
                                      <p:cBhvr>
                                        <p:cTn id="62" dur="500"/>
                                        <p:tgtEl>
                                          <p:spTgt spid="19"/>
                                        </p:tgtEl>
                                      </p:cBhvr>
                                    </p:animEffect>
                                    <p:set>
                                      <p:cBhvr>
                                        <p:cTn id="63" dur="1" fill="hold">
                                          <p:stCondLst>
                                            <p:cond delay="499"/>
                                          </p:stCondLst>
                                        </p:cTn>
                                        <p:tgtEl>
                                          <p:spTgt spid="19"/>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2" nodeType="clickEffect">
                                  <p:stCondLst>
                                    <p:cond delay="0"/>
                                  </p:stCondLst>
                                  <p:childTnLst>
                                    <p:set>
                                      <p:cBhvr>
                                        <p:cTn id="67" dur="1" fill="hold">
                                          <p:stCondLst>
                                            <p:cond delay="0"/>
                                          </p:stCondLst>
                                        </p:cTn>
                                        <p:tgtEl>
                                          <p:spTgt spid="15"/>
                                        </p:tgtEl>
                                        <p:attrNameLst>
                                          <p:attrName>style.visibility</p:attrName>
                                        </p:attrNameLst>
                                      </p:cBhvr>
                                      <p:to>
                                        <p:strVal val="visible"/>
                                      </p:to>
                                    </p:set>
                                    <p:anim calcmode="lin" valueType="num">
                                      <p:cBhvr>
                                        <p:cTn id="68" dur="500" fill="hold"/>
                                        <p:tgtEl>
                                          <p:spTgt spid="15"/>
                                        </p:tgtEl>
                                        <p:attrNameLst>
                                          <p:attrName>ppt_w</p:attrName>
                                        </p:attrNameLst>
                                      </p:cBhvr>
                                      <p:tavLst>
                                        <p:tav tm="0">
                                          <p:val>
                                            <p:fltVal val="0"/>
                                          </p:val>
                                        </p:tav>
                                        <p:tav tm="100000">
                                          <p:val>
                                            <p:strVal val="#ppt_w"/>
                                          </p:val>
                                        </p:tav>
                                      </p:tavLst>
                                    </p:anim>
                                    <p:anim calcmode="lin" valueType="num">
                                      <p:cBhvr>
                                        <p:cTn id="69" dur="500" fill="hold"/>
                                        <p:tgtEl>
                                          <p:spTgt spid="15"/>
                                        </p:tgtEl>
                                        <p:attrNameLst>
                                          <p:attrName>ppt_h</p:attrName>
                                        </p:attrNameLst>
                                      </p:cBhvr>
                                      <p:tavLst>
                                        <p:tav tm="0">
                                          <p:val>
                                            <p:fltVal val="0"/>
                                          </p:val>
                                        </p:tav>
                                        <p:tav tm="100000">
                                          <p:val>
                                            <p:strVal val="#ppt_h"/>
                                          </p:val>
                                        </p:tav>
                                      </p:tavLst>
                                    </p:anim>
                                    <p:animEffect transition="in" filter="fade">
                                      <p:cBhvr>
                                        <p:cTn id="70" dur="500"/>
                                        <p:tgtEl>
                                          <p:spTgt spid="15"/>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anim calcmode="lin" valueType="num">
                                      <p:cBhvr>
                                        <p:cTn id="73" dur="500" fill="hold"/>
                                        <p:tgtEl>
                                          <p:spTgt spid="23"/>
                                        </p:tgtEl>
                                        <p:attrNameLst>
                                          <p:attrName>ppt_w</p:attrName>
                                        </p:attrNameLst>
                                      </p:cBhvr>
                                      <p:tavLst>
                                        <p:tav tm="0">
                                          <p:val>
                                            <p:fltVal val="0"/>
                                          </p:val>
                                        </p:tav>
                                        <p:tav tm="100000">
                                          <p:val>
                                            <p:strVal val="#ppt_w"/>
                                          </p:val>
                                        </p:tav>
                                      </p:tavLst>
                                    </p:anim>
                                    <p:anim calcmode="lin" valueType="num">
                                      <p:cBhvr>
                                        <p:cTn id="74" dur="500" fill="hold"/>
                                        <p:tgtEl>
                                          <p:spTgt spid="23"/>
                                        </p:tgtEl>
                                        <p:attrNameLst>
                                          <p:attrName>ppt_h</p:attrName>
                                        </p:attrNameLst>
                                      </p:cBhvr>
                                      <p:tavLst>
                                        <p:tav tm="0">
                                          <p:val>
                                            <p:fltVal val="0"/>
                                          </p:val>
                                        </p:tav>
                                        <p:tav tm="100000">
                                          <p:val>
                                            <p:strVal val="#ppt_h"/>
                                          </p:val>
                                        </p:tav>
                                      </p:tavLst>
                                    </p:anim>
                                    <p:animEffect transition="in" filter="fade">
                                      <p:cBhvr>
                                        <p:cTn id="75" dur="500"/>
                                        <p:tgtEl>
                                          <p:spTgt spid="23"/>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53" presetClass="exit" presetSubtype="32" fill="hold" grpId="3" nodeType="clickEffect">
                                  <p:stCondLst>
                                    <p:cond delay="0"/>
                                  </p:stCondLst>
                                  <p:childTnLst>
                                    <p:anim calcmode="lin" valueType="num">
                                      <p:cBhvr>
                                        <p:cTn id="83" dur="500"/>
                                        <p:tgtEl>
                                          <p:spTgt spid="15"/>
                                        </p:tgtEl>
                                        <p:attrNameLst>
                                          <p:attrName>ppt_w</p:attrName>
                                        </p:attrNameLst>
                                      </p:cBhvr>
                                      <p:tavLst>
                                        <p:tav tm="0">
                                          <p:val>
                                            <p:strVal val="ppt_w"/>
                                          </p:val>
                                        </p:tav>
                                        <p:tav tm="100000">
                                          <p:val>
                                            <p:fltVal val="0"/>
                                          </p:val>
                                        </p:tav>
                                      </p:tavLst>
                                    </p:anim>
                                    <p:anim calcmode="lin" valueType="num">
                                      <p:cBhvr>
                                        <p:cTn id="84" dur="500"/>
                                        <p:tgtEl>
                                          <p:spTgt spid="15"/>
                                        </p:tgtEl>
                                        <p:attrNameLst>
                                          <p:attrName>ppt_h</p:attrName>
                                        </p:attrNameLst>
                                      </p:cBhvr>
                                      <p:tavLst>
                                        <p:tav tm="0">
                                          <p:val>
                                            <p:strVal val="ppt_h"/>
                                          </p:val>
                                        </p:tav>
                                        <p:tav tm="100000">
                                          <p:val>
                                            <p:fltVal val="0"/>
                                          </p:val>
                                        </p:tav>
                                      </p:tavLst>
                                    </p:anim>
                                    <p:animEffect transition="out" filter="fade">
                                      <p:cBhvr>
                                        <p:cTn id="85" dur="500"/>
                                        <p:tgtEl>
                                          <p:spTgt spid="15"/>
                                        </p:tgtEl>
                                      </p:cBhvr>
                                    </p:animEffect>
                                    <p:set>
                                      <p:cBhvr>
                                        <p:cTn id="86" dur="1" fill="hold">
                                          <p:stCondLst>
                                            <p:cond delay="499"/>
                                          </p:stCondLst>
                                        </p:cTn>
                                        <p:tgtEl>
                                          <p:spTgt spid="15"/>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2" nodeType="clickEffect">
                                  <p:stCondLst>
                                    <p:cond delay="0"/>
                                  </p:stCondLst>
                                  <p:childTnLst>
                                    <p:set>
                                      <p:cBhvr>
                                        <p:cTn id="90" dur="1" fill="hold">
                                          <p:stCondLst>
                                            <p:cond delay="0"/>
                                          </p:stCondLst>
                                        </p:cTn>
                                        <p:tgtEl>
                                          <p:spTgt spid="19"/>
                                        </p:tgtEl>
                                        <p:attrNameLst>
                                          <p:attrName>style.visibility</p:attrName>
                                        </p:attrNameLst>
                                      </p:cBhvr>
                                      <p:to>
                                        <p:strVal val="visible"/>
                                      </p:to>
                                    </p:set>
                                    <p:anim calcmode="lin" valueType="num">
                                      <p:cBhvr>
                                        <p:cTn id="91" dur="500" fill="hold"/>
                                        <p:tgtEl>
                                          <p:spTgt spid="19"/>
                                        </p:tgtEl>
                                        <p:attrNameLst>
                                          <p:attrName>ppt_w</p:attrName>
                                        </p:attrNameLst>
                                      </p:cBhvr>
                                      <p:tavLst>
                                        <p:tav tm="0">
                                          <p:val>
                                            <p:fltVal val="0"/>
                                          </p:val>
                                        </p:tav>
                                        <p:tav tm="100000">
                                          <p:val>
                                            <p:strVal val="#ppt_w"/>
                                          </p:val>
                                        </p:tav>
                                      </p:tavLst>
                                    </p:anim>
                                    <p:anim calcmode="lin" valueType="num">
                                      <p:cBhvr>
                                        <p:cTn id="92" dur="500" fill="hold"/>
                                        <p:tgtEl>
                                          <p:spTgt spid="19"/>
                                        </p:tgtEl>
                                        <p:attrNameLst>
                                          <p:attrName>ppt_h</p:attrName>
                                        </p:attrNameLst>
                                      </p:cBhvr>
                                      <p:tavLst>
                                        <p:tav tm="0">
                                          <p:val>
                                            <p:fltVal val="0"/>
                                          </p:val>
                                        </p:tav>
                                        <p:tav tm="100000">
                                          <p:val>
                                            <p:strVal val="#ppt_h"/>
                                          </p:val>
                                        </p:tav>
                                      </p:tavLst>
                                    </p:anim>
                                    <p:animEffect transition="in" filter="fade">
                                      <p:cBhvr>
                                        <p:cTn id="93" dur="500"/>
                                        <p:tgtEl>
                                          <p:spTgt spid="19"/>
                                        </p:tgtEl>
                                      </p:cBhvr>
                                    </p:animEffec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20"/>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53" presetClass="exit" presetSubtype="32" fill="hold" grpId="3" nodeType="clickEffect">
                                  <p:stCondLst>
                                    <p:cond delay="0"/>
                                  </p:stCondLst>
                                  <p:childTnLst>
                                    <p:anim calcmode="lin" valueType="num">
                                      <p:cBhvr>
                                        <p:cTn id="101" dur="500"/>
                                        <p:tgtEl>
                                          <p:spTgt spid="19"/>
                                        </p:tgtEl>
                                        <p:attrNameLst>
                                          <p:attrName>ppt_w</p:attrName>
                                        </p:attrNameLst>
                                      </p:cBhvr>
                                      <p:tavLst>
                                        <p:tav tm="0">
                                          <p:val>
                                            <p:strVal val="ppt_w"/>
                                          </p:val>
                                        </p:tav>
                                        <p:tav tm="100000">
                                          <p:val>
                                            <p:fltVal val="0"/>
                                          </p:val>
                                        </p:tav>
                                      </p:tavLst>
                                    </p:anim>
                                    <p:anim calcmode="lin" valueType="num">
                                      <p:cBhvr>
                                        <p:cTn id="102" dur="500"/>
                                        <p:tgtEl>
                                          <p:spTgt spid="19"/>
                                        </p:tgtEl>
                                        <p:attrNameLst>
                                          <p:attrName>ppt_h</p:attrName>
                                        </p:attrNameLst>
                                      </p:cBhvr>
                                      <p:tavLst>
                                        <p:tav tm="0">
                                          <p:val>
                                            <p:strVal val="ppt_h"/>
                                          </p:val>
                                        </p:tav>
                                        <p:tav tm="100000">
                                          <p:val>
                                            <p:fltVal val="0"/>
                                          </p:val>
                                        </p:tav>
                                      </p:tavLst>
                                    </p:anim>
                                    <p:animEffect transition="out" filter="fade">
                                      <p:cBhvr>
                                        <p:cTn id="103" dur="500"/>
                                        <p:tgtEl>
                                          <p:spTgt spid="19"/>
                                        </p:tgtEl>
                                      </p:cBhvr>
                                    </p:animEffect>
                                    <p:set>
                                      <p:cBhvr>
                                        <p:cTn id="104" dur="1" fill="hold">
                                          <p:stCondLst>
                                            <p:cond delay="499"/>
                                          </p:stCondLst>
                                        </p:cTn>
                                        <p:tgtEl>
                                          <p:spTgt spid="19"/>
                                        </p:tgtEl>
                                        <p:attrNameLst>
                                          <p:attrName>style.visibility</p:attrName>
                                        </p:attrNameLst>
                                      </p:cBhvr>
                                      <p:to>
                                        <p:strVal val="hidden"/>
                                      </p:to>
                                    </p:set>
                                  </p:childTnLst>
                                </p:cTn>
                              </p:par>
                              <p:par>
                                <p:cTn id="105" presetID="53" presetClass="exit" presetSubtype="32" fill="hold" grpId="1" nodeType="withEffect">
                                  <p:stCondLst>
                                    <p:cond delay="0"/>
                                  </p:stCondLst>
                                  <p:childTnLst>
                                    <p:anim calcmode="lin" valueType="num">
                                      <p:cBhvr>
                                        <p:cTn id="106" dur="500"/>
                                        <p:tgtEl>
                                          <p:spTgt spid="23"/>
                                        </p:tgtEl>
                                        <p:attrNameLst>
                                          <p:attrName>ppt_w</p:attrName>
                                        </p:attrNameLst>
                                      </p:cBhvr>
                                      <p:tavLst>
                                        <p:tav tm="0">
                                          <p:val>
                                            <p:strVal val="ppt_w"/>
                                          </p:val>
                                        </p:tav>
                                        <p:tav tm="100000">
                                          <p:val>
                                            <p:fltVal val="0"/>
                                          </p:val>
                                        </p:tav>
                                      </p:tavLst>
                                    </p:anim>
                                    <p:anim calcmode="lin" valueType="num">
                                      <p:cBhvr>
                                        <p:cTn id="107" dur="500"/>
                                        <p:tgtEl>
                                          <p:spTgt spid="23"/>
                                        </p:tgtEl>
                                        <p:attrNameLst>
                                          <p:attrName>ppt_h</p:attrName>
                                        </p:attrNameLst>
                                      </p:cBhvr>
                                      <p:tavLst>
                                        <p:tav tm="0">
                                          <p:val>
                                            <p:strVal val="ppt_h"/>
                                          </p:val>
                                        </p:tav>
                                        <p:tav tm="100000">
                                          <p:val>
                                            <p:fltVal val="0"/>
                                          </p:val>
                                        </p:tav>
                                      </p:tavLst>
                                    </p:anim>
                                    <p:animEffect transition="out" filter="fade">
                                      <p:cBhvr>
                                        <p:cTn id="108" dur="500"/>
                                        <p:tgtEl>
                                          <p:spTgt spid="23"/>
                                        </p:tgtEl>
                                      </p:cBhvr>
                                    </p:animEffect>
                                    <p:set>
                                      <p:cBhvr>
                                        <p:cTn id="109" dur="1" fill="hold">
                                          <p:stCondLst>
                                            <p:cond delay="499"/>
                                          </p:stCondLst>
                                        </p:cTn>
                                        <p:tgtEl>
                                          <p:spTgt spid="23"/>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26" presetClass="entr" presetSubtype="0" fill="hold" grpId="0" nodeType="clickEffect">
                                  <p:stCondLst>
                                    <p:cond delay="0"/>
                                  </p:stCondLst>
                                  <p:childTnLst>
                                    <p:set>
                                      <p:cBhvr>
                                        <p:cTn id="113" dur="1" fill="hold">
                                          <p:stCondLst>
                                            <p:cond delay="0"/>
                                          </p:stCondLst>
                                        </p:cTn>
                                        <p:tgtEl>
                                          <p:spTgt spid="28"/>
                                        </p:tgtEl>
                                        <p:attrNameLst>
                                          <p:attrName>style.visibility</p:attrName>
                                        </p:attrNameLst>
                                      </p:cBhvr>
                                      <p:to>
                                        <p:strVal val="visible"/>
                                      </p:to>
                                    </p:set>
                                    <p:animEffect transition="in" filter="wipe(down)">
                                      <p:cBhvr>
                                        <p:cTn id="114" dur="580">
                                          <p:stCondLst>
                                            <p:cond delay="0"/>
                                          </p:stCondLst>
                                        </p:cTn>
                                        <p:tgtEl>
                                          <p:spTgt spid="28"/>
                                        </p:tgtEl>
                                      </p:cBhvr>
                                    </p:animEffect>
                                    <p:anim calcmode="lin" valueType="num">
                                      <p:cBhvr>
                                        <p:cTn id="115"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16"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17"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8"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19"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20" dur="26">
                                          <p:stCondLst>
                                            <p:cond delay="650"/>
                                          </p:stCondLst>
                                        </p:cTn>
                                        <p:tgtEl>
                                          <p:spTgt spid="28"/>
                                        </p:tgtEl>
                                      </p:cBhvr>
                                      <p:to x="100000" y="60000"/>
                                    </p:animScale>
                                    <p:animScale>
                                      <p:cBhvr>
                                        <p:cTn id="121" dur="166" decel="50000">
                                          <p:stCondLst>
                                            <p:cond delay="676"/>
                                          </p:stCondLst>
                                        </p:cTn>
                                        <p:tgtEl>
                                          <p:spTgt spid="28"/>
                                        </p:tgtEl>
                                      </p:cBhvr>
                                      <p:to x="100000" y="100000"/>
                                    </p:animScale>
                                    <p:animScale>
                                      <p:cBhvr>
                                        <p:cTn id="122" dur="26">
                                          <p:stCondLst>
                                            <p:cond delay="1312"/>
                                          </p:stCondLst>
                                        </p:cTn>
                                        <p:tgtEl>
                                          <p:spTgt spid="28"/>
                                        </p:tgtEl>
                                      </p:cBhvr>
                                      <p:to x="100000" y="80000"/>
                                    </p:animScale>
                                    <p:animScale>
                                      <p:cBhvr>
                                        <p:cTn id="123" dur="166" decel="50000">
                                          <p:stCondLst>
                                            <p:cond delay="1338"/>
                                          </p:stCondLst>
                                        </p:cTn>
                                        <p:tgtEl>
                                          <p:spTgt spid="28"/>
                                        </p:tgtEl>
                                      </p:cBhvr>
                                      <p:to x="100000" y="100000"/>
                                    </p:animScale>
                                    <p:animScale>
                                      <p:cBhvr>
                                        <p:cTn id="124" dur="26">
                                          <p:stCondLst>
                                            <p:cond delay="1642"/>
                                          </p:stCondLst>
                                        </p:cTn>
                                        <p:tgtEl>
                                          <p:spTgt spid="28"/>
                                        </p:tgtEl>
                                      </p:cBhvr>
                                      <p:to x="100000" y="90000"/>
                                    </p:animScale>
                                    <p:animScale>
                                      <p:cBhvr>
                                        <p:cTn id="125" dur="166" decel="50000">
                                          <p:stCondLst>
                                            <p:cond delay="1668"/>
                                          </p:stCondLst>
                                        </p:cTn>
                                        <p:tgtEl>
                                          <p:spTgt spid="28"/>
                                        </p:tgtEl>
                                      </p:cBhvr>
                                      <p:to x="100000" y="100000"/>
                                    </p:animScale>
                                    <p:animScale>
                                      <p:cBhvr>
                                        <p:cTn id="126" dur="26">
                                          <p:stCondLst>
                                            <p:cond delay="1808"/>
                                          </p:stCondLst>
                                        </p:cTn>
                                        <p:tgtEl>
                                          <p:spTgt spid="28"/>
                                        </p:tgtEl>
                                      </p:cBhvr>
                                      <p:to x="100000" y="95000"/>
                                    </p:animScale>
                                    <p:animScale>
                                      <p:cBhvr>
                                        <p:cTn id="127" dur="166" decel="50000">
                                          <p:stCondLst>
                                            <p:cond delay="1834"/>
                                          </p:stCondLst>
                                        </p:cTn>
                                        <p:tgtEl>
                                          <p:spTgt spid="28"/>
                                        </p:tgtEl>
                                      </p:cBhvr>
                                      <p:to x="100000" y="100000"/>
                                    </p:animScale>
                                  </p:childTnLst>
                                </p:cTn>
                              </p:par>
                              <p:par>
                                <p:cTn id="128" presetID="26" presetClass="entr" presetSubtype="0" fill="hold" grpId="0" nodeType="withEffect">
                                  <p:stCondLst>
                                    <p:cond delay="0"/>
                                  </p:stCondLst>
                                  <p:childTnLst>
                                    <p:set>
                                      <p:cBhvr>
                                        <p:cTn id="129" dur="1" fill="hold">
                                          <p:stCondLst>
                                            <p:cond delay="0"/>
                                          </p:stCondLst>
                                        </p:cTn>
                                        <p:tgtEl>
                                          <p:spTgt spid="29"/>
                                        </p:tgtEl>
                                        <p:attrNameLst>
                                          <p:attrName>style.visibility</p:attrName>
                                        </p:attrNameLst>
                                      </p:cBhvr>
                                      <p:to>
                                        <p:strVal val="visible"/>
                                      </p:to>
                                    </p:set>
                                    <p:animEffect transition="in" filter="wipe(down)">
                                      <p:cBhvr>
                                        <p:cTn id="130" dur="580">
                                          <p:stCondLst>
                                            <p:cond delay="0"/>
                                          </p:stCondLst>
                                        </p:cTn>
                                        <p:tgtEl>
                                          <p:spTgt spid="29"/>
                                        </p:tgtEl>
                                      </p:cBhvr>
                                    </p:animEffect>
                                    <p:anim calcmode="lin" valueType="num">
                                      <p:cBhvr>
                                        <p:cTn id="131"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32"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33"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34"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35"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36" dur="26">
                                          <p:stCondLst>
                                            <p:cond delay="650"/>
                                          </p:stCondLst>
                                        </p:cTn>
                                        <p:tgtEl>
                                          <p:spTgt spid="29"/>
                                        </p:tgtEl>
                                      </p:cBhvr>
                                      <p:to x="100000" y="60000"/>
                                    </p:animScale>
                                    <p:animScale>
                                      <p:cBhvr>
                                        <p:cTn id="137" dur="166" decel="50000">
                                          <p:stCondLst>
                                            <p:cond delay="676"/>
                                          </p:stCondLst>
                                        </p:cTn>
                                        <p:tgtEl>
                                          <p:spTgt spid="29"/>
                                        </p:tgtEl>
                                      </p:cBhvr>
                                      <p:to x="100000" y="100000"/>
                                    </p:animScale>
                                    <p:animScale>
                                      <p:cBhvr>
                                        <p:cTn id="138" dur="26">
                                          <p:stCondLst>
                                            <p:cond delay="1312"/>
                                          </p:stCondLst>
                                        </p:cTn>
                                        <p:tgtEl>
                                          <p:spTgt spid="29"/>
                                        </p:tgtEl>
                                      </p:cBhvr>
                                      <p:to x="100000" y="80000"/>
                                    </p:animScale>
                                    <p:animScale>
                                      <p:cBhvr>
                                        <p:cTn id="139" dur="166" decel="50000">
                                          <p:stCondLst>
                                            <p:cond delay="1338"/>
                                          </p:stCondLst>
                                        </p:cTn>
                                        <p:tgtEl>
                                          <p:spTgt spid="29"/>
                                        </p:tgtEl>
                                      </p:cBhvr>
                                      <p:to x="100000" y="100000"/>
                                    </p:animScale>
                                    <p:animScale>
                                      <p:cBhvr>
                                        <p:cTn id="140" dur="26">
                                          <p:stCondLst>
                                            <p:cond delay="1642"/>
                                          </p:stCondLst>
                                        </p:cTn>
                                        <p:tgtEl>
                                          <p:spTgt spid="29"/>
                                        </p:tgtEl>
                                      </p:cBhvr>
                                      <p:to x="100000" y="90000"/>
                                    </p:animScale>
                                    <p:animScale>
                                      <p:cBhvr>
                                        <p:cTn id="141" dur="166" decel="50000">
                                          <p:stCondLst>
                                            <p:cond delay="1668"/>
                                          </p:stCondLst>
                                        </p:cTn>
                                        <p:tgtEl>
                                          <p:spTgt spid="29"/>
                                        </p:tgtEl>
                                      </p:cBhvr>
                                      <p:to x="100000" y="100000"/>
                                    </p:animScale>
                                    <p:animScale>
                                      <p:cBhvr>
                                        <p:cTn id="142" dur="26">
                                          <p:stCondLst>
                                            <p:cond delay="1808"/>
                                          </p:stCondLst>
                                        </p:cTn>
                                        <p:tgtEl>
                                          <p:spTgt spid="29"/>
                                        </p:tgtEl>
                                      </p:cBhvr>
                                      <p:to x="100000" y="95000"/>
                                    </p:animScale>
                                    <p:animScale>
                                      <p:cBhvr>
                                        <p:cTn id="143" dur="166" decel="50000">
                                          <p:stCondLst>
                                            <p:cond delay="1834"/>
                                          </p:stCondLst>
                                        </p:cTn>
                                        <p:tgtEl>
                                          <p:spTgt spid="29"/>
                                        </p:tgtEl>
                                      </p:cBhvr>
                                      <p:to x="100000" y="100000"/>
                                    </p:animScale>
                                  </p:childTnLst>
                                </p:cTn>
                              </p:par>
                            </p:childTnLst>
                          </p:cTn>
                        </p:par>
                      </p:childTnLst>
                    </p:cTn>
                  </p:par>
                  <p:par>
                    <p:cTn id="144" fill="hold">
                      <p:stCondLst>
                        <p:cond delay="indefinite"/>
                      </p:stCondLst>
                      <p:childTnLst>
                        <p:par>
                          <p:cTn id="145" fill="hold">
                            <p:stCondLst>
                              <p:cond delay="0"/>
                            </p:stCondLst>
                            <p:childTnLst>
                              <p:par>
                                <p:cTn id="146" presetID="1" presetClass="entr" presetSubtype="0" fill="hold" grpId="0" nodeType="clickEffect">
                                  <p:stCondLst>
                                    <p:cond delay="0"/>
                                  </p:stCondLst>
                                  <p:childTnLst>
                                    <p:set>
                                      <p:cBhvr>
                                        <p:cTn id="147" dur="1" fill="hold">
                                          <p:stCondLst>
                                            <p:cond delay="0"/>
                                          </p:stCondLst>
                                        </p:cTn>
                                        <p:tgtEl>
                                          <p:spTgt spid="30"/>
                                        </p:tgtEl>
                                        <p:attrNameLst>
                                          <p:attrName>style.visibility</p:attrName>
                                        </p:attrNameLst>
                                      </p:cBhvr>
                                      <p:to>
                                        <p:strVal val="visible"/>
                                      </p:to>
                                    </p:set>
                                  </p:childTnLst>
                                </p:cTn>
                              </p:par>
                            </p:childTnLst>
                          </p:cTn>
                        </p:par>
                      </p:childTnLst>
                    </p:cTn>
                  </p:par>
                  <p:par>
                    <p:cTn id="148" fill="hold">
                      <p:stCondLst>
                        <p:cond delay="indefinite"/>
                      </p:stCondLst>
                      <p:childTnLst>
                        <p:par>
                          <p:cTn id="149" fill="hold">
                            <p:stCondLst>
                              <p:cond delay="0"/>
                            </p:stCondLst>
                            <p:childTnLst>
                              <p:par>
                                <p:cTn id="150" presetID="1" presetClass="entr" presetSubtype="0" fill="hold" grpId="0" nodeType="clickEffect">
                                  <p:stCondLst>
                                    <p:cond delay="0"/>
                                  </p:stCondLst>
                                  <p:childTnLst>
                                    <p:set>
                                      <p:cBhvr>
                                        <p:cTn id="151" dur="1" fill="hold">
                                          <p:stCondLst>
                                            <p:cond delay="0"/>
                                          </p:stCondLst>
                                        </p:cTn>
                                        <p:tgtEl>
                                          <p:spTgt spid="21"/>
                                        </p:tgtEl>
                                        <p:attrNameLst>
                                          <p:attrName>style.visibility</p:attrName>
                                        </p:attrNameLst>
                                      </p:cBhvr>
                                      <p:to>
                                        <p:strVal val="visible"/>
                                      </p:to>
                                    </p:set>
                                  </p:childTnLst>
                                </p:cTn>
                              </p:par>
                            </p:childTnLst>
                          </p:cTn>
                        </p:par>
                      </p:childTnLst>
                    </p:cTn>
                  </p:par>
                  <p:par>
                    <p:cTn id="152" fill="hold">
                      <p:stCondLst>
                        <p:cond delay="indefinite"/>
                      </p:stCondLst>
                      <p:childTnLst>
                        <p:par>
                          <p:cTn id="153" fill="hold">
                            <p:stCondLst>
                              <p:cond delay="0"/>
                            </p:stCondLst>
                            <p:childTnLst>
                              <p:par>
                                <p:cTn id="154" presetID="1" presetClass="entr" presetSubtype="0" fill="hold" grpId="0" nodeType="clickEffect">
                                  <p:stCondLst>
                                    <p:cond delay="0"/>
                                  </p:stCondLst>
                                  <p:childTnLst>
                                    <p:set>
                                      <p:cBhvr>
                                        <p:cTn id="155" dur="1" fill="hold">
                                          <p:stCondLst>
                                            <p:cond delay="0"/>
                                          </p:stCondLst>
                                        </p:cTn>
                                        <p:tgtEl>
                                          <p:spTgt spid="31"/>
                                        </p:tgtEl>
                                        <p:attrNameLst>
                                          <p:attrName>style.visibility</p:attrName>
                                        </p:attrNameLst>
                                      </p:cBhvr>
                                      <p:to>
                                        <p:strVal val="visible"/>
                                      </p:to>
                                    </p:set>
                                  </p:childTnLst>
                                </p:cTn>
                              </p:par>
                            </p:childTnLst>
                          </p:cTn>
                        </p:par>
                      </p:childTnLst>
                    </p:cTn>
                  </p:par>
                  <p:par>
                    <p:cTn id="156" fill="hold">
                      <p:stCondLst>
                        <p:cond delay="indefinite"/>
                      </p:stCondLst>
                      <p:childTnLst>
                        <p:par>
                          <p:cTn id="157" fill="hold">
                            <p:stCondLst>
                              <p:cond delay="0"/>
                            </p:stCondLst>
                            <p:childTnLst>
                              <p:par>
                                <p:cTn id="158" presetID="1" presetClass="entr" presetSubtype="0" fill="hold" grpId="0" nodeType="clickEffect">
                                  <p:stCondLst>
                                    <p:cond delay="0"/>
                                  </p:stCondLst>
                                  <p:childTnLst>
                                    <p:set>
                                      <p:cBhvr>
                                        <p:cTn id="159"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19" grpId="2" animBg="1"/>
      <p:bldP spid="19" grpId="3" animBg="1"/>
      <p:bldP spid="23" grpId="0" animBg="1"/>
      <p:bldP spid="23" grpId="1" animBg="1"/>
      <p:bldP spid="15" grpId="0" animBg="1"/>
      <p:bldP spid="15" grpId="1" animBg="1"/>
      <p:bldP spid="15" grpId="2" animBg="1"/>
      <p:bldP spid="15" grpId="3" animBg="1"/>
      <p:bldP spid="8" grpId="0"/>
      <p:bldP spid="9" grpId="0"/>
      <p:bldP spid="26" grpId="0"/>
      <p:bldP spid="10" grpId="0"/>
      <p:bldP spid="28" grpId="0"/>
      <p:bldP spid="29" grpId="0"/>
      <p:bldP spid="30" grpId="0"/>
      <p:bldP spid="31" grpId="0"/>
      <p:bldP spid="3" grpId="0"/>
      <p:bldP spid="17" grpId="0"/>
      <p:bldP spid="20" grpId="0"/>
      <p:bldP spid="21" grpId="0"/>
      <p:bldP spid="2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914400" y="2076361"/>
            <a:ext cx="2747925" cy="365051"/>
          </a:xfrm>
          <a:prstGeom prst="rect">
            <a:avLst/>
          </a:prstGeom>
          <a:solidFill>
            <a:schemeClr val="accent4">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400">
              <a:solidFill>
                <a:sysClr val="windowText" lastClr="000000"/>
              </a:solidFill>
              <a:effectLst/>
            </a:endParaRPr>
          </a:p>
        </p:txBody>
      </p:sp>
      <p:sp>
        <p:nvSpPr>
          <p:cNvPr id="19" name="Rectangle 18"/>
          <p:cNvSpPr/>
          <p:nvPr/>
        </p:nvSpPr>
        <p:spPr>
          <a:xfrm>
            <a:off x="4572000" y="1760041"/>
            <a:ext cx="711200" cy="1447800"/>
          </a:xfrm>
          <a:prstGeom prst="rect">
            <a:avLst/>
          </a:prstGeom>
          <a:solidFill>
            <a:schemeClr val="accent4">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400">
              <a:solidFill>
                <a:sysClr val="windowText" lastClr="000000"/>
              </a:solidFill>
              <a:effectLst/>
            </a:endParaRPr>
          </a:p>
        </p:txBody>
      </p:sp>
      <p:sp>
        <p:nvSpPr>
          <p:cNvPr id="23" name="Rectangle 22"/>
          <p:cNvSpPr/>
          <p:nvPr/>
        </p:nvSpPr>
        <p:spPr>
          <a:xfrm>
            <a:off x="914400" y="2576091"/>
            <a:ext cx="2747925" cy="365051"/>
          </a:xfrm>
          <a:prstGeom prst="rect">
            <a:avLst/>
          </a:prstGeom>
          <a:solidFill>
            <a:schemeClr val="accent4">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400">
              <a:solidFill>
                <a:sysClr val="windowText" lastClr="000000"/>
              </a:solidFill>
              <a:effectLst/>
            </a:endParaRPr>
          </a:p>
        </p:txBody>
      </p:sp>
      <mc:AlternateContent xmlns:mc="http://schemas.openxmlformats.org/markup-compatibility/2006" xmlns:a14="http://schemas.microsoft.com/office/drawing/2010/main">
        <mc:Choice Requires="a14">
          <p:sp>
            <p:nvSpPr>
              <p:cNvPr id="6" name="TextBox 5"/>
              <p:cNvSpPr txBox="1"/>
              <p:nvPr/>
            </p:nvSpPr>
            <p:spPr>
              <a:xfrm>
                <a:off x="530448" y="1397000"/>
                <a:ext cx="5225341" cy="204568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4800" i="1" smtClean="0">
                              <a:solidFill>
                                <a:sysClr val="windowText" lastClr="000000"/>
                              </a:solidFill>
                              <a:effectLst/>
                              <a:latin typeface="Cambria Math" panose="02040503050406030204" pitchFamily="18" charset="0"/>
                            </a:rPr>
                          </m:ctrlPr>
                        </m:dPr>
                        <m:e>
                          <m:m>
                            <m:mPr>
                              <m:mcs>
                                <m:mc>
                                  <m:mcPr>
                                    <m:count m:val="3"/>
                                    <m:mcJc m:val="center"/>
                                  </m:mcPr>
                                </m:mc>
                              </m:mcs>
                              <m:ctrlPr>
                                <a:rPr lang="en-US" sz="4800" i="1">
                                  <a:solidFill>
                                    <a:sysClr val="windowText" lastClr="000000"/>
                                  </a:solidFill>
                                  <a:effectLst/>
                                  <a:latin typeface="Cambria Math" panose="02040503050406030204" pitchFamily="18" charset="0"/>
                                </a:rPr>
                              </m:ctrlPr>
                            </m:mPr>
                            <m:mr>
                              <m:e>
                                <m:r>
                                  <m:rPr>
                                    <m:brk m:alnAt="7"/>
                                  </m:rPr>
                                  <a:rPr lang="en-US" sz="4800" i="1">
                                    <a:solidFill>
                                      <a:sysClr val="windowText" lastClr="000000"/>
                                    </a:solidFill>
                                    <a:effectLst/>
                                    <a:latin typeface="Cambria Math"/>
                                  </a:rPr>
                                  <m:t>1</m:t>
                                </m:r>
                              </m:e>
                              <m:e>
                                <m:r>
                                  <a:rPr lang="en-US" sz="4800" i="1">
                                    <a:solidFill>
                                      <a:sysClr val="windowText" lastClr="000000"/>
                                    </a:solidFill>
                                    <a:effectLst/>
                                    <a:latin typeface="Cambria Math"/>
                                  </a:rPr>
                                  <m:t>0</m:t>
                                </m:r>
                              </m:e>
                              <m:e>
                                <m:r>
                                  <a:rPr lang="en-US" sz="4800" i="1">
                                    <a:solidFill>
                                      <a:sysClr val="windowText" lastClr="000000"/>
                                    </a:solidFill>
                                    <a:effectLst/>
                                    <a:latin typeface="Cambria Math"/>
                                  </a:rPr>
                                  <m:t>4</m:t>
                                </m:r>
                              </m:e>
                            </m:mr>
                            <m:mr>
                              <m:e>
                                <m:r>
                                  <a:rPr lang="en-US" sz="4800" i="1">
                                    <a:solidFill>
                                      <a:sysClr val="windowText" lastClr="000000"/>
                                    </a:solidFill>
                                    <a:effectLst/>
                                    <a:latin typeface="Cambria Math"/>
                                  </a:rPr>
                                  <m:t>−2</m:t>
                                </m:r>
                              </m:e>
                              <m:e>
                                <m:r>
                                  <a:rPr lang="en-US" sz="4800" i="1">
                                    <a:solidFill>
                                      <a:sysClr val="windowText" lastClr="000000"/>
                                    </a:solidFill>
                                    <a:effectLst/>
                                    <a:latin typeface="Cambria Math"/>
                                  </a:rPr>
                                  <m:t>3</m:t>
                                </m:r>
                              </m:e>
                              <m:e>
                                <m:r>
                                  <a:rPr lang="en-US" sz="4800" i="1">
                                    <a:solidFill>
                                      <a:sysClr val="windowText" lastClr="000000"/>
                                    </a:solidFill>
                                    <a:effectLst/>
                                    <a:latin typeface="Cambria Math"/>
                                  </a:rPr>
                                  <m:t>2</m:t>
                                </m:r>
                              </m:e>
                            </m:mr>
                          </m:m>
                        </m:e>
                      </m:d>
                      <m:r>
                        <a:rPr lang="en-US" sz="4800" i="1">
                          <a:solidFill>
                            <a:sysClr val="windowText" lastClr="000000"/>
                          </a:solidFill>
                          <a:effectLst/>
                          <a:latin typeface="Cambria Math"/>
                          <a:ea typeface="Cambria Math"/>
                        </a:rPr>
                        <m:t>∙</m:t>
                      </m:r>
                      <m:d>
                        <m:dPr>
                          <m:begChr m:val="["/>
                          <m:endChr m:val="]"/>
                          <m:ctrlPr>
                            <a:rPr lang="en-US" sz="4800" i="1">
                              <a:solidFill>
                                <a:sysClr val="windowText" lastClr="000000"/>
                              </a:solidFill>
                              <a:effectLst/>
                              <a:latin typeface="Cambria Math" panose="02040503050406030204" pitchFamily="18" charset="0"/>
                              <a:ea typeface="Cambria Math"/>
                            </a:rPr>
                          </m:ctrlPr>
                        </m:dPr>
                        <m:e>
                          <m:m>
                            <m:mPr>
                              <m:mcs>
                                <m:mc>
                                  <m:mcPr>
                                    <m:count m:val="1"/>
                                    <m:mcJc m:val="center"/>
                                  </m:mcPr>
                                </m:mc>
                              </m:mcs>
                              <m:ctrlPr>
                                <a:rPr lang="en-US" sz="4800" i="1">
                                  <a:solidFill>
                                    <a:sysClr val="windowText" lastClr="000000"/>
                                  </a:solidFill>
                                  <a:effectLst/>
                                  <a:latin typeface="Cambria Math" panose="02040503050406030204" pitchFamily="18" charset="0"/>
                                  <a:ea typeface="Cambria Math"/>
                                </a:rPr>
                              </m:ctrlPr>
                            </m:mPr>
                            <m:mr>
                              <m:e>
                                <m:r>
                                  <m:rPr>
                                    <m:brk m:alnAt="7"/>
                                  </m:rPr>
                                  <a:rPr lang="en-US" sz="4800" i="1">
                                    <a:solidFill>
                                      <a:sysClr val="windowText" lastClr="000000"/>
                                    </a:solidFill>
                                    <a:effectLst/>
                                    <a:latin typeface="Cambria Math"/>
                                    <a:ea typeface="Cambria Math"/>
                                  </a:rPr>
                                  <m:t>−</m:t>
                                </m:r>
                                <m:r>
                                  <a:rPr lang="en-US" sz="4800" i="1">
                                    <a:solidFill>
                                      <a:sysClr val="windowText" lastClr="000000"/>
                                    </a:solidFill>
                                    <a:effectLst/>
                                    <a:latin typeface="Cambria Math"/>
                                    <a:ea typeface="Cambria Math"/>
                                  </a:rPr>
                                  <m:t>1</m:t>
                                </m:r>
                              </m:e>
                            </m:mr>
                            <m:mr>
                              <m:e>
                                <m:r>
                                  <a:rPr lang="en-US" sz="4800" i="1">
                                    <a:solidFill>
                                      <a:sysClr val="windowText" lastClr="000000"/>
                                    </a:solidFill>
                                    <a:effectLst/>
                                    <a:latin typeface="Cambria Math"/>
                                    <a:ea typeface="Cambria Math"/>
                                  </a:rPr>
                                  <m:t>3</m:t>
                                </m:r>
                              </m:e>
                            </m:mr>
                            <m:mr>
                              <m:e>
                                <m:r>
                                  <a:rPr lang="en-US" sz="4800" i="1">
                                    <a:solidFill>
                                      <a:sysClr val="windowText" lastClr="000000"/>
                                    </a:solidFill>
                                    <a:effectLst/>
                                    <a:latin typeface="Cambria Math"/>
                                    <a:ea typeface="Cambria Math"/>
                                  </a:rPr>
                                  <m:t>5</m:t>
                                </m:r>
                              </m:e>
                            </m:mr>
                          </m:m>
                        </m:e>
                      </m:d>
                    </m:oMath>
                  </m:oMathPara>
                </a14:m>
                <a:endParaRPr lang="en-US" sz="2400" dirty="0">
                  <a:solidFill>
                    <a:sysClr val="windowText" lastClr="000000"/>
                  </a:solidFill>
                  <a:effectLst/>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530448" y="1397000"/>
                <a:ext cx="5225341" cy="2045688"/>
              </a:xfrm>
              <a:prstGeom prst="rect">
                <a:avLst/>
              </a:prstGeom>
              <a:blipFill>
                <a:blip r:embed="rId3"/>
                <a:stretch>
                  <a:fillRect/>
                </a:stretch>
              </a:blipFill>
            </p:spPr>
            <p:txBody>
              <a:bodyPr/>
              <a:lstStyle/>
              <a:p>
                <a:r>
                  <a:rPr lang="en-US">
                    <a:noFill/>
                  </a:rPr>
                  <a:t> </a:t>
                </a:r>
              </a:p>
            </p:txBody>
          </p:sp>
        </mc:Fallback>
      </mc:AlternateContent>
      <p:sp>
        <p:nvSpPr>
          <p:cNvPr id="2" name="Title 1"/>
          <p:cNvSpPr>
            <a:spLocks noGrp="1"/>
          </p:cNvSpPr>
          <p:nvPr>
            <p:ph type="title"/>
          </p:nvPr>
        </p:nvSpPr>
        <p:spPr/>
        <p:txBody>
          <a:bodyPr/>
          <a:lstStyle/>
          <a:p>
            <a:r>
              <a:rPr lang="en-US" b="1" dirty="0"/>
              <a:t>1-05 Multiply Matrices (12.2)</a:t>
            </a:r>
          </a:p>
        </p:txBody>
      </p:sp>
      <mc:AlternateContent xmlns:mc="http://schemas.openxmlformats.org/markup-compatibility/2006" xmlns:a14="http://schemas.microsoft.com/office/drawing/2010/main">
        <mc:Choice Requires="a14">
          <p:sp>
            <p:nvSpPr>
              <p:cNvPr id="8" name="TextBox 7"/>
              <p:cNvSpPr txBox="1"/>
              <p:nvPr/>
            </p:nvSpPr>
            <p:spPr>
              <a:xfrm>
                <a:off x="4240775" y="3202430"/>
                <a:ext cx="5636800" cy="8309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brk m:alnAt="7"/>
                        </m:rPr>
                        <a:rPr lang="en-US" sz="4800" i="1" smtClean="0">
                          <a:solidFill>
                            <a:sysClr val="windowText" lastClr="000000"/>
                          </a:solidFill>
                          <a:effectLst/>
                          <a:latin typeface="Cambria Math"/>
                        </a:rPr>
                        <m:t>1</m:t>
                      </m:r>
                      <m:r>
                        <a:rPr lang="en-US" sz="4800" i="1">
                          <a:solidFill>
                            <a:sysClr val="windowText" lastClr="000000"/>
                          </a:solidFill>
                          <a:effectLst/>
                          <a:latin typeface="Cambria Math"/>
                          <a:ea typeface="Cambria Math"/>
                        </a:rPr>
                        <m:t>∙−1+0∙3+4∙5</m:t>
                      </m:r>
                    </m:oMath>
                  </m:oMathPara>
                </a14:m>
                <a:endParaRPr lang="en-US" sz="2400" dirty="0">
                  <a:solidFill>
                    <a:sysClr val="windowText" lastClr="000000"/>
                  </a:solidFill>
                  <a:effectLst/>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4240775" y="3202430"/>
                <a:ext cx="5636800" cy="83099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3559510" y="3022601"/>
                <a:ext cx="643381" cy="179536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4267" i="1" smtClean="0">
                              <a:solidFill>
                                <a:sysClr val="windowText" lastClr="000000"/>
                              </a:solidFill>
                              <a:effectLst/>
                              <a:latin typeface="Cambria Math" panose="02040503050406030204" pitchFamily="18" charset="0"/>
                            </a:rPr>
                          </m:ctrlPr>
                        </m:dPr>
                        <m:e>
                          <m:m>
                            <m:mPr>
                              <m:mcs>
                                <m:mc>
                                  <m:mcPr>
                                    <m:count m:val="1"/>
                                    <m:mcJc m:val="center"/>
                                  </m:mcPr>
                                </m:mc>
                              </m:mcs>
                              <m:ctrlPr>
                                <a:rPr lang="en-US" sz="4267" i="1">
                                  <a:solidFill>
                                    <a:sysClr val="windowText" lastClr="000000"/>
                                  </a:solidFill>
                                  <a:effectLst/>
                                  <a:latin typeface="Cambria Math" panose="02040503050406030204" pitchFamily="18" charset="0"/>
                                </a:rPr>
                              </m:ctrlPr>
                            </m:mPr>
                            <m:mr>
                              <m:e>
                                <m:r>
                                  <m:rPr>
                                    <m:brk m:alnAt="7"/>
                                  </m:rPr>
                                  <a:rPr lang="en-US" sz="4267" i="1">
                                    <a:solidFill>
                                      <a:sysClr val="windowText" lastClr="000000"/>
                                    </a:solidFill>
                                    <a:effectLst/>
                                    <a:latin typeface="Cambria Math"/>
                                  </a:rPr>
                                  <m:t> </m:t>
                                </m:r>
                              </m:e>
                            </m:mr>
                            <m:mr>
                              <m:e>
                                <m:r>
                                  <a:rPr lang="en-US" sz="4267" i="1">
                                    <a:solidFill>
                                      <a:sysClr val="windowText" lastClr="000000"/>
                                    </a:solidFill>
                                    <a:effectLst/>
                                    <a:latin typeface="Cambria Math"/>
                                  </a:rPr>
                                  <m:t> </m:t>
                                </m:r>
                              </m:e>
                            </m:mr>
                            <m:mr>
                              <m:e>
                                <m:r>
                                  <a:rPr lang="en-US" sz="4267" i="1">
                                    <a:solidFill>
                                      <a:sysClr val="windowText" lastClr="000000"/>
                                    </a:solidFill>
                                    <a:effectLst/>
                                    <a:latin typeface="Cambria Math"/>
                                  </a:rPr>
                                  <m:t> </m:t>
                                </m:r>
                              </m:e>
                            </m:mr>
                          </m:m>
                        </m:e>
                      </m:d>
                    </m:oMath>
                  </m:oMathPara>
                </a14:m>
                <a:endParaRPr lang="en-US" sz="5867" dirty="0">
                  <a:solidFill>
                    <a:sysClr val="windowText" lastClr="000000"/>
                  </a:solidFill>
                  <a:effectLst/>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3559510" y="3022601"/>
                <a:ext cx="643381" cy="179536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9660122" y="3049182"/>
                <a:ext cx="693395" cy="173611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4800" i="1" smtClean="0">
                              <a:solidFill>
                                <a:sysClr val="windowText" lastClr="000000"/>
                              </a:solidFill>
                              <a:effectLst/>
                              <a:latin typeface="Cambria Math" panose="02040503050406030204" pitchFamily="18" charset="0"/>
                            </a:rPr>
                          </m:ctrlPr>
                        </m:dPr>
                        <m:e>
                          <m:m>
                            <m:mPr>
                              <m:mcs>
                                <m:mc>
                                  <m:mcPr>
                                    <m:count m:val="1"/>
                                    <m:mcJc m:val="center"/>
                                  </m:mcPr>
                                </m:mc>
                              </m:mcs>
                              <m:ctrlPr>
                                <a:rPr lang="en-US" sz="4800" i="1">
                                  <a:solidFill>
                                    <a:sysClr val="windowText" lastClr="000000"/>
                                  </a:solidFill>
                                  <a:effectLst/>
                                  <a:latin typeface="Cambria Math" panose="02040503050406030204" pitchFamily="18" charset="0"/>
                                </a:rPr>
                              </m:ctrlPr>
                            </m:mPr>
                            <m:mr>
                              <m:e>
                                <m:r>
                                  <m:rPr>
                                    <m:brk m:alnAt="7"/>
                                  </m:rPr>
                                  <a:rPr lang="en-US" sz="4800" i="1">
                                    <a:solidFill>
                                      <a:sysClr val="windowText" lastClr="000000"/>
                                    </a:solidFill>
                                    <a:effectLst/>
                                    <a:latin typeface="Cambria Math"/>
                                  </a:rPr>
                                  <m:t> </m:t>
                                </m:r>
                              </m:e>
                            </m:mr>
                            <m:mr>
                              <m:e>
                                <m:r>
                                  <a:rPr lang="en-US" sz="4800" i="1">
                                    <a:solidFill>
                                      <a:sysClr val="windowText" lastClr="000000"/>
                                    </a:solidFill>
                                    <a:effectLst/>
                                    <a:latin typeface="Cambria Math"/>
                                  </a:rPr>
                                  <m:t> </m:t>
                                </m:r>
                              </m:e>
                            </m:mr>
                            <m:mr>
                              <m:e>
                                <m:r>
                                  <a:rPr lang="en-US" sz="4800" i="1">
                                    <a:solidFill>
                                      <a:sysClr val="windowText" lastClr="000000"/>
                                    </a:solidFill>
                                    <a:effectLst/>
                                    <a:latin typeface="Cambria Math"/>
                                  </a:rPr>
                                  <m:t> </m:t>
                                </m:r>
                              </m:e>
                            </m:mr>
                          </m:m>
                        </m:e>
                      </m:d>
                    </m:oMath>
                  </m:oMathPara>
                </a14:m>
                <a:endParaRPr lang="en-US" sz="4800" dirty="0">
                  <a:solidFill>
                    <a:sysClr val="windowText" lastClr="000000"/>
                  </a:solidFill>
                  <a:effectLst/>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9660122" y="3049182"/>
                <a:ext cx="693395" cy="173611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4011011" y="3848761"/>
                <a:ext cx="6096862" cy="8309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i="1" smtClean="0">
                          <a:solidFill>
                            <a:sysClr val="windowText" lastClr="000000"/>
                          </a:solidFill>
                          <a:effectLst/>
                          <a:latin typeface="Cambria Math"/>
                        </a:rPr>
                        <m:t>−2</m:t>
                      </m:r>
                      <m:r>
                        <a:rPr lang="en-US" sz="4800" i="1">
                          <a:solidFill>
                            <a:sysClr val="windowText" lastClr="000000"/>
                          </a:solidFill>
                          <a:effectLst/>
                          <a:latin typeface="Cambria Math"/>
                          <a:ea typeface="Cambria Math"/>
                        </a:rPr>
                        <m:t>∙−1+3∙3+2∙5</m:t>
                      </m:r>
                    </m:oMath>
                  </m:oMathPara>
                </a14:m>
                <a:endParaRPr lang="en-US" sz="2400" dirty="0">
                  <a:solidFill>
                    <a:sysClr val="windowText" lastClr="000000"/>
                  </a:solidFill>
                  <a:effectLst/>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4011011" y="3848761"/>
                <a:ext cx="6096862" cy="83099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3988982" y="4749801"/>
                <a:ext cx="643381" cy="179536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4267" i="1" smtClean="0">
                              <a:solidFill>
                                <a:sysClr val="windowText" lastClr="000000"/>
                              </a:solidFill>
                              <a:effectLst/>
                              <a:latin typeface="Cambria Math" panose="02040503050406030204" pitchFamily="18" charset="0"/>
                            </a:rPr>
                          </m:ctrlPr>
                        </m:dPr>
                        <m:e>
                          <m:m>
                            <m:mPr>
                              <m:mcs>
                                <m:mc>
                                  <m:mcPr>
                                    <m:count m:val="1"/>
                                    <m:mcJc m:val="center"/>
                                  </m:mcPr>
                                </m:mc>
                              </m:mcs>
                              <m:ctrlPr>
                                <a:rPr lang="en-US" sz="4267" i="1">
                                  <a:solidFill>
                                    <a:sysClr val="windowText" lastClr="000000"/>
                                  </a:solidFill>
                                  <a:effectLst/>
                                  <a:latin typeface="Cambria Math" panose="02040503050406030204" pitchFamily="18" charset="0"/>
                                </a:rPr>
                              </m:ctrlPr>
                            </m:mPr>
                            <m:mr>
                              <m:e>
                                <m:r>
                                  <m:rPr>
                                    <m:brk m:alnAt="7"/>
                                  </m:rPr>
                                  <a:rPr lang="en-US" sz="4267" i="1">
                                    <a:solidFill>
                                      <a:sysClr val="windowText" lastClr="000000"/>
                                    </a:solidFill>
                                    <a:effectLst/>
                                    <a:latin typeface="Cambria Math"/>
                                  </a:rPr>
                                  <m:t> </m:t>
                                </m:r>
                              </m:e>
                            </m:mr>
                            <m:mr>
                              <m:e>
                                <m:r>
                                  <a:rPr lang="en-US" sz="4267" i="1">
                                    <a:solidFill>
                                      <a:sysClr val="windowText" lastClr="000000"/>
                                    </a:solidFill>
                                    <a:effectLst/>
                                    <a:latin typeface="Cambria Math"/>
                                  </a:rPr>
                                  <m:t> </m:t>
                                </m:r>
                              </m:e>
                            </m:mr>
                            <m:mr>
                              <m:e>
                                <m:r>
                                  <a:rPr lang="en-US" sz="4267" i="1">
                                    <a:solidFill>
                                      <a:sysClr val="windowText" lastClr="000000"/>
                                    </a:solidFill>
                                    <a:effectLst/>
                                    <a:latin typeface="Cambria Math"/>
                                  </a:rPr>
                                  <m:t> </m:t>
                                </m:r>
                              </m:e>
                            </m:mr>
                          </m:m>
                        </m:e>
                      </m:d>
                    </m:oMath>
                  </m:oMathPara>
                </a14:m>
                <a:endParaRPr lang="en-US" sz="4267" dirty="0">
                  <a:solidFill>
                    <a:sysClr val="windowText" lastClr="000000"/>
                  </a:solidFill>
                  <a:effectLst/>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3988982" y="4749801"/>
                <a:ext cx="643381" cy="179536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5121769" y="4749800"/>
                <a:ext cx="693395" cy="173611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4800" i="1" smtClean="0">
                              <a:solidFill>
                                <a:sysClr val="windowText" lastClr="000000"/>
                              </a:solidFill>
                              <a:effectLst/>
                              <a:latin typeface="Cambria Math" panose="02040503050406030204" pitchFamily="18" charset="0"/>
                            </a:rPr>
                          </m:ctrlPr>
                        </m:dPr>
                        <m:e>
                          <m:m>
                            <m:mPr>
                              <m:mcs>
                                <m:mc>
                                  <m:mcPr>
                                    <m:count m:val="1"/>
                                    <m:mcJc m:val="center"/>
                                  </m:mcPr>
                                </m:mc>
                              </m:mcs>
                              <m:ctrlPr>
                                <a:rPr lang="en-US" sz="4800" i="1">
                                  <a:solidFill>
                                    <a:sysClr val="windowText" lastClr="000000"/>
                                  </a:solidFill>
                                  <a:effectLst/>
                                  <a:latin typeface="Cambria Math" panose="02040503050406030204" pitchFamily="18" charset="0"/>
                                </a:rPr>
                              </m:ctrlPr>
                            </m:mPr>
                            <m:mr>
                              <m:e>
                                <m:r>
                                  <m:rPr>
                                    <m:brk m:alnAt="7"/>
                                  </m:rPr>
                                  <a:rPr lang="en-US" sz="4800" i="1">
                                    <a:solidFill>
                                      <a:sysClr val="windowText" lastClr="000000"/>
                                    </a:solidFill>
                                    <a:effectLst/>
                                    <a:latin typeface="Cambria Math"/>
                                  </a:rPr>
                                  <m:t> </m:t>
                                </m:r>
                              </m:e>
                            </m:mr>
                            <m:mr>
                              <m:e>
                                <m:r>
                                  <a:rPr lang="en-US" sz="4800" i="1">
                                    <a:solidFill>
                                      <a:sysClr val="windowText" lastClr="000000"/>
                                    </a:solidFill>
                                    <a:effectLst/>
                                    <a:latin typeface="Cambria Math"/>
                                  </a:rPr>
                                  <m:t> </m:t>
                                </m:r>
                              </m:e>
                            </m:mr>
                            <m:mr>
                              <m:e>
                                <m:r>
                                  <a:rPr lang="en-US" sz="4800" i="1">
                                    <a:solidFill>
                                      <a:sysClr val="windowText" lastClr="000000"/>
                                    </a:solidFill>
                                    <a:effectLst/>
                                    <a:latin typeface="Cambria Math"/>
                                  </a:rPr>
                                  <m:t> </m:t>
                                </m:r>
                              </m:e>
                            </m:mr>
                          </m:m>
                        </m:e>
                      </m:d>
                    </m:oMath>
                  </m:oMathPara>
                </a14:m>
                <a:endParaRPr lang="en-US" sz="4800" dirty="0">
                  <a:solidFill>
                    <a:sysClr val="windowText" lastClr="000000"/>
                  </a:solidFill>
                  <a:effectLst/>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5121769" y="4749800"/>
                <a:ext cx="693395" cy="1736116"/>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4493265" y="4920574"/>
                <a:ext cx="1003801" cy="8309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i="1" smtClean="0">
                          <a:solidFill>
                            <a:sysClr val="windowText" lastClr="000000"/>
                          </a:solidFill>
                          <a:effectLst/>
                          <a:latin typeface="Cambria Math"/>
                        </a:rPr>
                        <m:t>19</m:t>
                      </m:r>
                    </m:oMath>
                  </m:oMathPara>
                </a14:m>
                <a:endParaRPr lang="en-US" sz="2400" dirty="0">
                  <a:solidFill>
                    <a:sysClr val="windowText" lastClr="000000"/>
                  </a:solidFill>
                  <a:effectLst/>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4493265" y="4920574"/>
                <a:ext cx="1003801" cy="83099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4493265" y="5549381"/>
                <a:ext cx="1003801" cy="8309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i="1" smtClean="0">
                          <a:solidFill>
                            <a:sysClr val="windowText" lastClr="000000"/>
                          </a:solidFill>
                          <a:effectLst/>
                          <a:latin typeface="Cambria Math"/>
                        </a:rPr>
                        <m:t>21</m:t>
                      </m:r>
                    </m:oMath>
                  </m:oMathPara>
                </a14:m>
                <a:endParaRPr lang="en-US" sz="2400" dirty="0">
                  <a:solidFill>
                    <a:sysClr val="windowText" lastClr="000000"/>
                  </a:solidFill>
                  <a:effectLst/>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4493265" y="5549381"/>
                <a:ext cx="1003801" cy="830997"/>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7531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1"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par>
                                <p:cTn id="20" presetID="53" presetClass="entr" presetSubtype="16" fill="hold" grpId="2"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xit" presetSubtype="32" fill="hold" grpId="0" nodeType="clickEffect">
                                  <p:stCondLst>
                                    <p:cond delay="0"/>
                                  </p:stCondLst>
                                  <p:childTnLst>
                                    <p:anim calcmode="lin" valueType="num">
                                      <p:cBhvr>
                                        <p:cTn id="33" dur="500"/>
                                        <p:tgtEl>
                                          <p:spTgt spid="18"/>
                                        </p:tgtEl>
                                        <p:attrNameLst>
                                          <p:attrName>ppt_w</p:attrName>
                                        </p:attrNameLst>
                                      </p:cBhvr>
                                      <p:tavLst>
                                        <p:tav tm="0">
                                          <p:val>
                                            <p:strVal val="ppt_w"/>
                                          </p:val>
                                        </p:tav>
                                        <p:tav tm="100000">
                                          <p:val>
                                            <p:fltVal val="0"/>
                                          </p:val>
                                        </p:tav>
                                      </p:tavLst>
                                    </p:anim>
                                    <p:anim calcmode="lin" valueType="num">
                                      <p:cBhvr>
                                        <p:cTn id="34" dur="500"/>
                                        <p:tgtEl>
                                          <p:spTgt spid="18"/>
                                        </p:tgtEl>
                                        <p:attrNameLst>
                                          <p:attrName>ppt_h</p:attrName>
                                        </p:attrNameLst>
                                      </p:cBhvr>
                                      <p:tavLst>
                                        <p:tav tm="0">
                                          <p:val>
                                            <p:strVal val="ppt_h"/>
                                          </p:val>
                                        </p:tav>
                                        <p:tav tm="100000">
                                          <p:val>
                                            <p:fltVal val="0"/>
                                          </p:val>
                                        </p:tav>
                                      </p:tavLst>
                                    </p:anim>
                                    <p:animEffect transition="out" filter="fade">
                                      <p:cBhvr>
                                        <p:cTn id="35" dur="500"/>
                                        <p:tgtEl>
                                          <p:spTgt spid="18"/>
                                        </p:tgtEl>
                                      </p:cBhvr>
                                    </p:animEffect>
                                    <p:set>
                                      <p:cBhvr>
                                        <p:cTn id="36" dur="1" fill="hold">
                                          <p:stCondLst>
                                            <p:cond delay="499"/>
                                          </p:stCondLst>
                                        </p:cTn>
                                        <p:tgtEl>
                                          <p:spTgt spid="18"/>
                                        </p:tgtEl>
                                        <p:attrNameLst>
                                          <p:attrName>style.visibility</p:attrName>
                                        </p:attrNameLst>
                                      </p:cBhvr>
                                      <p:to>
                                        <p:strVal val="hidden"/>
                                      </p:to>
                                    </p:set>
                                  </p:childTnLst>
                                </p:cTn>
                              </p:par>
                              <p:par>
                                <p:cTn id="37" presetID="53" presetClass="exit" presetSubtype="32" fill="hold" grpId="1" nodeType="withEffect">
                                  <p:stCondLst>
                                    <p:cond delay="0"/>
                                  </p:stCondLst>
                                  <p:childTnLst>
                                    <p:anim calcmode="lin" valueType="num">
                                      <p:cBhvr>
                                        <p:cTn id="38" dur="500"/>
                                        <p:tgtEl>
                                          <p:spTgt spid="19"/>
                                        </p:tgtEl>
                                        <p:attrNameLst>
                                          <p:attrName>ppt_w</p:attrName>
                                        </p:attrNameLst>
                                      </p:cBhvr>
                                      <p:tavLst>
                                        <p:tav tm="0">
                                          <p:val>
                                            <p:strVal val="ppt_w"/>
                                          </p:val>
                                        </p:tav>
                                        <p:tav tm="100000">
                                          <p:val>
                                            <p:fltVal val="0"/>
                                          </p:val>
                                        </p:tav>
                                      </p:tavLst>
                                    </p:anim>
                                    <p:anim calcmode="lin" valueType="num">
                                      <p:cBhvr>
                                        <p:cTn id="39" dur="500"/>
                                        <p:tgtEl>
                                          <p:spTgt spid="19"/>
                                        </p:tgtEl>
                                        <p:attrNameLst>
                                          <p:attrName>ppt_h</p:attrName>
                                        </p:attrNameLst>
                                      </p:cBhvr>
                                      <p:tavLst>
                                        <p:tav tm="0">
                                          <p:val>
                                            <p:strVal val="ppt_h"/>
                                          </p:val>
                                        </p:tav>
                                        <p:tav tm="100000">
                                          <p:val>
                                            <p:fltVal val="0"/>
                                          </p:val>
                                        </p:tav>
                                      </p:tavLst>
                                    </p:anim>
                                    <p:animEffect transition="out" filter="fade">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p:cTn id="46" dur="500" fill="hold"/>
                                        <p:tgtEl>
                                          <p:spTgt spid="19"/>
                                        </p:tgtEl>
                                        <p:attrNameLst>
                                          <p:attrName>ppt_w</p:attrName>
                                        </p:attrNameLst>
                                      </p:cBhvr>
                                      <p:tavLst>
                                        <p:tav tm="0">
                                          <p:val>
                                            <p:fltVal val="0"/>
                                          </p:val>
                                        </p:tav>
                                        <p:tav tm="100000">
                                          <p:val>
                                            <p:strVal val="#ppt_w"/>
                                          </p:val>
                                        </p:tav>
                                      </p:tavLst>
                                    </p:anim>
                                    <p:anim calcmode="lin" valueType="num">
                                      <p:cBhvr>
                                        <p:cTn id="47" dur="500" fill="hold"/>
                                        <p:tgtEl>
                                          <p:spTgt spid="19"/>
                                        </p:tgtEl>
                                        <p:attrNameLst>
                                          <p:attrName>ppt_h</p:attrName>
                                        </p:attrNameLst>
                                      </p:cBhvr>
                                      <p:tavLst>
                                        <p:tav tm="0">
                                          <p:val>
                                            <p:fltVal val="0"/>
                                          </p:val>
                                        </p:tav>
                                        <p:tav tm="100000">
                                          <p:val>
                                            <p:strVal val="#ppt_h"/>
                                          </p:val>
                                        </p:tav>
                                      </p:tavLst>
                                    </p:anim>
                                    <p:animEffect transition="in" filter="fade">
                                      <p:cBhvr>
                                        <p:cTn id="48" dur="500"/>
                                        <p:tgtEl>
                                          <p:spTgt spid="19"/>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500" fill="hold"/>
                                        <p:tgtEl>
                                          <p:spTgt spid="23"/>
                                        </p:tgtEl>
                                        <p:attrNameLst>
                                          <p:attrName>ppt_w</p:attrName>
                                        </p:attrNameLst>
                                      </p:cBhvr>
                                      <p:tavLst>
                                        <p:tav tm="0">
                                          <p:val>
                                            <p:fltVal val="0"/>
                                          </p:val>
                                        </p:tav>
                                        <p:tav tm="100000">
                                          <p:val>
                                            <p:strVal val="#ppt_w"/>
                                          </p:val>
                                        </p:tav>
                                      </p:tavLst>
                                    </p:anim>
                                    <p:anim calcmode="lin" valueType="num">
                                      <p:cBhvr>
                                        <p:cTn id="52" dur="500" fill="hold"/>
                                        <p:tgtEl>
                                          <p:spTgt spid="23"/>
                                        </p:tgtEl>
                                        <p:attrNameLst>
                                          <p:attrName>ppt_h</p:attrName>
                                        </p:attrNameLst>
                                      </p:cBhvr>
                                      <p:tavLst>
                                        <p:tav tm="0">
                                          <p:val>
                                            <p:fltVal val="0"/>
                                          </p:val>
                                        </p:tav>
                                        <p:tav tm="100000">
                                          <p:val>
                                            <p:strVal val="#ppt_h"/>
                                          </p:val>
                                        </p:tav>
                                      </p:tavLst>
                                    </p:anim>
                                    <p:animEffect transition="in" filter="fade">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5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1000"/>
                                        <p:tgtEl>
                                          <p:spTgt spid="29"/>
                                        </p:tgtEl>
                                      </p:cBhvr>
                                    </p:animEffect>
                                    <p:anim calcmode="lin" valueType="num">
                                      <p:cBhvr>
                                        <p:cTn id="64" dur="1000" fill="hold"/>
                                        <p:tgtEl>
                                          <p:spTgt spid="29"/>
                                        </p:tgtEl>
                                        <p:attrNameLst>
                                          <p:attrName>ppt_x</p:attrName>
                                        </p:attrNameLst>
                                      </p:cBhvr>
                                      <p:tavLst>
                                        <p:tav tm="0">
                                          <p:val>
                                            <p:strVal val="#ppt_x"/>
                                          </p:val>
                                        </p:tav>
                                        <p:tav tm="100000">
                                          <p:val>
                                            <p:strVal val="#ppt_x"/>
                                          </p:val>
                                        </p:tav>
                                      </p:tavLst>
                                    </p:anim>
                                    <p:anim calcmode="lin" valueType="num">
                                      <p:cBhvr>
                                        <p:cTn id="65" dur="1000" fill="hold"/>
                                        <p:tgtEl>
                                          <p:spTgt spid="29"/>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1000"/>
                                        <p:tgtEl>
                                          <p:spTgt spid="28"/>
                                        </p:tgtEl>
                                      </p:cBhvr>
                                    </p:animEffect>
                                    <p:anim calcmode="lin" valueType="num">
                                      <p:cBhvr>
                                        <p:cTn id="69" dur="1000" fill="hold"/>
                                        <p:tgtEl>
                                          <p:spTgt spid="28"/>
                                        </p:tgtEl>
                                        <p:attrNameLst>
                                          <p:attrName>ppt_x</p:attrName>
                                        </p:attrNameLst>
                                      </p:cBhvr>
                                      <p:tavLst>
                                        <p:tav tm="0">
                                          <p:val>
                                            <p:strVal val="#ppt_x"/>
                                          </p:val>
                                        </p:tav>
                                        <p:tav tm="100000">
                                          <p:val>
                                            <p:strVal val="#ppt_x"/>
                                          </p:val>
                                        </p:tav>
                                      </p:tavLst>
                                    </p:anim>
                                    <p:anim calcmode="lin" valueType="num">
                                      <p:cBhvr>
                                        <p:cTn id="7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fade">
                                      <p:cBhvr>
                                        <p:cTn id="75" dur="500"/>
                                        <p:tgtEl>
                                          <p:spTgt spid="30"/>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fade">
                                      <p:cBhvr>
                                        <p:cTn id="8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19" grpId="2" animBg="1"/>
      <p:bldP spid="23" grpId="0" animBg="1"/>
      <p:bldP spid="8" grpId="0"/>
      <p:bldP spid="9" grpId="0"/>
      <p:bldP spid="26" grpId="0"/>
      <p:bldP spid="10" grpId="0"/>
      <p:bldP spid="28" grpId="0"/>
      <p:bldP spid="29" grpId="0"/>
      <p:bldP spid="30" grpId="0"/>
      <p:bldP spid="3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0B33E-127F-4723-B7EA-37CE50BF43F2}"/>
              </a:ext>
            </a:extLst>
          </p:cNvPr>
          <p:cNvSpPr>
            <a:spLocks noGrp="1"/>
          </p:cNvSpPr>
          <p:nvPr>
            <p:ph type="title"/>
          </p:nvPr>
        </p:nvSpPr>
        <p:spPr/>
        <p:txBody>
          <a:bodyPr/>
          <a:lstStyle/>
          <a:p>
            <a:r>
              <a:rPr lang="en-US" b="1" dirty="0"/>
              <a:t>1-05 Multiply Matrices (12.2)</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E3F488D-5293-43F4-86E2-7D2300DBC5CF}"/>
                  </a:ext>
                </a:extLst>
              </p:cNvPr>
              <p:cNvSpPr>
                <a:spLocks noGrp="1"/>
              </p:cNvSpPr>
              <p:nvPr>
                <p:ph idx="1"/>
              </p:nvPr>
            </p:nvSpPr>
            <p:spPr/>
            <p:txBody>
              <a:bodyPr/>
              <a:lstStyle/>
              <a:p>
                <a:r>
                  <a:rPr lang="en-US" dirty="0"/>
                  <a:t>Use the given matrices to evaluate 2(</a:t>
                </a:r>
                <a:r>
                  <a:rPr lang="en-US" i="1" dirty="0"/>
                  <a:t>AC</a:t>
                </a:r>
                <a:r>
                  <a:rPr lang="en-US" dirty="0"/>
                  <a:t>) + </a:t>
                </a:r>
                <a:r>
                  <a:rPr lang="en-US" i="1" dirty="0"/>
                  <a:t>B</a:t>
                </a:r>
              </a:p>
              <a:p>
                <a14:m>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m>
                          <m:mPr>
                            <m:plcHide m:val="on"/>
                            <m:mcs>
                              <m:mc>
                                <m:mcPr>
                                  <m:count m:val="2"/>
                                  <m:mcJc m:val="center"/>
                                </m:mcPr>
                              </m:mc>
                            </m:mcs>
                            <m:ctrlPr>
                              <a:rPr lang="en-US" b="0" i="1" smtClean="0">
                                <a:latin typeface="Cambria Math" panose="02040503050406030204" pitchFamily="18" charset="0"/>
                              </a:rPr>
                            </m:ctrlPr>
                          </m:mPr>
                          <m:mr>
                            <m:e>
                              <m:r>
                                <a:rPr lang="en-US" b="0" i="1" smtClean="0">
                                  <a:latin typeface="Cambria Math" panose="02040503050406030204" pitchFamily="18" charset="0"/>
                                </a:rPr>
                                <m:t>5</m:t>
                              </m:r>
                            </m:e>
                            <m:e>
                              <m:r>
                                <a:rPr lang="en-US" b="0" i="1" smtClean="0">
                                  <a:latin typeface="Cambria Math" panose="02040503050406030204" pitchFamily="18" charset="0"/>
                                </a:rPr>
                                <m:t>−9</m:t>
                              </m:r>
                            </m:e>
                          </m:mr>
                          <m:mr>
                            <m:e>
                              <m:r>
                                <a:rPr lang="en-US" b="0" i="1" smtClean="0">
                                  <a:latin typeface="Cambria Math" panose="02040503050406030204" pitchFamily="18" charset="0"/>
                                </a:rPr>
                                <m:t>−1</m:t>
                              </m:r>
                            </m:e>
                            <m:e>
                              <m:r>
                                <a:rPr lang="en-US" b="0" i="1" smtClean="0">
                                  <a:latin typeface="Cambria Math" panose="02040503050406030204" pitchFamily="18" charset="0"/>
                                </a:rPr>
                                <m:t>3</m:t>
                              </m:r>
                            </m:e>
                          </m:mr>
                        </m:m>
                      </m:e>
                    </m:d>
                    <m:r>
                      <a:rPr lang="en-US" b="0" i="1" smtClean="0">
                        <a:latin typeface="Cambria Math" panose="02040503050406030204" pitchFamily="18" charset="0"/>
                      </a:rPr>
                      <m:t>, </m:t>
                    </m:r>
                    <m:r>
                      <a:rPr lang="en-US" b="0" i="1" smtClean="0">
                        <a:latin typeface="Cambria Math" panose="02040503050406030204" pitchFamily="18" charset="0"/>
                      </a:rPr>
                      <m:t>𝐵</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m>
                          <m:mPr>
                            <m:plcHide m:val="on"/>
                            <m:mcs>
                              <m:mc>
                                <m:mcPr>
                                  <m:count m:val="1"/>
                                  <m:mcJc m:val="center"/>
                                </m:mcPr>
                              </m:mc>
                            </m:mcs>
                            <m:ctrlPr>
                              <a:rPr lang="en-US" b="0" i="1" smtClean="0">
                                <a:latin typeface="Cambria Math" panose="02040503050406030204" pitchFamily="18" charset="0"/>
                              </a:rPr>
                            </m:ctrlPr>
                          </m:mPr>
                          <m:mr>
                            <m:e>
                              <m:r>
                                <a:rPr lang="en-US" b="0" i="1" smtClean="0">
                                  <a:latin typeface="Cambria Math" panose="02040503050406030204" pitchFamily="18" charset="0"/>
                                </a:rPr>
                                <m:t>0</m:t>
                              </m:r>
                            </m:e>
                          </m:mr>
                          <m:mr>
                            <m:e>
                              <m:r>
                                <a:rPr lang="en-US" b="0" i="1" smtClean="0">
                                  <a:latin typeface="Cambria Math" panose="02040503050406030204" pitchFamily="18" charset="0"/>
                                </a:rPr>
                                <m:t>4</m:t>
                              </m:r>
                            </m:e>
                          </m:mr>
                        </m:m>
                      </m:e>
                    </m:d>
                    <m:r>
                      <a:rPr lang="en-US" b="0" i="1" smtClean="0">
                        <a:latin typeface="Cambria Math" panose="02040503050406030204" pitchFamily="18" charset="0"/>
                      </a:rPr>
                      <m:t>, </m:t>
                    </m:r>
                    <m:r>
                      <a:rPr lang="en-US" b="0" i="1" smtClean="0">
                        <a:latin typeface="Cambria Math" panose="02040503050406030204" pitchFamily="18" charset="0"/>
                      </a:rPr>
                      <m:t>𝐶</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m>
                          <m:mPr>
                            <m:plcHide m:val="on"/>
                            <m:mcs>
                              <m:mc>
                                <m:mcPr>
                                  <m:count m:val="1"/>
                                  <m:mcJc m:val="center"/>
                                </m:mcPr>
                              </m:mc>
                            </m:mcs>
                            <m:ctrlPr>
                              <a:rPr lang="en-US" b="0" i="1" smtClean="0">
                                <a:latin typeface="Cambria Math" panose="02040503050406030204" pitchFamily="18" charset="0"/>
                              </a:rPr>
                            </m:ctrlPr>
                          </m:mPr>
                          <m:mr>
                            <m:e>
                              <m:r>
                                <a:rPr lang="en-US" b="0" i="1" smtClean="0">
                                  <a:latin typeface="Cambria Math" panose="02040503050406030204" pitchFamily="18" charset="0"/>
                                </a:rPr>
                                <m:t>2</m:t>
                              </m:r>
                            </m:e>
                          </m:mr>
                          <m:mr>
                            <m:e>
                              <m:r>
                                <a:rPr lang="en-US" b="0" i="1" smtClean="0">
                                  <a:latin typeface="Cambria Math" panose="02040503050406030204" pitchFamily="18" charset="0"/>
                                </a:rPr>
                                <m:t>−6</m:t>
                              </m:r>
                            </m:e>
                          </m:mr>
                        </m:m>
                      </m:e>
                    </m:d>
                  </m:oMath>
                </a14:m>
                <a:endParaRPr lang="en-US" dirty="0"/>
              </a:p>
            </p:txBody>
          </p:sp>
        </mc:Choice>
        <mc:Fallback xmlns="">
          <p:sp>
            <p:nvSpPr>
              <p:cNvPr id="3" name="Content Placeholder 2">
                <a:extLst>
                  <a:ext uri="{FF2B5EF4-FFF2-40B4-BE49-F238E27FC236}">
                    <a16:creationId xmlns:a16="http://schemas.microsoft.com/office/drawing/2014/main" id="{8E3F488D-5293-43F4-86E2-7D2300DBC5CF}"/>
                  </a:ext>
                </a:extLst>
              </p:cNvPr>
              <p:cNvSpPr>
                <a:spLocks noGrp="1" noRot="1" noChangeAspect="1" noMove="1" noResize="1" noEditPoints="1" noAdjustHandles="1" noChangeArrowheads="1" noChangeShapeType="1" noTextEdit="1"/>
              </p:cNvSpPr>
              <p:nvPr>
                <p:ph idx="1"/>
              </p:nvPr>
            </p:nvSpPr>
            <p:spPr>
              <a:blipFill>
                <a:blip r:embed="rId3"/>
                <a:stretch>
                  <a:fillRect l="-900" t="-201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776E6B8E-B284-4A96-A1A5-DF60D4EC6453}"/>
              </a:ext>
            </a:extLst>
          </p:cNvPr>
          <p:cNvSpPr>
            <a:spLocks noGrp="1"/>
          </p:cNvSpPr>
          <p:nvPr>
            <p:ph type="sldNum" sz="quarter" idx="12"/>
          </p:nvPr>
        </p:nvSpPr>
        <p:spPr/>
        <p:txBody>
          <a:bodyPr/>
          <a:lstStyle/>
          <a:p>
            <a:fld id="{44F26364-9288-443A-9A04-B8B318F630CC}" type="slidenum">
              <a:rPr lang="en-US" smtClean="0"/>
              <a:t>44</a:t>
            </a:fld>
            <a:endParaRPr lang="en-US"/>
          </a:p>
        </p:txBody>
      </p:sp>
    </p:spTree>
    <p:extLst>
      <p:ext uri="{BB962C8B-B14F-4D97-AF65-F5344CB8AC3E}">
        <p14:creationId xmlns:p14="http://schemas.microsoft.com/office/powerpoint/2010/main" val="40710727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E1374-2872-4026-AC75-E61BB6B9EE13}"/>
              </a:ext>
            </a:extLst>
          </p:cNvPr>
          <p:cNvSpPr>
            <a:spLocks noGrp="1"/>
          </p:cNvSpPr>
          <p:nvPr>
            <p:ph type="title"/>
          </p:nvPr>
        </p:nvSpPr>
        <p:spPr/>
        <p:txBody>
          <a:bodyPr/>
          <a:lstStyle/>
          <a:p>
            <a:r>
              <a:rPr lang="en-US" b="1" dirty="0"/>
              <a:t>1-05 Multiply Matrices (12.2)</a:t>
            </a:r>
          </a:p>
        </p:txBody>
      </p:sp>
      <p:sp>
        <p:nvSpPr>
          <p:cNvPr id="3" name="Content Placeholder 2">
            <a:extLst>
              <a:ext uri="{FF2B5EF4-FFF2-40B4-BE49-F238E27FC236}">
                <a16:creationId xmlns:a16="http://schemas.microsoft.com/office/drawing/2014/main" id="{AA207E0A-22B7-41DA-9810-262F86FE4D20}"/>
              </a:ext>
            </a:extLst>
          </p:cNvPr>
          <p:cNvSpPr>
            <a:spLocks noGrp="1"/>
          </p:cNvSpPr>
          <p:nvPr>
            <p:ph idx="1"/>
          </p:nvPr>
        </p:nvSpPr>
        <p:spPr/>
        <p:txBody>
          <a:bodyPr/>
          <a:lstStyle/>
          <a:p>
            <a:r>
              <a:rPr lang="en-US" dirty="0"/>
              <a:t>The members of two bowling leagues submit meal choices for an upcoming banquet as shown. Each pizza meal costs $16, each spaghetti meal costs $22, and each Sam’s chicken meal costs $18. Use matrix multiplication to find the total cost of the meals for each league.</a:t>
            </a:r>
          </a:p>
        </p:txBody>
      </p:sp>
      <p:sp>
        <p:nvSpPr>
          <p:cNvPr id="4" name="Slide Number Placeholder 3">
            <a:extLst>
              <a:ext uri="{FF2B5EF4-FFF2-40B4-BE49-F238E27FC236}">
                <a16:creationId xmlns:a16="http://schemas.microsoft.com/office/drawing/2014/main" id="{60EE83A0-81E0-42C2-B6BB-A5883623A91C}"/>
              </a:ext>
            </a:extLst>
          </p:cNvPr>
          <p:cNvSpPr>
            <a:spLocks noGrp="1"/>
          </p:cNvSpPr>
          <p:nvPr>
            <p:ph type="sldNum" sz="quarter" idx="12"/>
          </p:nvPr>
        </p:nvSpPr>
        <p:spPr/>
        <p:txBody>
          <a:bodyPr/>
          <a:lstStyle/>
          <a:p>
            <a:fld id="{44F26364-9288-443A-9A04-B8B318F630CC}" type="slidenum">
              <a:rPr lang="en-US" smtClean="0"/>
              <a:t>45</a:t>
            </a:fld>
            <a:endParaRPr lang="en-US"/>
          </a:p>
        </p:txBody>
      </p:sp>
      <p:graphicFrame>
        <p:nvGraphicFramePr>
          <p:cNvPr id="7" name="Table 6">
            <a:extLst>
              <a:ext uri="{FF2B5EF4-FFF2-40B4-BE49-F238E27FC236}">
                <a16:creationId xmlns:a16="http://schemas.microsoft.com/office/drawing/2014/main" id="{839327DC-E56C-4574-B799-5D44724EDD40}"/>
              </a:ext>
            </a:extLst>
          </p:cNvPr>
          <p:cNvGraphicFramePr>
            <a:graphicFrameLocks noGrp="1"/>
          </p:cNvGraphicFramePr>
          <p:nvPr>
            <p:extLst>
              <p:ext uri="{D42A27DB-BD31-4B8C-83A1-F6EECF244321}">
                <p14:modId xmlns:p14="http://schemas.microsoft.com/office/powerpoint/2010/main" val="3966526456"/>
              </p:ext>
            </p:extLst>
          </p:nvPr>
        </p:nvGraphicFramePr>
        <p:xfrm>
          <a:off x="203198" y="2951480"/>
          <a:ext cx="6213644" cy="1737360"/>
        </p:xfrm>
        <a:graphic>
          <a:graphicData uri="http://schemas.openxmlformats.org/drawingml/2006/table">
            <a:tbl>
              <a:tblPr firstRow="1" firstCol="1" bandRow="1">
                <a:tableStyleId>{5C22544A-7EE6-4342-B048-85BDC9FD1C3A}</a:tableStyleId>
              </a:tblPr>
              <a:tblGrid>
                <a:gridCol w="1553411">
                  <a:extLst>
                    <a:ext uri="{9D8B030D-6E8A-4147-A177-3AD203B41FA5}">
                      <a16:colId xmlns:a16="http://schemas.microsoft.com/office/drawing/2014/main" val="3871777833"/>
                    </a:ext>
                  </a:extLst>
                </a:gridCol>
                <a:gridCol w="1553411">
                  <a:extLst>
                    <a:ext uri="{9D8B030D-6E8A-4147-A177-3AD203B41FA5}">
                      <a16:colId xmlns:a16="http://schemas.microsoft.com/office/drawing/2014/main" val="3432172666"/>
                    </a:ext>
                  </a:extLst>
                </a:gridCol>
                <a:gridCol w="1553411">
                  <a:extLst>
                    <a:ext uri="{9D8B030D-6E8A-4147-A177-3AD203B41FA5}">
                      <a16:colId xmlns:a16="http://schemas.microsoft.com/office/drawing/2014/main" val="1692695959"/>
                    </a:ext>
                  </a:extLst>
                </a:gridCol>
                <a:gridCol w="1553411">
                  <a:extLst>
                    <a:ext uri="{9D8B030D-6E8A-4147-A177-3AD203B41FA5}">
                      <a16:colId xmlns:a16="http://schemas.microsoft.com/office/drawing/2014/main" val="738685420"/>
                    </a:ext>
                  </a:extLst>
                </a:gridCol>
              </a:tblGrid>
              <a:tr h="370840">
                <a:tc>
                  <a:txBody>
                    <a:bodyPr/>
                    <a:lstStyle/>
                    <a:p>
                      <a:endParaRPr lang="en-US" sz="2400" dirty="0"/>
                    </a:p>
                  </a:txBody>
                  <a:tcPr/>
                </a:tc>
                <a:tc>
                  <a:txBody>
                    <a:bodyPr/>
                    <a:lstStyle/>
                    <a:p>
                      <a:r>
                        <a:rPr lang="en-US" sz="2400" dirty="0"/>
                        <a:t>Pizza</a:t>
                      </a:r>
                    </a:p>
                  </a:txBody>
                  <a:tcPr/>
                </a:tc>
                <a:tc>
                  <a:txBody>
                    <a:bodyPr/>
                    <a:lstStyle/>
                    <a:p>
                      <a:r>
                        <a:rPr lang="en-US" sz="2400" dirty="0"/>
                        <a:t>Spaghetti</a:t>
                      </a:r>
                    </a:p>
                  </a:txBody>
                  <a:tcPr/>
                </a:tc>
                <a:tc>
                  <a:txBody>
                    <a:bodyPr/>
                    <a:lstStyle/>
                    <a:p>
                      <a:r>
                        <a:rPr lang="en-US" sz="2400" dirty="0"/>
                        <a:t>Sam’s Chicken</a:t>
                      </a:r>
                    </a:p>
                  </a:txBody>
                  <a:tcPr/>
                </a:tc>
                <a:extLst>
                  <a:ext uri="{0D108BD9-81ED-4DB2-BD59-A6C34878D82A}">
                    <a16:rowId xmlns:a16="http://schemas.microsoft.com/office/drawing/2014/main" val="2198799691"/>
                  </a:ext>
                </a:extLst>
              </a:tr>
              <a:tr h="370840">
                <a:tc>
                  <a:txBody>
                    <a:bodyPr/>
                    <a:lstStyle/>
                    <a:p>
                      <a:r>
                        <a:rPr lang="en-US" sz="2400" dirty="0"/>
                        <a:t>League A</a:t>
                      </a:r>
                    </a:p>
                  </a:txBody>
                  <a:tcPr/>
                </a:tc>
                <a:tc>
                  <a:txBody>
                    <a:bodyPr/>
                    <a:lstStyle/>
                    <a:p>
                      <a:r>
                        <a:rPr lang="en-US" sz="2400" dirty="0"/>
                        <a:t>18</a:t>
                      </a:r>
                    </a:p>
                  </a:txBody>
                  <a:tcPr/>
                </a:tc>
                <a:tc>
                  <a:txBody>
                    <a:bodyPr/>
                    <a:lstStyle/>
                    <a:p>
                      <a:r>
                        <a:rPr lang="en-US" sz="2400" dirty="0"/>
                        <a:t>35</a:t>
                      </a:r>
                    </a:p>
                  </a:txBody>
                  <a:tcPr/>
                </a:tc>
                <a:tc>
                  <a:txBody>
                    <a:bodyPr/>
                    <a:lstStyle/>
                    <a:p>
                      <a:r>
                        <a:rPr lang="en-US" sz="2400" dirty="0"/>
                        <a:t>7</a:t>
                      </a:r>
                    </a:p>
                  </a:txBody>
                  <a:tcPr/>
                </a:tc>
                <a:extLst>
                  <a:ext uri="{0D108BD9-81ED-4DB2-BD59-A6C34878D82A}">
                    <a16:rowId xmlns:a16="http://schemas.microsoft.com/office/drawing/2014/main" val="2034682897"/>
                  </a:ext>
                </a:extLst>
              </a:tr>
              <a:tr h="370840">
                <a:tc>
                  <a:txBody>
                    <a:bodyPr/>
                    <a:lstStyle/>
                    <a:p>
                      <a:r>
                        <a:rPr lang="en-US" sz="2400" dirty="0"/>
                        <a:t>League B</a:t>
                      </a:r>
                    </a:p>
                  </a:txBody>
                  <a:tcPr/>
                </a:tc>
                <a:tc>
                  <a:txBody>
                    <a:bodyPr/>
                    <a:lstStyle/>
                    <a:p>
                      <a:r>
                        <a:rPr lang="en-US" sz="2400" dirty="0"/>
                        <a:t>6</a:t>
                      </a:r>
                    </a:p>
                  </a:txBody>
                  <a:tcPr/>
                </a:tc>
                <a:tc>
                  <a:txBody>
                    <a:bodyPr/>
                    <a:lstStyle/>
                    <a:p>
                      <a:r>
                        <a:rPr lang="en-US" sz="2400" dirty="0"/>
                        <a:t>40</a:t>
                      </a:r>
                    </a:p>
                  </a:txBody>
                  <a:tcPr/>
                </a:tc>
                <a:tc>
                  <a:txBody>
                    <a:bodyPr/>
                    <a:lstStyle/>
                    <a:p>
                      <a:r>
                        <a:rPr lang="en-US" sz="2400" dirty="0"/>
                        <a:t>9</a:t>
                      </a:r>
                    </a:p>
                  </a:txBody>
                  <a:tcPr/>
                </a:tc>
                <a:extLst>
                  <a:ext uri="{0D108BD9-81ED-4DB2-BD59-A6C34878D82A}">
                    <a16:rowId xmlns:a16="http://schemas.microsoft.com/office/drawing/2014/main" val="2089704773"/>
                  </a:ext>
                </a:extLst>
              </a:tr>
            </a:tbl>
          </a:graphicData>
        </a:graphic>
      </p:graphicFrame>
    </p:spTree>
    <p:extLst>
      <p:ext uri="{BB962C8B-B14F-4D97-AF65-F5344CB8AC3E}">
        <p14:creationId xmlns:p14="http://schemas.microsoft.com/office/powerpoint/2010/main" val="21005339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0EC7C-4E6E-4F53-9B4F-BA9D3502A587}"/>
              </a:ext>
            </a:extLst>
          </p:cNvPr>
          <p:cNvSpPr>
            <a:spLocks noGrp="1"/>
          </p:cNvSpPr>
          <p:nvPr>
            <p:ph type="title"/>
          </p:nvPr>
        </p:nvSpPr>
        <p:spPr/>
        <p:txBody>
          <a:bodyPr/>
          <a:lstStyle/>
          <a:p>
            <a:r>
              <a:rPr lang="en-US" b="1" dirty="0"/>
              <a:t>1-06 Evaluate Determinants (12.3)</a:t>
            </a:r>
          </a:p>
        </p:txBody>
      </p:sp>
      <p:sp>
        <p:nvSpPr>
          <p:cNvPr id="3" name="Text Placeholder 2">
            <a:extLst>
              <a:ext uri="{FF2B5EF4-FFF2-40B4-BE49-F238E27FC236}">
                <a16:creationId xmlns:a16="http://schemas.microsoft.com/office/drawing/2014/main" id="{E93ED115-4B69-44EB-A8BB-B4AE92D01FAD}"/>
              </a:ext>
            </a:extLst>
          </p:cNvPr>
          <p:cNvSpPr>
            <a:spLocks noGrp="1"/>
          </p:cNvSpPr>
          <p:nvPr>
            <p:ph type="body" idx="1"/>
          </p:nvPr>
        </p:nvSpPr>
        <p:spPr/>
        <p:txBody>
          <a:bodyPr/>
          <a:lstStyle/>
          <a:p>
            <a:r>
              <a:rPr lang="en-US" dirty="0"/>
              <a:t>After this lesson…</a:t>
            </a:r>
          </a:p>
          <a:p>
            <a:r>
              <a:rPr lang="en-US" dirty="0"/>
              <a:t>• I can find the determinant of a square matrix.</a:t>
            </a:r>
          </a:p>
          <a:p>
            <a:r>
              <a:rPr lang="en-US" dirty="0"/>
              <a:t>• I can use determinants to find areas of triangles.</a:t>
            </a:r>
          </a:p>
          <a:p>
            <a:r>
              <a:rPr lang="en-US" dirty="0"/>
              <a:t>• I can use determinants to solve systems of equations.</a:t>
            </a:r>
          </a:p>
        </p:txBody>
      </p:sp>
      <p:sp>
        <p:nvSpPr>
          <p:cNvPr id="4" name="Slide Number Placeholder 3">
            <a:extLst>
              <a:ext uri="{FF2B5EF4-FFF2-40B4-BE49-F238E27FC236}">
                <a16:creationId xmlns:a16="http://schemas.microsoft.com/office/drawing/2014/main" id="{884FED8C-44D8-4556-A913-9B9B1451BE44}"/>
              </a:ext>
            </a:extLst>
          </p:cNvPr>
          <p:cNvSpPr>
            <a:spLocks noGrp="1"/>
          </p:cNvSpPr>
          <p:nvPr>
            <p:ph type="sldNum" sz="quarter" idx="12"/>
          </p:nvPr>
        </p:nvSpPr>
        <p:spPr/>
        <p:txBody>
          <a:bodyPr/>
          <a:lstStyle/>
          <a:p>
            <a:fld id="{44F26364-9288-443A-9A04-B8B318F630CC}" type="slidenum">
              <a:rPr lang="en-US" smtClean="0"/>
              <a:pPr/>
              <a:t>46</a:t>
            </a:fld>
            <a:endParaRPr lang="en-US"/>
          </a:p>
        </p:txBody>
      </p:sp>
    </p:spTree>
    <p:extLst>
      <p:ext uri="{BB962C8B-B14F-4D97-AF65-F5344CB8AC3E}">
        <p14:creationId xmlns:p14="http://schemas.microsoft.com/office/powerpoint/2010/main" val="34480833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1-06 Evaluate Determinants (12.3)</a:t>
            </a:r>
          </a:p>
        </p:txBody>
      </p:sp>
      <p:sp>
        <p:nvSpPr>
          <p:cNvPr id="3" name="Content Placeholder 2"/>
          <p:cNvSpPr>
            <a:spLocks noGrp="1"/>
          </p:cNvSpPr>
          <p:nvPr>
            <p:ph idx="1"/>
          </p:nvPr>
        </p:nvSpPr>
        <p:spPr/>
        <p:txBody>
          <a:bodyPr>
            <a:normAutofit/>
          </a:bodyPr>
          <a:lstStyle/>
          <a:p>
            <a:r>
              <a:rPr lang="en-US" dirty="0"/>
              <a:t>You had to know that all this matrix stuff must have some purpose.  </a:t>
            </a:r>
          </a:p>
          <a:p>
            <a:endParaRPr lang="en-US" dirty="0"/>
          </a:p>
          <a:p>
            <a:r>
              <a:rPr lang="en-US" dirty="0"/>
              <a:t>Uses of matrices (that we will investigate today)</a:t>
            </a:r>
          </a:p>
          <a:p>
            <a:pPr lvl="1"/>
            <a:r>
              <a:rPr lang="en-US" dirty="0"/>
              <a:t>Solve systems of equations</a:t>
            </a:r>
          </a:p>
          <a:p>
            <a:pPr lvl="1"/>
            <a:r>
              <a:rPr lang="en-US" dirty="0"/>
              <a:t>Find the area of a triangle when we only know the coordinates of its vertices</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1-06 Evaluate Determinants (12.3)</a:t>
            </a:r>
          </a:p>
        </p:txBody>
      </p:sp>
      <p:sp>
        <p:nvSpPr>
          <p:cNvPr id="3" name="Content Placeholder 2"/>
          <p:cNvSpPr>
            <a:spLocks noGrp="1"/>
          </p:cNvSpPr>
          <p:nvPr>
            <p:ph idx="1"/>
          </p:nvPr>
        </p:nvSpPr>
        <p:spPr/>
        <p:txBody>
          <a:bodyPr/>
          <a:lstStyle/>
          <a:p>
            <a:r>
              <a:rPr lang="en-US" dirty="0">
                <a:ln w="0"/>
                <a:solidFill>
                  <a:schemeClr val="accent1"/>
                </a:solidFill>
                <a:effectLst>
                  <a:outerShdw blurRad="38100" dist="25400" dir="5400000" algn="ctr" rotWithShape="0">
                    <a:srgbClr val="6E747A">
                      <a:alpha val="43000"/>
                    </a:srgbClr>
                  </a:outerShdw>
                </a:effectLst>
              </a:rPr>
              <a:t>Determinant</a:t>
            </a:r>
            <a:endParaRPr lang="en-US" dirty="0">
              <a:solidFill>
                <a:schemeClr val="accent1"/>
              </a:solidFill>
            </a:endParaRPr>
          </a:p>
          <a:p>
            <a:pPr lvl="1"/>
            <a:r>
              <a:rPr lang="en-US" dirty="0"/>
              <a:t>Number associated with square matrices</a:t>
            </a:r>
          </a:p>
          <a:p>
            <a:pPr lvl="1"/>
            <a:endParaRPr lang="en-US" dirty="0"/>
          </a:p>
          <a:p>
            <a:pPr lvl="1"/>
            <a:r>
              <a:rPr lang="en-US" dirty="0"/>
              <a:t>Symbolized by </a:t>
            </a:r>
            <a:r>
              <a:rPr lang="en-US" i="1" dirty="0" err="1"/>
              <a:t>det</a:t>
            </a:r>
            <a:r>
              <a:rPr lang="en-US" i="1" dirty="0"/>
              <a:t> A</a:t>
            </a:r>
            <a:r>
              <a:rPr lang="en-US" dirty="0"/>
              <a:t> or | A |  </a:t>
            </a:r>
          </a:p>
          <a:p>
            <a:pPr lvl="2"/>
            <a:r>
              <a:rPr lang="en-US" dirty="0"/>
              <a:t>Vertical lines mean determinant</a:t>
            </a:r>
          </a:p>
          <a:p>
            <a:pPr lvl="2"/>
            <a:r>
              <a:rPr lang="en-US" dirty="0"/>
              <a:t>I won’t answer that question on the test for you!</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1-06 Evaluate Determinants (12.3)</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lvl="0"/>
                <a:r>
                  <a:rPr lang="en-US" dirty="0">
                    <a:ln w="0"/>
                    <a:solidFill>
                      <a:schemeClr val="accent1"/>
                    </a:solidFill>
                    <a:effectLst>
                      <a:outerShdw blurRad="38100" dist="25400" dir="5400000" algn="ctr" rotWithShape="0">
                        <a:srgbClr val="6E747A">
                          <a:alpha val="43000"/>
                        </a:srgbClr>
                      </a:outerShdw>
                    </a:effectLst>
                  </a:rPr>
                  <a:t>Determinant of 2×2 matrix</a:t>
                </a:r>
              </a:p>
              <a:p>
                <a:pPr lvl="1"/>
                <a:r>
                  <a:rPr lang="en-US" dirty="0"/>
                  <a:t>Multiply along the down diagonal and subtract the product of the up diagonal.</a:t>
                </a:r>
              </a:p>
              <a:p>
                <a:pPr lvl="1"/>
                <a:endParaRPr lang="en-US" dirty="0"/>
              </a:p>
              <a:p>
                <a14:m>
                  <m:oMath xmlns:m="http://schemas.openxmlformats.org/officeDocument/2006/math">
                    <m:d>
                      <m:dPr>
                        <m:begChr m:val="|"/>
                        <m:endChr m:val="|"/>
                        <m:ctrlPr>
                          <a:rPr lang="en-US" b="0" i="1" smtClean="0">
                            <a:latin typeface="Cambria Math" panose="02040503050406030204" pitchFamily="18" charset="0"/>
                          </a:rPr>
                        </m:ctrlPr>
                      </m:dPr>
                      <m:e>
                        <m:m>
                          <m:mPr>
                            <m:plcHide m:val="on"/>
                            <m:mcs>
                              <m:mc>
                                <m:mcPr>
                                  <m:count m:val="2"/>
                                  <m:mcJc m:val="center"/>
                                </m:mcPr>
                              </m:mc>
                            </m:mcs>
                            <m:ctrlPr>
                              <a:rPr lang="en-US" b="0" i="1" smtClean="0">
                                <a:latin typeface="Cambria Math" panose="02040503050406030204" pitchFamily="18" charset="0"/>
                              </a:rPr>
                            </m:ctrlPr>
                          </m:mPr>
                          <m:mr>
                            <m:e>
                              <m:r>
                                <a:rPr lang="en-US" b="0" i="1" smtClean="0">
                                  <a:latin typeface="Cambria Math"/>
                                </a:rPr>
                                <m:t>2</m:t>
                              </m:r>
                            </m:e>
                            <m:e>
                              <m:r>
                                <a:rPr lang="en-US" b="0" i="1" smtClean="0">
                                  <a:latin typeface="Cambria Math"/>
                                </a:rPr>
                                <m:t>−1</m:t>
                              </m:r>
                            </m:e>
                          </m:mr>
                          <m:mr>
                            <m:e>
                              <m:r>
                                <a:rPr lang="en-US" b="0" i="1" smtClean="0">
                                  <a:latin typeface="Cambria Math"/>
                                </a:rPr>
                                <m:t>3</m:t>
                              </m:r>
                            </m:e>
                            <m:e>
                              <m:r>
                                <a:rPr lang="en-US" b="0" i="1" smtClean="0">
                                  <a:latin typeface="Cambria Math"/>
                                </a:rPr>
                                <m:t>4</m:t>
                              </m:r>
                            </m:e>
                          </m:mr>
                        </m:m>
                      </m:e>
                    </m:d>
                  </m:oMath>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050" t="-2166"/>
                </a:stretch>
              </a:blipFill>
            </p:spPr>
            <p:txBody>
              <a:bodyPr/>
              <a:lstStyle/>
              <a:p>
                <a:r>
                  <a:rPr lang="en-US">
                    <a:noFill/>
                  </a:rPr>
                  <a:t> </a:t>
                </a:r>
              </a:p>
            </p:txBody>
          </p:sp>
        </mc:Fallback>
      </mc:AlternateContent>
      <p:sp>
        <p:nvSpPr>
          <p:cNvPr id="27650" name="Rectangle 2"/>
          <p:cNvSpPr>
            <a:spLocks noChangeArrowheads="1"/>
          </p:cNvSpPr>
          <p:nvPr/>
        </p:nvSpPr>
        <p:spPr bwMode="auto">
          <a:xfrm>
            <a:off x="2" y="-246220"/>
            <a:ext cx="246286" cy="492443"/>
          </a:xfrm>
          <a:prstGeom prst="rect">
            <a:avLst/>
          </a:prstGeom>
          <a:noFill/>
          <a:ln w="9525">
            <a:noFill/>
            <a:miter lim="800000"/>
            <a:headEnd/>
            <a:tailEnd/>
          </a:ln>
          <a:effectLst/>
        </p:spPr>
        <p:txBody>
          <a:bodyPr vert="horz" wrap="none" lIns="121920" tIns="60960" rIns="121920" bIns="60960" numCol="1" anchor="ctr" anchorCtr="0" compatLnSpc="1">
            <a:prstTxWarp prst="textNoShape">
              <a:avLst/>
            </a:prstTxWarp>
            <a:spAutoFit/>
          </a:bodyPr>
          <a:lstStyle/>
          <a:p>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1-01 Solve Linear Systems of Equations and Inequalities by Graphing</a:t>
            </a:r>
          </a:p>
        </p:txBody>
      </p:sp>
      <p:sp>
        <p:nvSpPr>
          <p:cNvPr id="3" name="Content Placeholder 2"/>
          <p:cNvSpPr>
            <a:spLocks noGrp="1"/>
          </p:cNvSpPr>
          <p:nvPr>
            <p:ph idx="1"/>
          </p:nvPr>
        </p:nvSpPr>
        <p:spPr/>
        <p:txBody>
          <a:bodyPr/>
          <a:lstStyle/>
          <a:p>
            <a:r>
              <a:rPr lang="en-US" dirty="0">
                <a:ln w="0"/>
                <a:solidFill>
                  <a:schemeClr val="accent1"/>
                </a:solidFill>
                <a:effectLst>
                  <a:outerShdw blurRad="38100" dist="25400" dir="5400000" algn="ctr" rotWithShape="0">
                    <a:srgbClr val="6E747A">
                      <a:alpha val="43000"/>
                    </a:srgbClr>
                  </a:outerShdw>
                </a:effectLst>
              </a:rPr>
              <a:t>Solutions to systems</a:t>
            </a:r>
          </a:p>
          <a:p>
            <a:pPr lvl="1"/>
            <a:r>
              <a:rPr lang="en-US" dirty="0"/>
              <a:t>An ordered pair that works in both equations.</a:t>
            </a:r>
          </a:p>
          <a:p>
            <a:pPr lvl="1"/>
            <a:r>
              <a:rPr lang="en-US" dirty="0"/>
              <a:t>If the ordered pair works in both equations, then both graphs have to go through that point.</a:t>
            </a:r>
          </a:p>
          <a:p>
            <a:pPr lvl="1"/>
            <a:r>
              <a:rPr lang="en-US" dirty="0"/>
              <a:t>Solutions are where the graphs cross.</a:t>
            </a:r>
          </a:p>
          <a:p>
            <a:pPr marL="457200" lvl="1" indent="0">
              <a:buNone/>
            </a:pPr>
            <a:endParaRPr lang="en-US" dirty="0"/>
          </a:p>
          <a:p>
            <a:r>
              <a:rPr lang="en-US" dirty="0">
                <a:ln w="0"/>
                <a:solidFill>
                  <a:schemeClr val="accent1"/>
                </a:solidFill>
                <a:effectLst>
                  <a:outerShdw blurRad="38100" dist="25400" dir="5400000" algn="ctr" rotWithShape="0">
                    <a:srgbClr val="6E747A">
                      <a:alpha val="43000"/>
                    </a:srgbClr>
                  </a:outerShdw>
                </a:effectLst>
              </a:rPr>
              <a:t>Solve by graphing</a:t>
            </a:r>
          </a:p>
          <a:p>
            <a:pPr marL="971550" lvl="1" indent="-514350">
              <a:buFont typeface="+mj-lt"/>
              <a:buAutoNum type="arabicPeriod"/>
            </a:pPr>
            <a:r>
              <a:rPr lang="en-US" dirty="0"/>
              <a:t>Graph both equations on the same graph.</a:t>
            </a:r>
          </a:p>
          <a:p>
            <a:pPr marL="971550" lvl="1" indent="-514350">
              <a:buFont typeface="+mj-lt"/>
              <a:buAutoNum type="arabicPeriod"/>
            </a:pPr>
            <a:r>
              <a:rPr lang="en-US" dirty="0"/>
              <a:t>Where they cross is the solution.</a:t>
            </a:r>
          </a:p>
          <a:p>
            <a:pPr marL="0" indent="0">
              <a:buNone/>
            </a:pPr>
            <a:endParaRPr lang="en-US"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1-06 Evaluate Determinants (12.3)</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pPr lvl="0"/>
                <a:r>
                  <a:rPr lang="en-US" dirty="0">
                    <a:ln w="0"/>
                    <a:solidFill>
                      <a:schemeClr val="accent1"/>
                    </a:solidFill>
                    <a:effectLst>
                      <a:outerShdw blurRad="38100" dist="25400" dir="5400000" algn="ctr" rotWithShape="0">
                        <a:srgbClr val="6E747A">
                          <a:alpha val="43000"/>
                        </a:srgbClr>
                      </a:outerShdw>
                    </a:effectLst>
                  </a:rPr>
                  <a:t>Determinant of 3×3 Matrix</a:t>
                </a:r>
              </a:p>
              <a:p>
                <a:pPr lvl="1"/>
                <a:r>
                  <a:rPr lang="en-US" dirty="0"/>
                  <a:t>Copy the first 2 columns behind the matrix and then add the products of the down diagonals and subtract the product of the up diagonals.</a:t>
                </a:r>
              </a:p>
              <a:p>
                <a:pPr lvl="1"/>
                <a:endParaRPr lang="en-US" dirty="0"/>
              </a:p>
              <a:p>
                <a14:m>
                  <m:oMath xmlns:m="http://schemas.openxmlformats.org/officeDocument/2006/math">
                    <m:d>
                      <m:dPr>
                        <m:begChr m:val="|"/>
                        <m:endChr m:val="|"/>
                        <m:ctrlPr>
                          <a:rPr lang="en-US" b="0" i="1" smtClean="0">
                            <a:latin typeface="Cambria Math" panose="02040503050406030204" pitchFamily="18" charset="0"/>
                          </a:rPr>
                        </m:ctrlPr>
                      </m:dPr>
                      <m:e>
                        <m:m>
                          <m:mPr>
                            <m:plcHide m:val="on"/>
                            <m:mcs>
                              <m:mc>
                                <m:mcPr>
                                  <m:count m:val="3"/>
                                  <m:mcJc m:val="center"/>
                                </m:mcPr>
                              </m:mc>
                            </m:mcs>
                            <m:ctrlPr>
                              <a:rPr lang="en-US" b="0" i="1" smtClean="0">
                                <a:latin typeface="Cambria Math" panose="02040503050406030204" pitchFamily="18" charset="0"/>
                              </a:rPr>
                            </m:ctrlPr>
                          </m:mPr>
                          <m:mr>
                            <m:e>
                              <m:r>
                                <a:rPr lang="en-US" b="0" i="1" smtClean="0">
                                  <a:latin typeface="Cambria Math"/>
                                </a:rPr>
                                <m:t>1</m:t>
                              </m:r>
                            </m:e>
                            <m:e>
                              <m:r>
                                <a:rPr lang="en-US" b="0" i="1" smtClean="0">
                                  <a:latin typeface="Cambria Math"/>
                                </a:rPr>
                                <m:t>2</m:t>
                              </m:r>
                            </m:e>
                            <m:e>
                              <m:r>
                                <a:rPr lang="en-US" b="0" i="1" smtClean="0">
                                  <a:latin typeface="Cambria Math"/>
                                </a:rPr>
                                <m:t>3</m:t>
                              </m:r>
                            </m:e>
                          </m:mr>
                          <m:mr>
                            <m:e>
                              <m:r>
                                <a:rPr lang="en-US" b="0" i="1" smtClean="0">
                                  <a:latin typeface="Cambria Math"/>
                                </a:rPr>
                                <m:t>4</m:t>
                              </m:r>
                            </m:e>
                            <m:e>
                              <m:r>
                                <a:rPr lang="en-US" b="0" i="1" smtClean="0">
                                  <a:latin typeface="Cambria Math"/>
                                </a:rPr>
                                <m:t>5</m:t>
                              </m:r>
                            </m:e>
                            <m:e>
                              <m:r>
                                <a:rPr lang="en-US" b="0" i="1" smtClean="0">
                                  <a:latin typeface="Cambria Math"/>
                                </a:rPr>
                                <m:t>6</m:t>
                              </m:r>
                            </m:e>
                          </m:mr>
                          <m:mr>
                            <m:e>
                              <m:r>
                                <a:rPr lang="en-US" b="0" i="1" smtClean="0">
                                  <a:latin typeface="Cambria Math"/>
                                </a:rPr>
                                <m:t>7</m:t>
                              </m:r>
                            </m:e>
                            <m:e>
                              <m:r>
                                <a:rPr lang="en-US" b="0" i="1" smtClean="0">
                                  <a:latin typeface="Cambria Math"/>
                                </a:rPr>
                                <m:t>8</m:t>
                              </m:r>
                            </m:e>
                            <m:e>
                              <m:r>
                                <a:rPr lang="en-US" b="0" i="1" smtClean="0">
                                  <a:latin typeface="Cambria Math"/>
                                </a:rPr>
                                <m:t>9</m:t>
                              </m:r>
                            </m:e>
                          </m:mr>
                        </m:m>
                      </m:e>
                    </m:d>
                  </m:oMath>
                </a14:m>
                <a:r>
                  <a:rPr lang="en-US" dirty="0"/>
                  <a:t>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4"/>
                <a:stretch>
                  <a:fillRect l="-1050" t="-2166"/>
                </a:stretch>
              </a:blipFill>
            </p:spPr>
            <p:txBody>
              <a:bodyPr/>
              <a:lstStyle/>
              <a:p>
                <a:r>
                  <a:rPr lang="en-US">
                    <a:noFill/>
                  </a:rPr>
                  <a:t> </a:t>
                </a:r>
              </a:p>
            </p:txBody>
          </p:sp>
        </mc:Fallback>
      </mc:AlternateContent>
      <p:sp>
        <p:nvSpPr>
          <p:cNvPr id="35842" name="Rectangle 2"/>
          <p:cNvSpPr>
            <a:spLocks noChangeArrowheads="1"/>
          </p:cNvSpPr>
          <p:nvPr/>
        </p:nvSpPr>
        <p:spPr bwMode="auto">
          <a:xfrm>
            <a:off x="2" y="-246220"/>
            <a:ext cx="246286" cy="492443"/>
          </a:xfrm>
          <a:prstGeom prst="rect">
            <a:avLst/>
          </a:prstGeom>
          <a:noFill/>
          <a:ln w="9525">
            <a:noFill/>
            <a:miter lim="800000"/>
            <a:headEnd/>
            <a:tailEnd/>
          </a:ln>
          <a:effectLst/>
        </p:spPr>
        <p:txBody>
          <a:bodyPr vert="horz" wrap="none" lIns="121920" tIns="60960" rIns="121920" bIns="60960" numCol="1" anchor="ctr" anchorCtr="0" compatLnSpc="1">
            <a:prstTxWarp prst="textNoShape">
              <a:avLst/>
            </a:prstTxWarp>
            <a:spAutoFit/>
          </a:bodyPr>
          <a:lstStyle/>
          <a:p>
            <a:endParaRPr lang="en-US" sz="2400"/>
          </a:p>
        </p:txBody>
      </p:sp>
      <p:graphicFrame>
        <p:nvGraphicFramePr>
          <p:cNvPr id="6" name="Object 5"/>
          <p:cNvGraphicFramePr>
            <a:graphicFrameLocks noChangeAspect="1"/>
          </p:cNvGraphicFramePr>
          <p:nvPr/>
        </p:nvGraphicFramePr>
        <p:xfrm>
          <a:off x="4521200" y="2743201"/>
          <a:ext cx="1219200" cy="198439"/>
        </p:xfrm>
        <a:graphic>
          <a:graphicData uri="http://schemas.openxmlformats.org/presentationml/2006/ole">
            <mc:AlternateContent xmlns:mc="http://schemas.openxmlformats.org/markup-compatibility/2006">
              <mc:Choice xmlns:v="urn:schemas-microsoft-com:vml" Requires="v">
                <p:oleObj spid="_x0000_s2051" name="Equation" r:id="rId5" imgW="914400" imgH="198720" progId="Equation.DSMT4">
                  <p:embed/>
                </p:oleObj>
              </mc:Choice>
              <mc:Fallback>
                <p:oleObj name="Equation" r:id="rId5" imgW="914400" imgH="198720" progId="Equation.DSMT4">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1200" y="2743201"/>
                        <a:ext cx="1219200" cy="19843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AlternateContent xmlns:mc="http://schemas.openxmlformats.org/markup-compatibility/2006" xmlns:a14="http://schemas.microsoft.com/office/drawing/2010/main">
        <mc:Choice Requires="a14">
          <p:sp>
            <p:nvSpPr>
              <p:cNvPr id="4" name="TextBox 3"/>
              <p:cNvSpPr txBox="1"/>
              <p:nvPr/>
            </p:nvSpPr>
            <p:spPr>
              <a:xfrm>
                <a:off x="1930401" y="3011907"/>
                <a:ext cx="1019830" cy="123174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m>
                        <m:mPr>
                          <m:plcHide m:val="on"/>
                          <m:mcs>
                            <m:mc>
                              <m:mcPr>
                                <m:count m:val="2"/>
                                <m:mcJc m:val="center"/>
                              </m:mcPr>
                            </m:mc>
                          </m:mcs>
                          <m:ctrlPr>
                            <a:rPr lang="en-US" sz="2800" i="1" smtClean="0">
                              <a:solidFill>
                                <a:schemeClr val="accent1"/>
                              </a:solidFill>
                              <a:effectLst/>
                              <a:latin typeface="Cambria Math" panose="02040503050406030204" pitchFamily="18" charset="0"/>
                            </a:rPr>
                          </m:ctrlPr>
                        </m:mPr>
                        <m:mr>
                          <m:e>
                            <m:r>
                              <a:rPr lang="en-US" sz="2800" i="1">
                                <a:solidFill>
                                  <a:schemeClr val="accent1"/>
                                </a:solidFill>
                                <a:effectLst/>
                                <a:latin typeface="Cambria Math"/>
                              </a:rPr>
                              <m:t>1</m:t>
                            </m:r>
                          </m:e>
                          <m:e>
                            <m:r>
                              <a:rPr lang="en-US" sz="2800" i="1">
                                <a:solidFill>
                                  <a:schemeClr val="accent1"/>
                                </a:solidFill>
                                <a:effectLst/>
                                <a:latin typeface="Cambria Math"/>
                              </a:rPr>
                              <m:t>2</m:t>
                            </m:r>
                          </m:e>
                        </m:mr>
                        <m:mr>
                          <m:e>
                            <m:r>
                              <a:rPr lang="en-US" sz="2800" i="1">
                                <a:solidFill>
                                  <a:schemeClr val="accent1"/>
                                </a:solidFill>
                                <a:effectLst/>
                                <a:latin typeface="Cambria Math"/>
                              </a:rPr>
                              <m:t>4</m:t>
                            </m:r>
                          </m:e>
                          <m:e>
                            <m:r>
                              <a:rPr lang="en-US" sz="2800" i="1">
                                <a:solidFill>
                                  <a:schemeClr val="accent1"/>
                                </a:solidFill>
                                <a:effectLst/>
                                <a:latin typeface="Cambria Math"/>
                              </a:rPr>
                              <m:t>5</m:t>
                            </m:r>
                          </m:e>
                        </m:mr>
                        <m:mr>
                          <m:e>
                            <m:r>
                              <a:rPr lang="en-US" sz="2800" i="1">
                                <a:solidFill>
                                  <a:schemeClr val="accent1"/>
                                </a:solidFill>
                                <a:effectLst/>
                                <a:latin typeface="Cambria Math"/>
                              </a:rPr>
                              <m:t>7</m:t>
                            </m:r>
                          </m:e>
                          <m:e>
                            <m:r>
                              <a:rPr lang="en-US" sz="2800" i="1">
                                <a:solidFill>
                                  <a:schemeClr val="accent1"/>
                                </a:solidFill>
                                <a:effectLst/>
                                <a:latin typeface="Cambria Math"/>
                              </a:rPr>
                              <m:t>8</m:t>
                            </m:r>
                          </m:e>
                        </m:mr>
                      </m:m>
                    </m:oMath>
                  </m:oMathPara>
                </a14:m>
                <a:endParaRPr lang="en-US" sz="2800" dirty="0">
                  <a:solidFill>
                    <a:schemeClr val="accent1"/>
                  </a:solidFill>
                  <a:effectLst/>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930401" y="3011907"/>
                <a:ext cx="1019830" cy="1231747"/>
              </a:xfrm>
              <a:prstGeom prst="rect">
                <a:avLst/>
              </a:prstGeom>
              <a:blipFill>
                <a:blip r:embed="rId7"/>
                <a:stretch>
                  <a:fillRect/>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1-06 Evaluate Determinants (12.3)</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pPr lvl="0"/>
                <a:r>
                  <a:rPr lang="en-US" dirty="0">
                    <a:ln w="0"/>
                    <a:solidFill>
                      <a:schemeClr val="accent1"/>
                    </a:solidFill>
                    <a:effectLst>
                      <a:outerShdw blurRad="38100" dist="25400" dir="5400000" algn="ctr" rotWithShape="0">
                        <a:srgbClr val="6E747A">
                          <a:alpha val="43000"/>
                        </a:srgbClr>
                      </a:outerShdw>
                    </a:effectLst>
                  </a:rPr>
                  <a:t>Area of a Triangle</a:t>
                </a:r>
              </a:p>
              <a:p>
                <a:pPr marL="609585" lvl="1" indent="0">
                  <a:buNone/>
                </a:pPr>
                <a14:m>
                  <m:oMathPara xmlns:m="http://schemas.openxmlformats.org/officeDocument/2006/math">
                    <m:oMathParaPr>
                      <m:jc m:val="centerGroup"/>
                    </m:oMathParaPr>
                    <m:oMath xmlns:m="http://schemas.openxmlformats.org/officeDocument/2006/math">
                      <m:r>
                        <a:rPr lang="en-US" sz="6133" i="1" smtClean="0">
                          <a:solidFill>
                            <a:schemeClr val="accent6"/>
                          </a:solidFill>
                          <a:latin typeface="Cambria Math"/>
                        </a:rPr>
                        <m:t>𝐴𝑟𝑒𝑎</m:t>
                      </m:r>
                      <m:r>
                        <a:rPr lang="en-US" sz="6133" i="1" smtClean="0">
                          <a:solidFill>
                            <a:schemeClr val="accent6"/>
                          </a:solidFill>
                          <a:latin typeface="Cambria Math"/>
                        </a:rPr>
                        <m:t>=±</m:t>
                      </m:r>
                      <m:f>
                        <m:fPr>
                          <m:ctrlPr>
                            <a:rPr lang="en-US" sz="6133" i="1">
                              <a:solidFill>
                                <a:schemeClr val="accent6"/>
                              </a:solidFill>
                              <a:latin typeface="Cambria Math" panose="02040503050406030204" pitchFamily="18" charset="0"/>
                            </a:rPr>
                          </m:ctrlPr>
                        </m:fPr>
                        <m:num>
                          <m:r>
                            <a:rPr lang="en-US" sz="6133" i="1">
                              <a:solidFill>
                                <a:schemeClr val="accent6"/>
                              </a:solidFill>
                              <a:latin typeface="Cambria Math"/>
                            </a:rPr>
                            <m:t>1</m:t>
                          </m:r>
                        </m:num>
                        <m:den>
                          <m:r>
                            <a:rPr lang="en-US" sz="6133" i="1">
                              <a:solidFill>
                                <a:schemeClr val="accent6"/>
                              </a:solidFill>
                              <a:latin typeface="Cambria Math"/>
                            </a:rPr>
                            <m:t>2</m:t>
                          </m:r>
                        </m:den>
                      </m:f>
                      <m:d>
                        <m:dPr>
                          <m:begChr m:val="|"/>
                          <m:endChr m:val="|"/>
                          <m:ctrlPr>
                            <a:rPr lang="en-US" sz="6133" i="1">
                              <a:solidFill>
                                <a:schemeClr val="accent6"/>
                              </a:solidFill>
                              <a:latin typeface="Cambria Math" panose="02040503050406030204" pitchFamily="18" charset="0"/>
                            </a:rPr>
                          </m:ctrlPr>
                        </m:dPr>
                        <m:e>
                          <m:m>
                            <m:mPr>
                              <m:plcHide m:val="on"/>
                              <m:mcs>
                                <m:mc>
                                  <m:mcPr>
                                    <m:count m:val="3"/>
                                    <m:mcJc m:val="center"/>
                                  </m:mcPr>
                                </m:mc>
                              </m:mcs>
                              <m:ctrlPr>
                                <a:rPr lang="en-US" sz="6133" i="1">
                                  <a:solidFill>
                                    <a:schemeClr val="accent6"/>
                                  </a:solidFill>
                                  <a:latin typeface="Cambria Math" panose="02040503050406030204" pitchFamily="18" charset="0"/>
                                </a:rPr>
                              </m:ctrlPr>
                            </m:mPr>
                            <m:mr>
                              <m:e>
                                <m:sSub>
                                  <m:sSubPr>
                                    <m:ctrlPr>
                                      <a:rPr lang="en-US" sz="6133" i="1">
                                        <a:solidFill>
                                          <a:schemeClr val="accent6"/>
                                        </a:solidFill>
                                        <a:latin typeface="Cambria Math" panose="02040503050406030204" pitchFamily="18" charset="0"/>
                                      </a:rPr>
                                    </m:ctrlPr>
                                  </m:sSubPr>
                                  <m:e>
                                    <m:r>
                                      <a:rPr lang="en-US" sz="6133" i="1">
                                        <a:solidFill>
                                          <a:schemeClr val="accent6"/>
                                        </a:solidFill>
                                        <a:latin typeface="Cambria Math"/>
                                      </a:rPr>
                                      <m:t>𝑥</m:t>
                                    </m:r>
                                  </m:e>
                                  <m:sub>
                                    <m:r>
                                      <a:rPr lang="en-US" sz="6133" i="1">
                                        <a:solidFill>
                                          <a:schemeClr val="accent6"/>
                                        </a:solidFill>
                                        <a:latin typeface="Cambria Math"/>
                                      </a:rPr>
                                      <m:t>1</m:t>
                                    </m:r>
                                  </m:sub>
                                </m:sSub>
                              </m:e>
                              <m:e>
                                <m:sSub>
                                  <m:sSubPr>
                                    <m:ctrlPr>
                                      <a:rPr lang="en-US" sz="6133" i="1">
                                        <a:solidFill>
                                          <a:schemeClr val="accent6"/>
                                        </a:solidFill>
                                        <a:latin typeface="Cambria Math" panose="02040503050406030204" pitchFamily="18" charset="0"/>
                                      </a:rPr>
                                    </m:ctrlPr>
                                  </m:sSubPr>
                                  <m:e>
                                    <m:r>
                                      <a:rPr lang="en-US" sz="6133" i="1">
                                        <a:solidFill>
                                          <a:schemeClr val="accent6"/>
                                        </a:solidFill>
                                        <a:latin typeface="Cambria Math"/>
                                      </a:rPr>
                                      <m:t>𝑦</m:t>
                                    </m:r>
                                  </m:e>
                                  <m:sub>
                                    <m:r>
                                      <a:rPr lang="en-US" sz="6133" i="1">
                                        <a:solidFill>
                                          <a:schemeClr val="accent6"/>
                                        </a:solidFill>
                                        <a:latin typeface="Cambria Math"/>
                                      </a:rPr>
                                      <m:t>1</m:t>
                                    </m:r>
                                  </m:sub>
                                </m:sSub>
                              </m:e>
                              <m:e>
                                <m:r>
                                  <a:rPr lang="en-US" sz="6133" i="1">
                                    <a:solidFill>
                                      <a:schemeClr val="accent6"/>
                                    </a:solidFill>
                                    <a:latin typeface="Cambria Math"/>
                                  </a:rPr>
                                  <m:t>1</m:t>
                                </m:r>
                              </m:e>
                            </m:mr>
                            <m:mr>
                              <m:e>
                                <m:sSub>
                                  <m:sSubPr>
                                    <m:ctrlPr>
                                      <a:rPr lang="en-US" sz="6133" i="1">
                                        <a:solidFill>
                                          <a:schemeClr val="accent6"/>
                                        </a:solidFill>
                                        <a:latin typeface="Cambria Math" panose="02040503050406030204" pitchFamily="18" charset="0"/>
                                      </a:rPr>
                                    </m:ctrlPr>
                                  </m:sSubPr>
                                  <m:e>
                                    <m:r>
                                      <a:rPr lang="en-US" sz="6133" i="1">
                                        <a:solidFill>
                                          <a:schemeClr val="accent6"/>
                                        </a:solidFill>
                                        <a:latin typeface="Cambria Math"/>
                                      </a:rPr>
                                      <m:t>𝑥</m:t>
                                    </m:r>
                                  </m:e>
                                  <m:sub>
                                    <m:r>
                                      <a:rPr lang="en-US" sz="6133" i="1">
                                        <a:solidFill>
                                          <a:schemeClr val="accent6"/>
                                        </a:solidFill>
                                        <a:latin typeface="Cambria Math"/>
                                      </a:rPr>
                                      <m:t>2</m:t>
                                    </m:r>
                                  </m:sub>
                                </m:sSub>
                              </m:e>
                              <m:e>
                                <m:sSub>
                                  <m:sSubPr>
                                    <m:ctrlPr>
                                      <a:rPr lang="en-US" sz="6133" i="1">
                                        <a:solidFill>
                                          <a:schemeClr val="accent6"/>
                                        </a:solidFill>
                                        <a:latin typeface="Cambria Math" panose="02040503050406030204" pitchFamily="18" charset="0"/>
                                      </a:rPr>
                                    </m:ctrlPr>
                                  </m:sSubPr>
                                  <m:e>
                                    <m:r>
                                      <a:rPr lang="en-US" sz="6133" i="1">
                                        <a:solidFill>
                                          <a:schemeClr val="accent6"/>
                                        </a:solidFill>
                                        <a:latin typeface="Cambria Math"/>
                                      </a:rPr>
                                      <m:t>𝑦</m:t>
                                    </m:r>
                                  </m:e>
                                  <m:sub>
                                    <m:r>
                                      <a:rPr lang="en-US" sz="6133" i="1">
                                        <a:solidFill>
                                          <a:schemeClr val="accent6"/>
                                        </a:solidFill>
                                        <a:latin typeface="Cambria Math"/>
                                      </a:rPr>
                                      <m:t>2</m:t>
                                    </m:r>
                                  </m:sub>
                                </m:sSub>
                              </m:e>
                              <m:e>
                                <m:r>
                                  <a:rPr lang="en-US" sz="6133" i="1">
                                    <a:solidFill>
                                      <a:schemeClr val="accent6"/>
                                    </a:solidFill>
                                    <a:latin typeface="Cambria Math"/>
                                  </a:rPr>
                                  <m:t>1</m:t>
                                </m:r>
                              </m:e>
                            </m:mr>
                            <m:mr>
                              <m:e>
                                <m:sSub>
                                  <m:sSubPr>
                                    <m:ctrlPr>
                                      <a:rPr lang="en-US" sz="6133" i="1">
                                        <a:solidFill>
                                          <a:schemeClr val="accent6"/>
                                        </a:solidFill>
                                        <a:latin typeface="Cambria Math" panose="02040503050406030204" pitchFamily="18" charset="0"/>
                                      </a:rPr>
                                    </m:ctrlPr>
                                  </m:sSubPr>
                                  <m:e>
                                    <m:r>
                                      <a:rPr lang="en-US" sz="6133" i="1">
                                        <a:solidFill>
                                          <a:schemeClr val="accent6"/>
                                        </a:solidFill>
                                        <a:latin typeface="Cambria Math"/>
                                      </a:rPr>
                                      <m:t>𝑥</m:t>
                                    </m:r>
                                  </m:e>
                                  <m:sub>
                                    <m:r>
                                      <a:rPr lang="en-US" sz="6133" i="1">
                                        <a:solidFill>
                                          <a:schemeClr val="accent6"/>
                                        </a:solidFill>
                                        <a:latin typeface="Cambria Math"/>
                                      </a:rPr>
                                      <m:t>3</m:t>
                                    </m:r>
                                  </m:sub>
                                </m:sSub>
                              </m:e>
                              <m:e>
                                <m:sSub>
                                  <m:sSubPr>
                                    <m:ctrlPr>
                                      <a:rPr lang="en-US" sz="6133" i="1">
                                        <a:solidFill>
                                          <a:schemeClr val="accent6"/>
                                        </a:solidFill>
                                        <a:latin typeface="Cambria Math" panose="02040503050406030204" pitchFamily="18" charset="0"/>
                                      </a:rPr>
                                    </m:ctrlPr>
                                  </m:sSubPr>
                                  <m:e>
                                    <m:r>
                                      <a:rPr lang="en-US" sz="6133" i="1">
                                        <a:solidFill>
                                          <a:schemeClr val="accent6"/>
                                        </a:solidFill>
                                        <a:latin typeface="Cambria Math"/>
                                      </a:rPr>
                                      <m:t>𝑦</m:t>
                                    </m:r>
                                  </m:e>
                                  <m:sub>
                                    <m:r>
                                      <a:rPr lang="en-US" sz="6133" i="1">
                                        <a:solidFill>
                                          <a:schemeClr val="accent6"/>
                                        </a:solidFill>
                                        <a:latin typeface="Cambria Math"/>
                                      </a:rPr>
                                      <m:t>3</m:t>
                                    </m:r>
                                  </m:sub>
                                </m:sSub>
                              </m:e>
                              <m:e>
                                <m:r>
                                  <a:rPr lang="en-US" sz="6133" i="1">
                                    <a:solidFill>
                                      <a:schemeClr val="accent6"/>
                                    </a:solidFill>
                                    <a:latin typeface="Cambria Math"/>
                                  </a:rPr>
                                  <m:t>1</m:t>
                                </m:r>
                              </m:e>
                            </m:mr>
                          </m:m>
                        </m:e>
                      </m:d>
                    </m:oMath>
                  </m:oMathPara>
                </a14:m>
                <a:endParaRPr lang="en-US" dirty="0"/>
              </a:p>
              <a:p>
                <a:pPr lvl="1">
                  <a:buNone/>
                </a:pPr>
                <a:r>
                  <a:rPr lang="en-US" dirty="0"/>
                  <a:t>where </a:t>
                </a:r>
                <a:r>
                  <a:rPr lang="en-US" i="1" dirty="0"/>
                  <a:t>x</a:t>
                </a:r>
                <a:r>
                  <a:rPr lang="en-US" dirty="0"/>
                  <a:t>’s and </a:t>
                </a:r>
                <a:r>
                  <a:rPr lang="en-US" i="1" dirty="0"/>
                  <a:t>y</a:t>
                </a:r>
                <a:r>
                  <a:rPr lang="en-US" dirty="0"/>
                  <a:t>’s are the coordinates of the vertices</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050" t="-2166"/>
                </a:stretch>
              </a:blipFill>
            </p:spPr>
            <p:txBody>
              <a:bodyPr/>
              <a:lstStyle/>
              <a:p>
                <a:r>
                  <a:rPr lang="en-US">
                    <a:noFill/>
                  </a:rPr>
                  <a:t> </a:t>
                </a:r>
              </a:p>
            </p:txBody>
          </p:sp>
        </mc:Fallback>
      </mc:AlternateContent>
      <p:sp>
        <p:nvSpPr>
          <p:cNvPr id="37890" name="Rectangle 2"/>
          <p:cNvSpPr>
            <a:spLocks noChangeArrowheads="1"/>
          </p:cNvSpPr>
          <p:nvPr/>
        </p:nvSpPr>
        <p:spPr bwMode="auto">
          <a:xfrm>
            <a:off x="2" y="-246220"/>
            <a:ext cx="246286" cy="492443"/>
          </a:xfrm>
          <a:prstGeom prst="rect">
            <a:avLst/>
          </a:prstGeom>
          <a:noFill/>
          <a:ln w="9525">
            <a:noFill/>
            <a:miter lim="800000"/>
            <a:headEnd/>
            <a:tailEnd/>
          </a:ln>
          <a:effectLst/>
        </p:spPr>
        <p:txBody>
          <a:bodyPr vert="horz" wrap="none" lIns="121920" tIns="60960" rIns="121920" bIns="60960" numCol="1" anchor="ctr" anchorCtr="0" compatLnSpc="1">
            <a:prstTxWarp prst="textNoShape">
              <a:avLst/>
            </a:prstTxWarp>
            <a:spAutoFit/>
          </a:bodyPr>
          <a:lstStyle/>
          <a:p>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1-06 Evaluate Determinants (12.3)</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Find the area of a triangle with vertices of (2,4), (5,1), and (2,-2)</a:t>
                </a:r>
              </a:p>
              <a:p>
                <a14:m>
                  <m:oMath xmlns:m="http://schemas.openxmlformats.org/officeDocument/2006/math">
                    <m:r>
                      <a:rPr lang="en-US" b="0" i="1" smtClean="0">
                        <a:latin typeface="Cambria Math"/>
                      </a:rPr>
                      <m:t>𝐴𝑟𝑒𝑎</m:t>
                    </m:r>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m:t>
                        </m:r>
                      </m:num>
                      <m:den>
                        <m:r>
                          <a:rPr lang="en-US" b="0" i="1" smtClean="0">
                            <a:latin typeface="Cambria Math"/>
                          </a:rPr>
                          <m:t>2</m:t>
                        </m:r>
                      </m:den>
                    </m:f>
                    <m:d>
                      <m:dPr>
                        <m:begChr m:val="|"/>
                        <m:endChr m:val="|"/>
                        <m:ctrlPr>
                          <a:rPr lang="en-US" b="0" i="1" smtClean="0">
                            <a:latin typeface="Cambria Math" panose="02040503050406030204" pitchFamily="18" charset="0"/>
                          </a:rPr>
                        </m:ctrlPr>
                      </m:dPr>
                      <m:e>
                        <m:m>
                          <m:mPr>
                            <m:plcHide m:val="on"/>
                            <m:mcs>
                              <m:mc>
                                <m:mcPr>
                                  <m:count m:val="3"/>
                                  <m:mcJc m:val="center"/>
                                </m:mcPr>
                              </m:mc>
                            </m:mcs>
                            <m:ctrlPr>
                              <a:rPr lang="en-US" b="0" i="1" smtClean="0">
                                <a:latin typeface="Cambria Math" panose="02040503050406030204" pitchFamily="18" charset="0"/>
                              </a:rPr>
                            </m:ctrlPr>
                          </m:mPr>
                          <m:mr>
                            <m:e>
                              <m:r>
                                <a:rPr lang="en-US" b="0" i="1" smtClean="0">
                                  <a:latin typeface="Cambria Math"/>
                                </a:rPr>
                                <m:t>2</m:t>
                              </m:r>
                            </m:e>
                            <m:e>
                              <m:r>
                                <a:rPr lang="en-US" b="0" i="1" smtClean="0">
                                  <a:latin typeface="Cambria Math"/>
                                </a:rPr>
                                <m:t>4</m:t>
                              </m:r>
                            </m:e>
                            <m:e>
                              <m:r>
                                <a:rPr lang="en-US" b="0" i="1" smtClean="0">
                                  <a:latin typeface="Cambria Math"/>
                                </a:rPr>
                                <m:t>1</m:t>
                              </m:r>
                            </m:e>
                          </m:mr>
                          <m:mr>
                            <m:e>
                              <m:r>
                                <a:rPr lang="en-US" b="0" i="1" smtClean="0">
                                  <a:latin typeface="Cambria Math"/>
                                </a:rPr>
                                <m:t>5</m:t>
                              </m:r>
                            </m:e>
                            <m:e>
                              <m:r>
                                <a:rPr lang="en-US" b="0" i="1" smtClean="0">
                                  <a:latin typeface="Cambria Math"/>
                                </a:rPr>
                                <m:t>1</m:t>
                              </m:r>
                            </m:e>
                            <m:e>
                              <m:r>
                                <a:rPr lang="en-US" b="0" i="1" smtClean="0">
                                  <a:latin typeface="Cambria Math"/>
                                </a:rPr>
                                <m:t>1</m:t>
                              </m:r>
                            </m:e>
                          </m:mr>
                          <m:mr>
                            <m:e>
                              <m:r>
                                <a:rPr lang="en-US" b="0" i="1" smtClean="0">
                                  <a:latin typeface="Cambria Math"/>
                                </a:rPr>
                                <m:t>2</m:t>
                              </m:r>
                            </m:e>
                            <m:e>
                              <m:r>
                                <a:rPr lang="en-US" b="0" i="1" smtClean="0">
                                  <a:latin typeface="Cambria Math"/>
                                </a:rPr>
                                <m:t>−2</m:t>
                              </m:r>
                            </m:e>
                            <m:e>
                              <m:r>
                                <a:rPr lang="en-US" b="0" i="1" smtClean="0">
                                  <a:latin typeface="Cambria Math"/>
                                </a:rPr>
                                <m:t>1</m:t>
                              </m:r>
                            </m:e>
                          </m:mr>
                        </m:m>
                      </m:e>
                    </m:d>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3185" t="-4582"/>
                </a:stretch>
              </a:blipFill>
            </p:spPr>
            <p:txBody>
              <a:bodyPr/>
              <a:lstStyle/>
              <a:p>
                <a:r>
                  <a:rPr lang="en-US">
                    <a:noFill/>
                  </a:rPr>
                  <a:t> </a:t>
                </a:r>
              </a:p>
            </p:txBody>
          </p:sp>
        </mc:Fallback>
      </mc:AlternateContent>
      <p:sp>
        <p:nvSpPr>
          <p:cNvPr id="39938" name="Rectangle 2"/>
          <p:cNvSpPr>
            <a:spLocks noChangeArrowheads="1"/>
          </p:cNvSpPr>
          <p:nvPr/>
        </p:nvSpPr>
        <p:spPr bwMode="auto">
          <a:xfrm>
            <a:off x="2" y="-246220"/>
            <a:ext cx="246286" cy="492443"/>
          </a:xfrm>
          <a:prstGeom prst="rect">
            <a:avLst/>
          </a:prstGeom>
          <a:noFill/>
          <a:ln w="9525">
            <a:noFill/>
            <a:miter lim="800000"/>
            <a:headEnd/>
            <a:tailEnd/>
          </a:ln>
          <a:effectLst/>
        </p:spPr>
        <p:txBody>
          <a:bodyPr vert="horz" wrap="none" lIns="121920" tIns="60960" rIns="121920" bIns="60960" numCol="1" anchor="ctr" anchorCtr="0" compatLnSpc="1">
            <a:prstTxWarp prst="textNoShape">
              <a:avLst/>
            </a:prstTxWarp>
            <a:spAutoFit/>
          </a:bodyPr>
          <a:lstStyle/>
          <a:p>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1-06 Evaluate Determinants (12.3)</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ln w="0"/>
                    <a:solidFill>
                      <a:schemeClr val="accent1"/>
                    </a:solidFill>
                    <a:effectLst>
                      <a:outerShdw blurRad="38100" dist="25400" dir="5400000" algn="ctr" rotWithShape="0">
                        <a:srgbClr val="6E747A">
                          <a:alpha val="43000"/>
                        </a:srgbClr>
                      </a:outerShdw>
                    </a:effectLst>
                  </a:rPr>
                  <a:t>Cramer’s Rule</a:t>
                </a:r>
              </a:p>
              <a:p>
                <a:pPr lvl="1"/>
                <a:r>
                  <a:rPr lang="en-US" dirty="0"/>
                  <a:t>Write the equations in standard form</a:t>
                </a:r>
              </a:p>
              <a:p>
                <a:pPr lvl="1"/>
                <a:r>
                  <a:rPr lang="en-US" dirty="0"/>
                  <a:t>Make a matrix out of the coefficients</a:t>
                </a:r>
              </a:p>
              <a:p>
                <a:pPr lvl="0"/>
                <a:r>
                  <a:rPr lang="en-US" dirty="0"/>
                  <a:t>2×2</a:t>
                </a:r>
              </a:p>
              <a:p>
                <a:pPr lvl="0"/>
                <a14:m>
                  <m:oMath xmlns:m="http://schemas.openxmlformats.org/officeDocument/2006/math">
                    <m:eqArr>
                      <m:eqArrPr>
                        <m:ctrlPr>
                          <a:rPr lang="en-US" b="0" i="1" smtClean="0">
                            <a:solidFill>
                              <a:schemeClr val="accent6"/>
                            </a:solidFill>
                            <a:latin typeface="Cambria Math" panose="02040503050406030204" pitchFamily="18" charset="0"/>
                          </a:rPr>
                        </m:ctrlPr>
                      </m:eqArrPr>
                      <m:e>
                        <m:r>
                          <a:rPr lang="en-US" b="0" i="1" smtClean="0">
                            <a:solidFill>
                              <a:schemeClr val="accent6"/>
                            </a:solidFill>
                            <a:latin typeface="Cambria Math"/>
                          </a:rPr>
                          <m:t>𝑎𝑥</m:t>
                        </m:r>
                        <m:r>
                          <a:rPr lang="en-US" b="0" i="1" smtClean="0">
                            <a:solidFill>
                              <a:schemeClr val="accent6"/>
                            </a:solidFill>
                            <a:latin typeface="Cambria Math"/>
                          </a:rPr>
                          <m:t>+</m:t>
                        </m:r>
                        <m:r>
                          <a:rPr lang="en-US" b="0" i="1" smtClean="0">
                            <a:solidFill>
                              <a:schemeClr val="accent6"/>
                            </a:solidFill>
                            <a:latin typeface="Cambria Math"/>
                          </a:rPr>
                          <m:t>𝑏𝑦</m:t>
                        </m:r>
                        <m:r>
                          <a:rPr lang="en-US" b="0" i="1" smtClean="0">
                            <a:solidFill>
                              <a:schemeClr val="accent6"/>
                            </a:solidFill>
                            <a:latin typeface="Cambria Math"/>
                          </a:rPr>
                          <m:t>&amp;=</m:t>
                        </m:r>
                        <m:r>
                          <a:rPr lang="en-US" b="0" i="1" smtClean="0">
                            <a:solidFill>
                              <a:schemeClr val="accent6"/>
                            </a:solidFill>
                            <a:latin typeface="Cambria Math"/>
                          </a:rPr>
                          <m:t>𝑒</m:t>
                        </m:r>
                      </m:e>
                      <m:e>
                        <m:r>
                          <a:rPr lang="en-US" b="0" i="1" smtClean="0">
                            <a:solidFill>
                              <a:schemeClr val="accent6"/>
                            </a:solidFill>
                            <a:latin typeface="Cambria Math"/>
                          </a:rPr>
                          <m:t>𝑐𝑥</m:t>
                        </m:r>
                        <m:r>
                          <a:rPr lang="en-US" b="0" i="1" smtClean="0">
                            <a:solidFill>
                              <a:schemeClr val="accent6"/>
                            </a:solidFill>
                            <a:latin typeface="Cambria Math"/>
                          </a:rPr>
                          <m:t>+</m:t>
                        </m:r>
                        <m:r>
                          <a:rPr lang="en-US" b="0" i="1" smtClean="0">
                            <a:solidFill>
                              <a:schemeClr val="accent6"/>
                            </a:solidFill>
                            <a:latin typeface="Cambria Math"/>
                          </a:rPr>
                          <m:t>𝑑𝑦</m:t>
                        </m:r>
                        <m:r>
                          <a:rPr lang="en-US" b="0" i="1" smtClean="0">
                            <a:solidFill>
                              <a:schemeClr val="accent6"/>
                            </a:solidFill>
                            <a:latin typeface="Cambria Math"/>
                          </a:rPr>
                          <m:t>&amp;=</m:t>
                        </m:r>
                        <m:r>
                          <a:rPr lang="en-US" b="0" i="1" smtClean="0">
                            <a:solidFill>
                              <a:schemeClr val="accent6"/>
                            </a:solidFill>
                            <a:latin typeface="Cambria Math"/>
                          </a:rPr>
                          <m:t>𝑓</m:t>
                        </m:r>
                      </m:e>
                    </m:eqArr>
                  </m:oMath>
                </a14:m>
                <a:r>
                  <a:rPr lang="en-US" dirty="0">
                    <a:solidFill>
                      <a:schemeClr val="accent6"/>
                    </a:solidFill>
                  </a:rPr>
                  <a:t> </a:t>
                </a:r>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050" t="-2166"/>
                </a:stretch>
              </a:blipFill>
            </p:spPr>
            <p:txBody>
              <a:bodyPr/>
              <a:lstStyle/>
              <a:p>
                <a:r>
                  <a:rPr lang="en-US">
                    <a:noFill/>
                  </a:rPr>
                  <a:t> </a:t>
                </a:r>
              </a:p>
            </p:txBody>
          </p:sp>
        </mc:Fallback>
      </mc:AlternateContent>
      <p:sp>
        <p:nvSpPr>
          <p:cNvPr id="41986" name="Rectangle 2"/>
          <p:cNvSpPr>
            <a:spLocks noChangeArrowheads="1"/>
          </p:cNvSpPr>
          <p:nvPr/>
        </p:nvSpPr>
        <p:spPr bwMode="auto">
          <a:xfrm>
            <a:off x="2" y="-246220"/>
            <a:ext cx="246286" cy="492443"/>
          </a:xfrm>
          <a:prstGeom prst="rect">
            <a:avLst/>
          </a:prstGeom>
          <a:noFill/>
          <a:ln w="9525">
            <a:noFill/>
            <a:miter lim="800000"/>
            <a:headEnd/>
            <a:tailEnd/>
          </a:ln>
          <a:effectLst/>
        </p:spPr>
        <p:txBody>
          <a:bodyPr vert="horz" wrap="none" lIns="121920" tIns="60960" rIns="121920" bIns="60960" numCol="1" anchor="ctr" anchorCtr="0" compatLnSpc="1">
            <a:prstTxWarp prst="textNoShape">
              <a:avLst/>
            </a:prstTxWarp>
            <a:spAutoFit/>
          </a:bodyPr>
          <a:lstStyle/>
          <a:p>
            <a:endParaRPr lang="en-US" sz="2400"/>
          </a:p>
        </p:txBody>
      </p:sp>
      <p:sp>
        <p:nvSpPr>
          <p:cNvPr id="41988" name="Rectangle 4"/>
          <p:cNvSpPr>
            <a:spLocks noChangeArrowheads="1"/>
          </p:cNvSpPr>
          <p:nvPr/>
        </p:nvSpPr>
        <p:spPr bwMode="auto">
          <a:xfrm>
            <a:off x="2" y="-246220"/>
            <a:ext cx="246286" cy="492443"/>
          </a:xfrm>
          <a:prstGeom prst="rect">
            <a:avLst/>
          </a:prstGeom>
          <a:noFill/>
          <a:ln w="9525">
            <a:noFill/>
            <a:miter lim="800000"/>
            <a:headEnd/>
            <a:tailEnd/>
          </a:ln>
          <a:effectLst/>
        </p:spPr>
        <p:txBody>
          <a:bodyPr vert="horz" wrap="none" lIns="121920" tIns="60960" rIns="121920" bIns="60960" numCol="1" anchor="ctr" anchorCtr="0" compatLnSpc="1">
            <a:prstTxWarp prst="textNoShape">
              <a:avLst/>
            </a:prstTxWarp>
            <a:spAutoFit/>
          </a:bodyPr>
          <a:lstStyle/>
          <a:p>
            <a:endParaRPr lang="en-US" sz="2400"/>
          </a:p>
        </p:txBody>
      </p:sp>
      <p:sp>
        <p:nvSpPr>
          <p:cNvPr id="8" name="Content Placeholder 2"/>
          <p:cNvSpPr txBox="1">
            <a:spLocks/>
          </p:cNvSpPr>
          <p:nvPr/>
        </p:nvSpPr>
        <p:spPr>
          <a:xfrm>
            <a:off x="3156688" y="3311392"/>
            <a:ext cx="1625600" cy="609600"/>
          </a:xfrm>
          <a:prstGeom prst="rect">
            <a:avLst/>
          </a:prstGeom>
        </p:spPr>
        <p:txBody>
          <a:bodyPr vert="horz" lIns="121920" tIns="60960" rIns="121920" bIns="60960" rtlCol="0">
            <a:normAutofit fontScale="92500" lnSpcReduction="20000"/>
          </a:bodyPr>
          <a:lstStyle/>
          <a:p>
            <a:pPr marL="457189" indent="-457189" defTabSz="1219170">
              <a:spcBef>
                <a:spcPct val="20000"/>
              </a:spcBef>
              <a:defRPr/>
            </a:pPr>
            <a:r>
              <a:rPr lang="en-US" sz="4267" dirty="0">
                <a:effectLst/>
              </a:rPr>
              <a:t>gives</a:t>
            </a:r>
          </a:p>
          <a:p>
            <a:pPr marL="457189" indent="-457189" defTabSz="1219170">
              <a:spcBef>
                <a:spcPct val="20000"/>
              </a:spcBef>
              <a:buFont typeface="Arial" pitchFamily="34" charset="0"/>
              <a:buChar char="•"/>
              <a:defRPr/>
            </a:pPr>
            <a:endParaRPr lang="en-US" sz="4267" dirty="0">
              <a:effectLst/>
            </a:endParaRPr>
          </a:p>
        </p:txBody>
      </p:sp>
      <mc:AlternateContent xmlns:mc="http://schemas.openxmlformats.org/markup-compatibility/2006" xmlns:a14="http://schemas.microsoft.com/office/drawing/2010/main">
        <mc:Choice Requires="a14">
          <p:sp>
            <p:nvSpPr>
              <p:cNvPr id="4" name="Rectangle 3"/>
              <p:cNvSpPr/>
              <p:nvPr/>
            </p:nvSpPr>
            <p:spPr>
              <a:xfrm>
                <a:off x="5063253" y="3150971"/>
                <a:ext cx="5751446" cy="25174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267" i="1" dirty="0" smtClean="0">
                          <a:solidFill>
                            <a:schemeClr val="accent6"/>
                          </a:solidFill>
                          <a:effectLst/>
                          <a:latin typeface="Cambria Math"/>
                        </a:rPr>
                        <m:t>𝑥</m:t>
                      </m:r>
                      <m:r>
                        <a:rPr lang="en-US" sz="4267" i="1" dirty="0" smtClean="0">
                          <a:solidFill>
                            <a:schemeClr val="accent6"/>
                          </a:solidFill>
                          <a:effectLst/>
                          <a:latin typeface="Cambria Math"/>
                        </a:rPr>
                        <m:t>=</m:t>
                      </m:r>
                      <m:f>
                        <m:fPr>
                          <m:ctrlPr>
                            <a:rPr lang="en-US" sz="4267" i="1" dirty="0">
                              <a:solidFill>
                                <a:schemeClr val="accent6"/>
                              </a:solidFill>
                              <a:effectLst/>
                              <a:latin typeface="Cambria Math" panose="02040503050406030204" pitchFamily="18" charset="0"/>
                            </a:rPr>
                          </m:ctrlPr>
                        </m:fPr>
                        <m:num>
                          <m:d>
                            <m:dPr>
                              <m:begChr m:val="|"/>
                              <m:endChr m:val="|"/>
                              <m:ctrlPr>
                                <a:rPr lang="en-US" sz="4267" i="1" dirty="0">
                                  <a:solidFill>
                                    <a:schemeClr val="accent6"/>
                                  </a:solidFill>
                                  <a:effectLst/>
                                  <a:latin typeface="Cambria Math" panose="02040503050406030204" pitchFamily="18" charset="0"/>
                                </a:rPr>
                              </m:ctrlPr>
                            </m:dPr>
                            <m:e>
                              <m:m>
                                <m:mPr>
                                  <m:plcHide m:val="on"/>
                                  <m:mcs>
                                    <m:mc>
                                      <m:mcPr>
                                        <m:count m:val="2"/>
                                        <m:mcJc m:val="center"/>
                                      </m:mcPr>
                                    </m:mc>
                                  </m:mcs>
                                  <m:ctrlPr>
                                    <a:rPr lang="en-US" sz="4267" i="1" dirty="0">
                                      <a:solidFill>
                                        <a:schemeClr val="accent6"/>
                                      </a:solidFill>
                                      <a:effectLst/>
                                      <a:latin typeface="Cambria Math" panose="02040503050406030204" pitchFamily="18" charset="0"/>
                                    </a:rPr>
                                  </m:ctrlPr>
                                </m:mPr>
                                <m:mr>
                                  <m:e>
                                    <m:r>
                                      <a:rPr lang="en-US" sz="4267" i="1" dirty="0">
                                        <a:solidFill>
                                          <a:schemeClr val="accent6"/>
                                        </a:solidFill>
                                        <a:effectLst/>
                                        <a:latin typeface="Cambria Math"/>
                                      </a:rPr>
                                      <m:t>𝑒</m:t>
                                    </m:r>
                                  </m:e>
                                  <m:e>
                                    <m:r>
                                      <a:rPr lang="en-US" sz="4267" i="1" dirty="0">
                                        <a:solidFill>
                                          <a:schemeClr val="accent6"/>
                                        </a:solidFill>
                                        <a:effectLst/>
                                        <a:latin typeface="Cambria Math"/>
                                      </a:rPr>
                                      <m:t>𝑏</m:t>
                                    </m:r>
                                  </m:e>
                                </m:mr>
                                <m:mr>
                                  <m:e>
                                    <m:r>
                                      <a:rPr lang="en-US" sz="4267" i="1" dirty="0">
                                        <a:solidFill>
                                          <a:schemeClr val="accent6"/>
                                        </a:solidFill>
                                        <a:effectLst/>
                                        <a:latin typeface="Cambria Math"/>
                                      </a:rPr>
                                      <m:t>𝑓</m:t>
                                    </m:r>
                                  </m:e>
                                  <m:e>
                                    <m:r>
                                      <a:rPr lang="en-US" sz="4267" i="1" dirty="0">
                                        <a:solidFill>
                                          <a:schemeClr val="accent6"/>
                                        </a:solidFill>
                                        <a:effectLst/>
                                        <a:latin typeface="Cambria Math"/>
                                      </a:rPr>
                                      <m:t>𝑑</m:t>
                                    </m:r>
                                  </m:e>
                                </m:mr>
                              </m:m>
                            </m:e>
                          </m:d>
                        </m:num>
                        <m:den>
                          <m:d>
                            <m:dPr>
                              <m:begChr m:val="|"/>
                              <m:endChr m:val="|"/>
                              <m:ctrlPr>
                                <a:rPr lang="en-US" sz="4267" i="1" dirty="0">
                                  <a:solidFill>
                                    <a:schemeClr val="accent6"/>
                                  </a:solidFill>
                                  <a:effectLst/>
                                  <a:latin typeface="Cambria Math" panose="02040503050406030204" pitchFamily="18" charset="0"/>
                                </a:rPr>
                              </m:ctrlPr>
                            </m:dPr>
                            <m:e>
                              <m:m>
                                <m:mPr>
                                  <m:plcHide m:val="on"/>
                                  <m:mcs>
                                    <m:mc>
                                      <m:mcPr>
                                        <m:count m:val="2"/>
                                        <m:mcJc m:val="center"/>
                                      </m:mcPr>
                                    </m:mc>
                                  </m:mcs>
                                  <m:ctrlPr>
                                    <a:rPr lang="en-US" sz="4267" i="1" dirty="0">
                                      <a:solidFill>
                                        <a:schemeClr val="accent6"/>
                                      </a:solidFill>
                                      <a:effectLst/>
                                      <a:latin typeface="Cambria Math" panose="02040503050406030204" pitchFamily="18" charset="0"/>
                                    </a:rPr>
                                  </m:ctrlPr>
                                </m:mPr>
                                <m:mr>
                                  <m:e>
                                    <m:r>
                                      <a:rPr lang="en-US" sz="4267" i="1" dirty="0">
                                        <a:solidFill>
                                          <a:schemeClr val="accent6"/>
                                        </a:solidFill>
                                        <a:effectLst/>
                                        <a:latin typeface="Cambria Math"/>
                                      </a:rPr>
                                      <m:t>𝑎</m:t>
                                    </m:r>
                                  </m:e>
                                  <m:e>
                                    <m:r>
                                      <a:rPr lang="en-US" sz="4267" i="1" dirty="0">
                                        <a:solidFill>
                                          <a:schemeClr val="accent6"/>
                                        </a:solidFill>
                                        <a:effectLst/>
                                        <a:latin typeface="Cambria Math"/>
                                      </a:rPr>
                                      <m:t>𝑏</m:t>
                                    </m:r>
                                  </m:e>
                                </m:mr>
                                <m:mr>
                                  <m:e>
                                    <m:r>
                                      <a:rPr lang="en-US" sz="4267" i="1" dirty="0">
                                        <a:solidFill>
                                          <a:schemeClr val="accent6"/>
                                        </a:solidFill>
                                        <a:effectLst/>
                                        <a:latin typeface="Cambria Math"/>
                                      </a:rPr>
                                      <m:t>𝑐</m:t>
                                    </m:r>
                                  </m:e>
                                  <m:e>
                                    <m:r>
                                      <a:rPr lang="en-US" sz="4267" i="1" dirty="0">
                                        <a:solidFill>
                                          <a:schemeClr val="accent6"/>
                                        </a:solidFill>
                                        <a:effectLst/>
                                        <a:latin typeface="Cambria Math"/>
                                      </a:rPr>
                                      <m:t>𝑑</m:t>
                                    </m:r>
                                  </m:e>
                                </m:mr>
                              </m:m>
                            </m:e>
                          </m:d>
                        </m:den>
                      </m:f>
                      <m:r>
                        <a:rPr lang="en-US" sz="4267" i="1" dirty="0">
                          <a:solidFill>
                            <a:schemeClr val="accent6"/>
                          </a:solidFill>
                          <a:effectLst/>
                          <a:latin typeface="Cambria Math"/>
                        </a:rPr>
                        <m:t>,</m:t>
                      </m:r>
                      <m:r>
                        <a:rPr lang="en-US" sz="4267" i="1" dirty="0">
                          <a:solidFill>
                            <a:schemeClr val="accent6"/>
                          </a:solidFill>
                          <a:effectLst/>
                          <a:latin typeface="Cambria Math"/>
                        </a:rPr>
                        <m:t>𝑦</m:t>
                      </m:r>
                      <m:r>
                        <a:rPr lang="en-US" sz="4267" i="1" dirty="0">
                          <a:solidFill>
                            <a:schemeClr val="accent6"/>
                          </a:solidFill>
                          <a:effectLst/>
                          <a:latin typeface="Cambria Math"/>
                        </a:rPr>
                        <m:t>=</m:t>
                      </m:r>
                      <m:f>
                        <m:fPr>
                          <m:ctrlPr>
                            <a:rPr lang="en-US" sz="4267" i="1" dirty="0">
                              <a:solidFill>
                                <a:schemeClr val="accent6"/>
                              </a:solidFill>
                              <a:effectLst/>
                              <a:latin typeface="Cambria Math" panose="02040503050406030204" pitchFamily="18" charset="0"/>
                            </a:rPr>
                          </m:ctrlPr>
                        </m:fPr>
                        <m:num>
                          <m:d>
                            <m:dPr>
                              <m:begChr m:val="|"/>
                              <m:endChr m:val="|"/>
                              <m:ctrlPr>
                                <a:rPr lang="en-US" sz="4267" i="1" dirty="0">
                                  <a:solidFill>
                                    <a:schemeClr val="accent6"/>
                                  </a:solidFill>
                                  <a:effectLst/>
                                  <a:latin typeface="Cambria Math" panose="02040503050406030204" pitchFamily="18" charset="0"/>
                                </a:rPr>
                              </m:ctrlPr>
                            </m:dPr>
                            <m:e>
                              <m:m>
                                <m:mPr>
                                  <m:plcHide m:val="on"/>
                                  <m:mcs>
                                    <m:mc>
                                      <m:mcPr>
                                        <m:count m:val="2"/>
                                        <m:mcJc m:val="center"/>
                                      </m:mcPr>
                                    </m:mc>
                                  </m:mcs>
                                  <m:ctrlPr>
                                    <a:rPr lang="en-US" sz="4267" i="1" dirty="0">
                                      <a:solidFill>
                                        <a:schemeClr val="accent6"/>
                                      </a:solidFill>
                                      <a:effectLst/>
                                      <a:latin typeface="Cambria Math" panose="02040503050406030204" pitchFamily="18" charset="0"/>
                                    </a:rPr>
                                  </m:ctrlPr>
                                </m:mPr>
                                <m:mr>
                                  <m:e>
                                    <m:r>
                                      <a:rPr lang="en-US" sz="4267" i="1" dirty="0">
                                        <a:solidFill>
                                          <a:schemeClr val="accent6"/>
                                        </a:solidFill>
                                        <a:effectLst/>
                                        <a:latin typeface="Cambria Math"/>
                                      </a:rPr>
                                      <m:t>𝑎</m:t>
                                    </m:r>
                                  </m:e>
                                  <m:e>
                                    <m:r>
                                      <a:rPr lang="en-US" sz="4267" i="1" dirty="0">
                                        <a:solidFill>
                                          <a:schemeClr val="accent6"/>
                                        </a:solidFill>
                                        <a:effectLst/>
                                        <a:latin typeface="Cambria Math"/>
                                      </a:rPr>
                                      <m:t>𝑒</m:t>
                                    </m:r>
                                  </m:e>
                                </m:mr>
                                <m:mr>
                                  <m:e>
                                    <m:r>
                                      <a:rPr lang="en-US" sz="4267" i="1" dirty="0">
                                        <a:solidFill>
                                          <a:schemeClr val="accent6"/>
                                        </a:solidFill>
                                        <a:effectLst/>
                                        <a:latin typeface="Cambria Math"/>
                                      </a:rPr>
                                      <m:t>𝑐</m:t>
                                    </m:r>
                                  </m:e>
                                  <m:e>
                                    <m:r>
                                      <a:rPr lang="en-US" sz="4267" i="1" dirty="0">
                                        <a:solidFill>
                                          <a:schemeClr val="accent6"/>
                                        </a:solidFill>
                                        <a:effectLst/>
                                        <a:latin typeface="Cambria Math"/>
                                      </a:rPr>
                                      <m:t>𝑓</m:t>
                                    </m:r>
                                  </m:e>
                                </m:mr>
                              </m:m>
                            </m:e>
                          </m:d>
                        </m:num>
                        <m:den>
                          <m:d>
                            <m:dPr>
                              <m:begChr m:val="|"/>
                              <m:endChr m:val="|"/>
                              <m:ctrlPr>
                                <a:rPr lang="en-US" sz="4267" i="1" dirty="0">
                                  <a:solidFill>
                                    <a:schemeClr val="accent6"/>
                                  </a:solidFill>
                                  <a:effectLst/>
                                  <a:latin typeface="Cambria Math" panose="02040503050406030204" pitchFamily="18" charset="0"/>
                                </a:rPr>
                              </m:ctrlPr>
                            </m:dPr>
                            <m:e>
                              <m:m>
                                <m:mPr>
                                  <m:plcHide m:val="on"/>
                                  <m:mcs>
                                    <m:mc>
                                      <m:mcPr>
                                        <m:count m:val="2"/>
                                        <m:mcJc m:val="center"/>
                                      </m:mcPr>
                                    </m:mc>
                                  </m:mcs>
                                  <m:ctrlPr>
                                    <a:rPr lang="en-US" sz="4267" i="1" dirty="0">
                                      <a:solidFill>
                                        <a:schemeClr val="accent6"/>
                                      </a:solidFill>
                                      <a:effectLst/>
                                      <a:latin typeface="Cambria Math" panose="02040503050406030204" pitchFamily="18" charset="0"/>
                                    </a:rPr>
                                  </m:ctrlPr>
                                </m:mPr>
                                <m:mr>
                                  <m:e>
                                    <m:r>
                                      <a:rPr lang="en-US" sz="4267" i="1" dirty="0">
                                        <a:solidFill>
                                          <a:schemeClr val="accent6"/>
                                        </a:solidFill>
                                        <a:effectLst/>
                                        <a:latin typeface="Cambria Math"/>
                                      </a:rPr>
                                      <m:t>𝑎</m:t>
                                    </m:r>
                                  </m:e>
                                  <m:e>
                                    <m:r>
                                      <a:rPr lang="en-US" sz="4267" i="1" dirty="0">
                                        <a:solidFill>
                                          <a:schemeClr val="accent6"/>
                                        </a:solidFill>
                                        <a:effectLst/>
                                        <a:latin typeface="Cambria Math"/>
                                      </a:rPr>
                                      <m:t>𝑏</m:t>
                                    </m:r>
                                  </m:e>
                                </m:mr>
                                <m:mr>
                                  <m:e>
                                    <m:r>
                                      <a:rPr lang="en-US" sz="4267" i="1" dirty="0">
                                        <a:solidFill>
                                          <a:schemeClr val="accent6"/>
                                        </a:solidFill>
                                        <a:effectLst/>
                                        <a:latin typeface="Cambria Math"/>
                                      </a:rPr>
                                      <m:t>𝑐</m:t>
                                    </m:r>
                                  </m:e>
                                  <m:e>
                                    <m:r>
                                      <a:rPr lang="en-US" sz="4267" i="1" dirty="0">
                                        <a:solidFill>
                                          <a:schemeClr val="accent6"/>
                                        </a:solidFill>
                                        <a:effectLst/>
                                        <a:latin typeface="Cambria Math"/>
                                      </a:rPr>
                                      <m:t>𝑑</m:t>
                                    </m:r>
                                  </m:e>
                                </m:mr>
                              </m:m>
                            </m:e>
                          </m:d>
                        </m:den>
                      </m:f>
                    </m:oMath>
                  </m:oMathPara>
                </a14:m>
                <a:endParaRPr lang="en-US" sz="3733" dirty="0">
                  <a:solidFill>
                    <a:schemeClr val="tx1"/>
                  </a:solidFill>
                  <a:effectLst/>
                </a:endParaRPr>
              </a:p>
            </p:txBody>
          </p:sp>
        </mc:Choice>
        <mc:Fallback xmlns="">
          <p:sp>
            <p:nvSpPr>
              <p:cNvPr id="4" name="Rectangle 3"/>
              <p:cNvSpPr>
                <a:spLocks noRot="1" noChangeAspect="1" noMove="1" noResize="1" noEditPoints="1" noAdjustHandles="1" noChangeArrowheads="1" noChangeShapeType="1" noTextEdit="1"/>
              </p:cNvSpPr>
              <p:nvPr/>
            </p:nvSpPr>
            <p:spPr>
              <a:xfrm>
                <a:off x="5063253" y="3150971"/>
                <a:ext cx="5751446" cy="2517420"/>
              </a:xfrm>
              <a:prstGeom prst="rect">
                <a:avLst/>
              </a:prstGeom>
              <a:blipFill>
                <a:blip r:embed="rId4"/>
                <a:stretch>
                  <a:fillRect/>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1-06 Evaluate Determinants (12.3)</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14:m>
                  <m:oMath xmlns:m="http://schemas.openxmlformats.org/officeDocument/2006/math">
                    <m:eqArr>
                      <m:eqArrPr>
                        <m:ctrlPr>
                          <a:rPr lang="en-US" b="0" i="1" smtClean="0">
                            <a:latin typeface="Cambria Math" panose="02040503050406030204" pitchFamily="18" charset="0"/>
                          </a:rPr>
                        </m:ctrlPr>
                      </m:eqArrPr>
                      <m:e>
                        <m:r>
                          <a:rPr lang="en-US" b="0" i="1" smtClean="0">
                            <a:latin typeface="Cambria Math"/>
                          </a:rPr>
                          <m:t>2</m:t>
                        </m:r>
                        <m:r>
                          <a:rPr lang="en-US" b="0" i="1" smtClean="0">
                            <a:latin typeface="Cambria Math"/>
                          </a:rPr>
                          <m:t>𝑥</m:t>
                        </m:r>
                        <m:r>
                          <a:rPr lang="en-US" b="0" i="1" smtClean="0">
                            <a:latin typeface="Cambria Math"/>
                          </a:rPr>
                          <m:t>&amp;+&amp;</m:t>
                        </m:r>
                        <m:r>
                          <a:rPr lang="en-US" b="0" i="1" smtClean="0">
                            <a:latin typeface="Cambria Math"/>
                          </a:rPr>
                          <m:t>𝑦</m:t>
                        </m:r>
                        <m:r>
                          <a:rPr lang="en-US" b="0" i="1" smtClean="0">
                            <a:latin typeface="Cambria Math"/>
                          </a:rPr>
                          <m:t>&amp;=&amp;1</m:t>
                        </m:r>
                      </m:e>
                      <m:e>
                        <m:r>
                          <a:rPr lang="en-US" b="0" i="1" smtClean="0">
                            <a:latin typeface="Cambria Math"/>
                          </a:rPr>
                          <m:t>3</m:t>
                        </m:r>
                        <m:r>
                          <a:rPr lang="en-US" b="0" i="1" smtClean="0">
                            <a:latin typeface="Cambria Math"/>
                          </a:rPr>
                          <m:t>𝑥</m:t>
                        </m:r>
                        <m:r>
                          <a:rPr lang="en-US" b="0" i="1" smtClean="0">
                            <a:latin typeface="Cambria Math"/>
                          </a:rPr>
                          <m:t>&amp;−2&amp;</m:t>
                        </m:r>
                        <m:r>
                          <a:rPr lang="en-US" b="0" i="1" smtClean="0">
                            <a:latin typeface="Cambria Math"/>
                          </a:rPr>
                          <m:t>𝑦</m:t>
                        </m:r>
                        <m:r>
                          <a:rPr lang="en-US" b="0" i="1" smtClean="0">
                            <a:latin typeface="Cambria Math"/>
                          </a:rPr>
                          <m:t>&amp;=−2&amp;3</m:t>
                        </m:r>
                      </m:e>
                    </m:eqAr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741" t="-1617"/>
                </a:stretch>
              </a:blipFill>
            </p:spPr>
            <p:txBody>
              <a:bodyPr/>
              <a:lstStyle/>
              <a:p>
                <a:r>
                  <a:rPr lang="en-US">
                    <a:noFill/>
                  </a:rPr>
                  <a:t> </a:t>
                </a:r>
              </a:p>
            </p:txBody>
          </p:sp>
        </mc:Fallback>
      </mc:AlternateContent>
      <p:sp>
        <p:nvSpPr>
          <p:cNvPr id="43010" name="Rectangle 2"/>
          <p:cNvSpPr>
            <a:spLocks noChangeArrowheads="1"/>
          </p:cNvSpPr>
          <p:nvPr/>
        </p:nvSpPr>
        <p:spPr bwMode="auto">
          <a:xfrm>
            <a:off x="2" y="-246220"/>
            <a:ext cx="246286" cy="492443"/>
          </a:xfrm>
          <a:prstGeom prst="rect">
            <a:avLst/>
          </a:prstGeom>
          <a:noFill/>
          <a:ln w="9525">
            <a:noFill/>
            <a:miter lim="800000"/>
            <a:headEnd/>
            <a:tailEnd/>
          </a:ln>
          <a:effectLst/>
        </p:spPr>
        <p:txBody>
          <a:bodyPr vert="horz" wrap="none" lIns="121920" tIns="60960" rIns="121920" bIns="60960" numCol="1" anchor="ctr" anchorCtr="0" compatLnSpc="1">
            <a:prstTxWarp prst="textNoShape">
              <a:avLst/>
            </a:prstTxWarp>
            <a:spAutoFit/>
          </a:bodyPr>
          <a:lstStyle/>
          <a:p>
            <a:endParaRPr lang="en-US" sz="24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1-06 Evaluate Determinants (12.3)</a:t>
            </a:r>
          </a:p>
        </p:txBody>
      </p:sp>
      <p:sp>
        <p:nvSpPr>
          <p:cNvPr id="3" name="Content Placeholder 2"/>
          <p:cNvSpPr>
            <a:spLocks noGrp="1"/>
          </p:cNvSpPr>
          <p:nvPr>
            <p:ph idx="1"/>
          </p:nvPr>
        </p:nvSpPr>
        <p:spPr/>
        <p:txBody>
          <a:bodyPr>
            <a:normAutofit/>
          </a:bodyPr>
          <a:lstStyle/>
          <a:p>
            <a:pPr lvl="0"/>
            <a:r>
              <a:rPr lang="en-US" dirty="0">
                <a:ln w="0"/>
                <a:solidFill>
                  <a:schemeClr val="accent1"/>
                </a:solidFill>
                <a:effectLst>
                  <a:outerShdw blurRad="38100" dist="25400" dir="5400000" algn="ctr" rotWithShape="0">
                    <a:srgbClr val="6E747A">
                      <a:alpha val="43000"/>
                    </a:srgbClr>
                  </a:outerShdw>
                </a:effectLst>
              </a:rPr>
              <a:t>Cramer’s Rule on a 3×3 System </a:t>
            </a:r>
          </a:p>
          <a:p>
            <a:pPr lvl="1"/>
            <a:r>
              <a:rPr lang="en-US" dirty="0"/>
              <a:t>Same as 2×2 system</a:t>
            </a:r>
          </a:p>
          <a:p>
            <a:pPr lvl="1"/>
            <a:r>
              <a:rPr lang="en-US" dirty="0"/>
              <a:t>The denominator is the determinant of the coefficient matrix and the numerator is the same only with the column of the variable you are solving for replaced with the = column.</a:t>
            </a:r>
          </a:p>
          <a:p>
            <a:pPr lvl="1"/>
            <a:endParaRPr lang="en-US" dirty="0"/>
          </a:p>
          <a:p>
            <a:pPr lvl="1"/>
            <a:endParaRPr lang="en-US"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1-06 Evaluate Determinants (12.3)</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14:m>
                  <m:oMath xmlns:m="http://schemas.openxmlformats.org/officeDocument/2006/math">
                    <m:f>
                      <m:fPr>
                        <m:type m:val="noBar"/>
                        <m:ctrlPr>
                          <a:rPr lang="en-US" b="0" i="1" smtClean="0">
                            <a:latin typeface="Cambria Math" panose="02040503050406030204" pitchFamily="18" charset="0"/>
                          </a:rPr>
                        </m:ctrlPr>
                      </m:fPr>
                      <m:num>
                        <m:r>
                          <a:rPr lang="en-US" i="1">
                            <a:latin typeface="Cambria Math" panose="02040503050406030204" pitchFamily="18" charset="0"/>
                          </a:rPr>
                          <m:t>2</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+6</m:t>
                        </m:r>
                        <m:r>
                          <a:rPr lang="en-US" i="1">
                            <a:latin typeface="Cambria Math" panose="02040503050406030204" pitchFamily="18" charset="0"/>
                          </a:rPr>
                          <m:t>𝑧</m:t>
                        </m:r>
                        <m:r>
                          <a:rPr lang="en-US" i="1">
                            <a:latin typeface="Cambria Math" panose="02040503050406030204" pitchFamily="18" charset="0"/>
                          </a:rPr>
                          <m:t>=−4</m:t>
                        </m:r>
                        <m:r>
                          <m:rPr>
                            <m:nor/>
                          </m:rPr>
                          <a:rPr lang="en-US" i="1" dirty="0"/>
                          <m:t> </m:t>
                        </m:r>
                      </m:num>
                      <m:den>
                        <m:eqArr>
                          <m:eqArrPr>
                            <m:ctrlPr>
                              <a:rPr lang="en-US" i="1">
                                <a:latin typeface="Cambria Math" panose="02040503050406030204" pitchFamily="18" charset="0"/>
                              </a:rPr>
                            </m:ctrlPr>
                          </m:eqArrPr>
                          <m:e>
                            <m:r>
                              <a:rPr lang="en-US" i="1">
                                <a:latin typeface="Cambria Math" panose="02040503050406030204" pitchFamily="18" charset="0"/>
                              </a:rPr>
                              <m:t>6</m:t>
                            </m:r>
                            <m:r>
                              <a:rPr lang="en-US" i="1">
                                <a:latin typeface="Cambria Math" panose="02040503050406030204" pitchFamily="18" charset="0"/>
                              </a:rPr>
                              <m:t>𝑥</m:t>
                            </m:r>
                            <m:r>
                              <a:rPr lang="en-US" i="1">
                                <a:latin typeface="Cambria Math" panose="02040503050406030204" pitchFamily="18" charset="0"/>
                              </a:rPr>
                              <m:t>+4</m:t>
                            </m:r>
                            <m:r>
                              <a:rPr lang="en-US" i="1">
                                <a:latin typeface="Cambria Math" panose="02040503050406030204" pitchFamily="18" charset="0"/>
                              </a:rPr>
                              <m:t>𝑦</m:t>
                            </m:r>
                            <m:r>
                              <a:rPr lang="en-US" i="1">
                                <a:latin typeface="Cambria Math" panose="02040503050406030204" pitchFamily="18" charset="0"/>
                              </a:rPr>
                              <m:t>−5</m:t>
                            </m:r>
                            <m:r>
                              <a:rPr lang="en-US" i="1">
                                <a:latin typeface="Cambria Math" panose="02040503050406030204" pitchFamily="18" charset="0"/>
                              </a:rPr>
                              <m:t>𝑧</m:t>
                            </m:r>
                            <m:r>
                              <a:rPr lang="en-US" i="1">
                                <a:latin typeface="Cambria Math" panose="02040503050406030204" pitchFamily="18" charset="0"/>
                              </a:rPr>
                              <m:t>=−7</m:t>
                            </m:r>
                            <m:r>
                              <m:rPr>
                                <m:nor/>
                              </m:rPr>
                              <a:rPr lang="en-US" i="1" dirty="0"/>
                              <m:t> </m:t>
                            </m:r>
                          </m:e>
                          <m:e>
                            <m:r>
                              <a:rPr lang="en-US" i="1">
                                <a:latin typeface="Cambria Math" panose="02040503050406030204" pitchFamily="18" charset="0"/>
                              </a:rPr>
                              <m:t>−4</m:t>
                            </m:r>
                            <m:r>
                              <a:rPr lang="en-US" i="1">
                                <a:latin typeface="Cambria Math" panose="02040503050406030204" pitchFamily="18" charset="0"/>
                              </a:rPr>
                              <m:t>𝑥</m:t>
                            </m:r>
                            <m:r>
                              <a:rPr lang="en-US" i="1">
                                <a:latin typeface="Cambria Math" panose="02040503050406030204" pitchFamily="18" charset="0"/>
                              </a:rPr>
                              <m:t>−2</m:t>
                            </m:r>
                            <m:r>
                              <a:rPr lang="en-US" i="1">
                                <a:latin typeface="Cambria Math" panose="02040503050406030204" pitchFamily="18" charset="0"/>
                              </a:rPr>
                              <m:t>𝑦</m:t>
                            </m:r>
                            <m:r>
                              <a:rPr lang="en-US" i="1">
                                <a:latin typeface="Cambria Math" panose="02040503050406030204" pitchFamily="18" charset="0"/>
                              </a:rPr>
                              <m:t>+5</m:t>
                            </m:r>
                            <m:r>
                              <a:rPr lang="en-US" i="1">
                                <a:latin typeface="Cambria Math" panose="02040503050406030204" pitchFamily="18" charset="0"/>
                              </a:rPr>
                              <m:t>𝑧</m:t>
                            </m:r>
                            <m:r>
                              <a:rPr lang="en-US" i="1">
                                <a:latin typeface="Cambria Math" panose="02040503050406030204" pitchFamily="18" charset="0"/>
                              </a:rPr>
                              <m:t>=9</m:t>
                            </m:r>
                            <m:r>
                              <m:rPr>
                                <m:nor/>
                              </m:rPr>
                              <a:rPr lang="en-US" i="1" dirty="0"/>
                              <m:t> </m:t>
                            </m:r>
                          </m:e>
                        </m:eqArr>
                      </m:den>
                    </m:f>
                  </m:oMath>
                </a14:m>
                <a:endParaRPr lang="en-US" b="0" i="1" dirty="0">
                  <a:latin typeface="Cambria Math" panose="02040503050406030204" pitchFamily="18"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494064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D7E47-18BE-4D7E-9709-9288F2143449}"/>
              </a:ext>
            </a:extLst>
          </p:cNvPr>
          <p:cNvSpPr>
            <a:spLocks noGrp="1"/>
          </p:cNvSpPr>
          <p:nvPr>
            <p:ph type="title"/>
          </p:nvPr>
        </p:nvSpPr>
        <p:spPr/>
        <p:txBody>
          <a:bodyPr/>
          <a:lstStyle/>
          <a:p>
            <a:r>
              <a:rPr lang="en-US" b="1" dirty="0"/>
              <a:t>1-07 Use Inverse Matrices to Solve Linear Systems (12.4)</a:t>
            </a:r>
          </a:p>
        </p:txBody>
      </p:sp>
      <p:sp>
        <p:nvSpPr>
          <p:cNvPr id="3" name="Text Placeholder 2">
            <a:extLst>
              <a:ext uri="{FF2B5EF4-FFF2-40B4-BE49-F238E27FC236}">
                <a16:creationId xmlns:a16="http://schemas.microsoft.com/office/drawing/2014/main" id="{E1C5F422-B5BA-46B0-ABBA-8497E073278A}"/>
              </a:ext>
            </a:extLst>
          </p:cNvPr>
          <p:cNvSpPr>
            <a:spLocks noGrp="1"/>
          </p:cNvSpPr>
          <p:nvPr>
            <p:ph type="body" idx="1"/>
          </p:nvPr>
        </p:nvSpPr>
        <p:spPr/>
        <p:txBody>
          <a:bodyPr/>
          <a:lstStyle/>
          <a:p>
            <a:r>
              <a:rPr lang="en-US" dirty="0"/>
              <a:t>After this lesson…</a:t>
            </a:r>
          </a:p>
          <a:p>
            <a:r>
              <a:rPr lang="en-US" dirty="0"/>
              <a:t>• I can find the inverse of a matrix.</a:t>
            </a:r>
          </a:p>
          <a:p>
            <a:r>
              <a:rPr lang="en-US" dirty="0"/>
              <a:t>• I can solve linear systems using inverse matrices.</a:t>
            </a:r>
          </a:p>
          <a:p>
            <a:r>
              <a:rPr lang="en-US" dirty="0"/>
              <a:t>• I can solve real-life problems using inverse matrices.</a:t>
            </a:r>
          </a:p>
        </p:txBody>
      </p:sp>
      <p:sp>
        <p:nvSpPr>
          <p:cNvPr id="4" name="Slide Number Placeholder 3">
            <a:extLst>
              <a:ext uri="{FF2B5EF4-FFF2-40B4-BE49-F238E27FC236}">
                <a16:creationId xmlns:a16="http://schemas.microsoft.com/office/drawing/2014/main" id="{8BB3DDC3-9A46-4FD0-AB01-AA43C6C542B8}"/>
              </a:ext>
            </a:extLst>
          </p:cNvPr>
          <p:cNvSpPr>
            <a:spLocks noGrp="1"/>
          </p:cNvSpPr>
          <p:nvPr>
            <p:ph type="sldNum" sz="quarter" idx="12"/>
          </p:nvPr>
        </p:nvSpPr>
        <p:spPr/>
        <p:txBody>
          <a:bodyPr/>
          <a:lstStyle/>
          <a:p>
            <a:fld id="{44F26364-9288-443A-9A04-B8B318F630CC}" type="slidenum">
              <a:rPr lang="en-US" smtClean="0"/>
              <a:pPr/>
              <a:t>57</a:t>
            </a:fld>
            <a:endParaRPr lang="en-US"/>
          </a:p>
        </p:txBody>
      </p:sp>
    </p:spTree>
    <p:extLst>
      <p:ext uri="{BB962C8B-B14F-4D97-AF65-F5344CB8AC3E}">
        <p14:creationId xmlns:p14="http://schemas.microsoft.com/office/powerpoint/2010/main" val="20493000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1-07 Use Inverse Matrices to Solve Linear Systems (12.4)</a:t>
            </a:r>
          </a:p>
        </p:txBody>
      </p:sp>
      <p:sp>
        <p:nvSpPr>
          <p:cNvPr id="3" name="Content Placeholder 2"/>
          <p:cNvSpPr>
            <a:spLocks noGrp="1"/>
          </p:cNvSpPr>
          <p:nvPr>
            <p:ph idx="1"/>
          </p:nvPr>
        </p:nvSpPr>
        <p:spPr/>
        <p:txBody>
          <a:bodyPr/>
          <a:lstStyle/>
          <a:p>
            <a:r>
              <a:rPr lang="en-US" dirty="0"/>
              <a:t>You can use matrices to solve linear systems in ways different from Cramer’s Rule.</a:t>
            </a:r>
          </a:p>
          <a:p>
            <a:endParaRPr lang="en-US" dirty="0"/>
          </a:p>
          <a:p>
            <a:r>
              <a:rPr lang="en-US" dirty="0"/>
              <a:t>We will learn how, but it requires that we know how to find inverse matrices.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1-07 Use Inverse Matrices to Solve Linear Systems (12.4)</a:t>
            </a:r>
          </a:p>
        </p:txBody>
      </p:sp>
      <p:sp>
        <p:nvSpPr>
          <p:cNvPr id="3" name="Content Placeholder 2"/>
          <p:cNvSpPr>
            <a:spLocks noGrp="1"/>
          </p:cNvSpPr>
          <p:nvPr>
            <p:ph idx="1"/>
          </p:nvPr>
        </p:nvSpPr>
        <p:spPr/>
        <p:txBody>
          <a:bodyPr>
            <a:normAutofit/>
          </a:bodyPr>
          <a:lstStyle/>
          <a:p>
            <a:r>
              <a:rPr lang="en-US" dirty="0"/>
              <a:t>The </a:t>
            </a:r>
            <a:r>
              <a:rPr lang="en-US" dirty="0">
                <a:ln w="0"/>
                <a:solidFill>
                  <a:schemeClr val="accent1"/>
                </a:solidFill>
                <a:effectLst>
                  <a:outerShdw blurRad="38100" dist="25400" dir="5400000" algn="ctr" rotWithShape="0">
                    <a:srgbClr val="6E747A">
                      <a:alpha val="43000"/>
                    </a:srgbClr>
                  </a:outerShdw>
                </a:effectLst>
              </a:rPr>
              <a:t>Identity Matrix </a:t>
            </a:r>
            <a:r>
              <a:rPr lang="en-US" dirty="0"/>
              <a:t>multiplied with any matrix of the same dimension equals the original matrix.</a:t>
            </a:r>
          </a:p>
          <a:p>
            <a:r>
              <a:rPr lang="en-US" i="1" dirty="0"/>
              <a:t>A ∙ I = I ∙ A = A</a:t>
            </a:r>
          </a:p>
          <a:p>
            <a:r>
              <a:rPr lang="en-US" dirty="0"/>
              <a:t>This is the matrix equivalent of 1</a:t>
            </a:r>
          </a:p>
          <a:p>
            <a:endParaRPr lang="en-US" dirty="0"/>
          </a:p>
        </p:txBody>
      </p:sp>
      <mc:AlternateContent xmlns:mc="http://schemas.openxmlformats.org/markup-compatibility/2006" xmlns:a14="http://schemas.microsoft.com/office/drawing/2010/main">
        <mc:Choice Requires="a14">
          <p:sp>
            <p:nvSpPr>
              <p:cNvPr id="6" name="Rectangle 5"/>
              <p:cNvSpPr/>
              <p:nvPr/>
            </p:nvSpPr>
            <p:spPr>
              <a:xfrm>
                <a:off x="1298521" y="3686938"/>
                <a:ext cx="1594346" cy="10161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3600" i="1" smtClean="0">
                              <a:solidFill>
                                <a:schemeClr val="tx1"/>
                              </a:solidFill>
                              <a:effectLst/>
                              <a:latin typeface="Cambria Math" panose="02040503050406030204" pitchFamily="18" charset="0"/>
                            </a:rPr>
                          </m:ctrlPr>
                        </m:dPr>
                        <m:e>
                          <m:m>
                            <m:mPr>
                              <m:plcHide m:val="on"/>
                              <m:mcs>
                                <m:mc>
                                  <m:mcPr>
                                    <m:count m:val="2"/>
                                    <m:mcJc m:val="center"/>
                                  </m:mcPr>
                                </m:mc>
                              </m:mcs>
                              <m:ctrlPr>
                                <a:rPr lang="en-US" sz="3600" i="1">
                                  <a:solidFill>
                                    <a:schemeClr val="tx1"/>
                                  </a:solidFill>
                                  <a:effectLst/>
                                  <a:latin typeface="Cambria Math" panose="02040503050406030204" pitchFamily="18" charset="0"/>
                                </a:rPr>
                              </m:ctrlPr>
                            </m:mPr>
                            <m:mr>
                              <m:e>
                                <m:r>
                                  <a:rPr lang="en-US" sz="3600" i="1">
                                    <a:solidFill>
                                      <a:schemeClr val="tx1"/>
                                    </a:solidFill>
                                    <a:effectLst/>
                                    <a:latin typeface="Cambria Math"/>
                                  </a:rPr>
                                  <m:t>1</m:t>
                                </m:r>
                              </m:e>
                              <m:e>
                                <m:r>
                                  <a:rPr lang="en-US" sz="3600" i="1">
                                    <a:solidFill>
                                      <a:schemeClr val="tx1"/>
                                    </a:solidFill>
                                    <a:effectLst/>
                                    <a:latin typeface="Cambria Math"/>
                                  </a:rPr>
                                  <m:t>0</m:t>
                                </m:r>
                              </m:e>
                            </m:mr>
                            <m:mr>
                              <m:e>
                                <m:r>
                                  <a:rPr lang="en-US" sz="3600" i="1">
                                    <a:solidFill>
                                      <a:schemeClr val="tx1"/>
                                    </a:solidFill>
                                    <a:effectLst/>
                                    <a:latin typeface="Cambria Math"/>
                                  </a:rPr>
                                  <m:t>0</m:t>
                                </m:r>
                              </m:e>
                              <m:e>
                                <m:r>
                                  <a:rPr lang="en-US" sz="3600" i="1">
                                    <a:solidFill>
                                      <a:schemeClr val="tx1"/>
                                    </a:solidFill>
                                    <a:effectLst/>
                                    <a:latin typeface="Cambria Math"/>
                                  </a:rPr>
                                  <m:t>1</m:t>
                                </m:r>
                              </m:e>
                            </m:mr>
                          </m:m>
                        </m:e>
                      </m:d>
                    </m:oMath>
                  </m:oMathPara>
                </a14:m>
                <a:endParaRPr lang="en-US" sz="1600" dirty="0">
                  <a:solidFill>
                    <a:schemeClr val="tx1"/>
                  </a:solidFill>
                  <a:effectLst/>
                </a:endParaRPr>
              </a:p>
            </p:txBody>
          </p:sp>
        </mc:Choice>
        <mc:Fallback xmlns="">
          <p:sp>
            <p:nvSpPr>
              <p:cNvPr id="6" name="Rectangle 5"/>
              <p:cNvSpPr>
                <a:spLocks noRot="1" noChangeAspect="1" noMove="1" noResize="1" noEditPoints="1" noAdjustHandles="1" noChangeArrowheads="1" noChangeShapeType="1" noTextEdit="1"/>
              </p:cNvSpPr>
              <p:nvPr/>
            </p:nvSpPr>
            <p:spPr>
              <a:xfrm>
                <a:off x="1298521" y="3686938"/>
                <a:ext cx="1594346" cy="101611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4549721" y="3686938"/>
                <a:ext cx="2341923" cy="15573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3600" i="1" smtClean="0">
                              <a:solidFill>
                                <a:schemeClr val="tx1"/>
                              </a:solidFill>
                              <a:effectLst/>
                              <a:latin typeface="Cambria Math" panose="02040503050406030204" pitchFamily="18" charset="0"/>
                            </a:rPr>
                          </m:ctrlPr>
                        </m:dPr>
                        <m:e>
                          <m:m>
                            <m:mPr>
                              <m:plcHide m:val="on"/>
                              <m:mcs>
                                <m:mc>
                                  <m:mcPr>
                                    <m:count m:val="3"/>
                                    <m:mcJc m:val="center"/>
                                  </m:mcPr>
                                </m:mc>
                              </m:mcs>
                              <m:ctrlPr>
                                <a:rPr lang="en-US" sz="3600" i="1">
                                  <a:solidFill>
                                    <a:schemeClr val="tx1"/>
                                  </a:solidFill>
                                  <a:effectLst/>
                                  <a:latin typeface="Cambria Math" panose="02040503050406030204" pitchFamily="18" charset="0"/>
                                </a:rPr>
                              </m:ctrlPr>
                            </m:mPr>
                            <m:mr>
                              <m:e>
                                <m:r>
                                  <a:rPr lang="en-US" sz="3600" i="1">
                                    <a:solidFill>
                                      <a:schemeClr val="tx1"/>
                                    </a:solidFill>
                                    <a:effectLst/>
                                    <a:latin typeface="Cambria Math"/>
                                  </a:rPr>
                                  <m:t>1</m:t>
                                </m:r>
                              </m:e>
                              <m:e>
                                <m:r>
                                  <a:rPr lang="en-US" sz="3600" i="1">
                                    <a:solidFill>
                                      <a:schemeClr val="tx1"/>
                                    </a:solidFill>
                                    <a:effectLst/>
                                    <a:latin typeface="Cambria Math"/>
                                  </a:rPr>
                                  <m:t>0</m:t>
                                </m:r>
                              </m:e>
                              <m:e>
                                <m:r>
                                  <a:rPr lang="en-US" sz="3600" i="1">
                                    <a:solidFill>
                                      <a:schemeClr val="tx1"/>
                                    </a:solidFill>
                                    <a:effectLst/>
                                    <a:latin typeface="Cambria Math"/>
                                  </a:rPr>
                                  <m:t>0</m:t>
                                </m:r>
                              </m:e>
                            </m:mr>
                            <m:mr>
                              <m:e>
                                <m:r>
                                  <a:rPr lang="en-US" sz="3600" i="1">
                                    <a:solidFill>
                                      <a:schemeClr val="tx1"/>
                                    </a:solidFill>
                                    <a:effectLst/>
                                    <a:latin typeface="Cambria Math"/>
                                  </a:rPr>
                                  <m:t>0</m:t>
                                </m:r>
                              </m:e>
                              <m:e>
                                <m:r>
                                  <a:rPr lang="en-US" sz="3600" i="1">
                                    <a:solidFill>
                                      <a:schemeClr val="tx1"/>
                                    </a:solidFill>
                                    <a:effectLst/>
                                    <a:latin typeface="Cambria Math"/>
                                  </a:rPr>
                                  <m:t>1</m:t>
                                </m:r>
                              </m:e>
                              <m:e>
                                <m:r>
                                  <a:rPr lang="en-US" sz="3600" i="1">
                                    <a:solidFill>
                                      <a:schemeClr val="tx1"/>
                                    </a:solidFill>
                                    <a:effectLst/>
                                    <a:latin typeface="Cambria Math"/>
                                  </a:rPr>
                                  <m:t>0</m:t>
                                </m:r>
                              </m:e>
                            </m:mr>
                            <m:mr>
                              <m:e>
                                <m:r>
                                  <a:rPr lang="en-US" sz="3600" i="1">
                                    <a:solidFill>
                                      <a:schemeClr val="tx1"/>
                                    </a:solidFill>
                                    <a:effectLst/>
                                    <a:latin typeface="Cambria Math"/>
                                  </a:rPr>
                                  <m:t>0</m:t>
                                </m:r>
                              </m:e>
                              <m:e>
                                <m:r>
                                  <a:rPr lang="en-US" sz="3600" i="1">
                                    <a:solidFill>
                                      <a:schemeClr val="tx1"/>
                                    </a:solidFill>
                                    <a:effectLst/>
                                    <a:latin typeface="Cambria Math"/>
                                  </a:rPr>
                                  <m:t>0</m:t>
                                </m:r>
                              </m:e>
                              <m:e>
                                <m:r>
                                  <a:rPr lang="en-US" sz="3600" i="1">
                                    <a:solidFill>
                                      <a:schemeClr val="tx1"/>
                                    </a:solidFill>
                                    <a:effectLst/>
                                    <a:latin typeface="Cambria Math"/>
                                  </a:rPr>
                                  <m:t>1</m:t>
                                </m:r>
                              </m:e>
                            </m:mr>
                          </m:m>
                        </m:e>
                      </m:d>
                    </m:oMath>
                  </m:oMathPara>
                </a14:m>
                <a:endParaRPr lang="en-US" sz="1600" dirty="0">
                  <a:solidFill>
                    <a:schemeClr val="tx1"/>
                  </a:solidFill>
                  <a:effectLst/>
                </a:endParaRPr>
              </a:p>
            </p:txBody>
          </p:sp>
        </mc:Choice>
        <mc:Fallback xmlns="">
          <p:sp>
            <p:nvSpPr>
              <p:cNvPr id="7" name="Rectangle 6"/>
              <p:cNvSpPr>
                <a:spLocks noRot="1" noChangeAspect="1" noMove="1" noResize="1" noEditPoints="1" noAdjustHandles="1" noChangeArrowheads="1" noChangeShapeType="1" noTextEdit="1"/>
              </p:cNvSpPr>
              <p:nvPr/>
            </p:nvSpPr>
            <p:spPr>
              <a:xfrm>
                <a:off x="4549721" y="3686938"/>
                <a:ext cx="2341923" cy="1557349"/>
              </a:xfrm>
              <a:prstGeom prst="rect">
                <a:avLst/>
              </a:prstGeom>
              <a:blipFill>
                <a:blip r:embed="rId4"/>
                <a:stretch>
                  <a:fillRect/>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1-01 Solve Linear Systems of Equations and Inequalities by Graphing</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lstStyle/>
              <a:p>
                <a:r>
                  <a:rPr lang="en-US" dirty="0"/>
                  <a:t>Solve by graphing </a:t>
                </a:r>
                <a14:m>
                  <m:oMath xmlns:m="http://schemas.openxmlformats.org/officeDocument/2006/math">
                    <m:d>
                      <m:dPr>
                        <m:begChr m:val="{"/>
                        <m:endChr m:val=""/>
                        <m:ctrlPr>
                          <a:rPr lang="en-US" b="0" i="1" dirty="0" smtClean="0">
                            <a:latin typeface="Cambria Math" panose="02040503050406030204" pitchFamily="18" charset="0"/>
                          </a:rPr>
                        </m:ctrlPr>
                      </m:dPr>
                      <m:e>
                        <m:eqArr>
                          <m:eqArrPr>
                            <m:ctrlPr>
                              <a:rPr lang="en-US" i="1" dirty="0" smtClean="0">
                                <a:latin typeface="Cambria Math" panose="02040503050406030204" pitchFamily="18" charset="0"/>
                              </a:rPr>
                            </m:ctrlPr>
                          </m:eqArrPr>
                          <m:e>
                            <m:r>
                              <a:rPr lang="en-US" i="1" dirty="0" smtClean="0">
                                <a:latin typeface="Cambria Math" panose="02040503050406030204" pitchFamily="18" charset="0"/>
                              </a:rPr>
                              <m:t>3&amp;</m:t>
                            </m:r>
                            <m:r>
                              <a:rPr lang="en-US" i="1" dirty="0" smtClean="0">
                                <a:latin typeface="Cambria Math" panose="02040503050406030204" pitchFamily="18" charset="0"/>
                              </a:rPr>
                              <m:t>𝑥</m:t>
                            </m:r>
                            <m:r>
                              <a:rPr lang="en-US" i="1" dirty="0" smtClean="0">
                                <a:latin typeface="Cambria Math" panose="02040503050406030204" pitchFamily="18" charset="0"/>
                              </a:rPr>
                              <m:t>+2&amp;</m:t>
                            </m:r>
                            <m:r>
                              <a:rPr lang="en-US" i="1" dirty="0" smtClean="0">
                                <a:latin typeface="Cambria Math" panose="02040503050406030204" pitchFamily="18" charset="0"/>
                              </a:rPr>
                              <m:t>𝑦</m:t>
                            </m:r>
                            <m:r>
                              <a:rPr lang="en-US" i="1" dirty="0" smtClean="0">
                                <a:latin typeface="Cambria Math" panose="02040503050406030204" pitchFamily="18" charset="0"/>
                              </a:rPr>
                              <m:t>&amp;=−&amp;4</m:t>
                            </m:r>
                          </m:e>
                          <m:e>
                            <m:r>
                              <a:rPr lang="en-US" i="1" dirty="0" smtClean="0">
                                <a:latin typeface="Cambria Math" panose="02040503050406030204" pitchFamily="18" charset="0"/>
                              </a:rPr>
                              <m:t>&amp;</m:t>
                            </m:r>
                            <m:r>
                              <a:rPr lang="en-US" i="1" dirty="0" smtClean="0">
                                <a:latin typeface="Cambria Math" panose="02040503050406030204" pitchFamily="18" charset="0"/>
                              </a:rPr>
                              <m:t>𝑥</m:t>
                            </m:r>
                            <m:r>
                              <a:rPr lang="en-US" i="1" dirty="0" smtClean="0">
                                <a:latin typeface="Cambria Math" panose="02040503050406030204" pitchFamily="18" charset="0"/>
                              </a:rPr>
                              <m:t>+3&amp;</m:t>
                            </m:r>
                            <m:r>
                              <a:rPr lang="en-US" i="1" dirty="0" smtClean="0">
                                <a:latin typeface="Cambria Math" panose="02040503050406030204" pitchFamily="18" charset="0"/>
                              </a:rPr>
                              <m:t>𝑦</m:t>
                            </m:r>
                            <m:r>
                              <a:rPr lang="en-US" i="1" dirty="0" smtClean="0">
                                <a:latin typeface="Cambria Math" panose="02040503050406030204" pitchFamily="18" charset="0"/>
                              </a:rPr>
                              <m:t>&amp;=&amp;1</m:t>
                            </m:r>
                          </m:e>
                        </m:eqArr>
                      </m:e>
                    </m:d>
                    <m:r>
                      <a:rPr lang="en-US" i="1" dirty="0" smtClean="0">
                        <a:latin typeface="Cambria Math" panose="02040503050406030204" pitchFamily="18" charset="0"/>
                      </a:rPr>
                      <m:t> </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a:blip r:embed="rId3"/>
                <a:stretch>
                  <a:fillRect l="-1822"/>
                </a:stretch>
              </a:blipFill>
            </p:spPr>
            <p:txBody>
              <a:bodyPr/>
              <a:lstStyle/>
              <a:p>
                <a:r>
                  <a:rPr lang="en-US">
                    <a:noFill/>
                  </a:rPr>
                  <a:t> </a:t>
                </a:r>
              </a:p>
            </p:txBody>
          </p:sp>
        </mc:Fallback>
      </mc:AlternateContent>
      <p:pic>
        <p:nvPicPr>
          <p:cNvPr id="6" name="Picture 5" descr="Graph (-5 to 5).jpg"/>
          <p:cNvPicPr>
            <a:picLocks noChangeAspect="1"/>
          </p:cNvPicPr>
          <p:nvPr/>
        </p:nvPicPr>
        <p:blipFill>
          <a:blip r:embed="rId4" cstate="print"/>
          <a:stretch>
            <a:fillRect/>
          </a:stretch>
        </p:blipFill>
        <p:spPr>
          <a:xfrm>
            <a:off x="6604001" y="1295401"/>
            <a:ext cx="5698780" cy="569878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1-07 Use Inverse Matrices to Solve Linear Systems (12.4)</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You cannot divide by a matrix!</a:t>
                </a:r>
              </a:p>
              <a:p>
                <a:r>
                  <a:rPr lang="en-US" dirty="0"/>
                  <a:t>So we multiply by the inverse of a matrix.</a:t>
                </a:r>
              </a:p>
              <a:p>
                <a:r>
                  <a:rPr lang="nn-NO" i="1" dirty="0"/>
                  <a:t>A</a:t>
                </a:r>
                <a:r>
                  <a:rPr lang="nn-NO" dirty="0">
                    <a:latin typeface="Calibri"/>
                  </a:rPr>
                  <a:t>·</a:t>
                </a:r>
                <a:r>
                  <a:rPr lang="nn-NO" i="1" dirty="0"/>
                  <a:t>A</a:t>
                </a:r>
                <a:r>
                  <a:rPr lang="nn-NO" baseline="30000" dirty="0"/>
                  <a:t>-1</a:t>
                </a:r>
                <a:r>
                  <a:rPr lang="nn-NO" dirty="0"/>
                  <a:t> = [1] = </a:t>
                </a:r>
                <a:r>
                  <a:rPr lang="nn-NO" i="1" dirty="0"/>
                  <a:t>I</a:t>
                </a:r>
                <a:r>
                  <a:rPr lang="nn-NO" dirty="0"/>
                  <a:t> </a:t>
                </a:r>
              </a:p>
              <a:p>
                <a:pPr lvl="1"/>
                <a:r>
                  <a:rPr lang="nn-NO" dirty="0"/>
                  <a:t>Just like </a:t>
                </a:r>
                <a14:m>
                  <m:oMath xmlns:m="http://schemas.openxmlformats.org/officeDocument/2006/math">
                    <m:r>
                      <a:rPr lang="nn-NO" i="1" dirty="0" smtClean="0">
                        <a:latin typeface="Cambria Math" panose="02040503050406030204" pitchFamily="18" charset="0"/>
                      </a:rPr>
                      <m:t>𝑥</m:t>
                    </m:r>
                    <m:r>
                      <a:rPr lang="nn-NO" i="1" dirty="0" smtClean="0">
                        <a:latin typeface="Cambria Math" panose="02040503050406030204" pitchFamily="18" charset="0"/>
                      </a:rPr>
                      <m:t> </m:t>
                    </m:r>
                    <m:d>
                      <m:dPr>
                        <m:ctrlPr>
                          <a:rPr lang="nn-NO" i="1" dirty="0" smtClean="0">
                            <a:latin typeface="Cambria Math" panose="02040503050406030204" pitchFamily="18" charset="0"/>
                          </a:rPr>
                        </m:ctrlPr>
                      </m:dPr>
                      <m:e>
                        <m:sSup>
                          <m:sSupPr>
                            <m:ctrlPr>
                              <a:rPr lang="en-US" b="0" i="1" dirty="0" smtClean="0">
                                <a:latin typeface="Cambria Math" panose="02040503050406030204" pitchFamily="18" charset="0"/>
                              </a:rPr>
                            </m:ctrlPr>
                          </m:sSupPr>
                          <m:e>
                            <m:r>
                              <a:rPr lang="nn-NO" i="1" dirty="0" smtClean="0">
                                <a:latin typeface="Cambria Math" panose="02040503050406030204" pitchFamily="18" charset="0"/>
                              </a:rPr>
                              <m:t>𝑥</m:t>
                            </m:r>
                          </m:e>
                          <m:sup>
                            <m:r>
                              <a:rPr lang="en-US" b="0" i="1" dirty="0" smtClean="0">
                                <a:latin typeface="Cambria Math" panose="02040503050406030204" pitchFamily="18" charset="0"/>
                              </a:rPr>
                              <m:t>−1</m:t>
                            </m:r>
                          </m:sup>
                        </m:sSup>
                      </m:e>
                    </m:d>
                    <m:r>
                      <a:rPr lang="nn-NO" i="1" dirty="0" smtClean="0">
                        <a:latin typeface="Cambria Math" panose="02040503050406030204" pitchFamily="18" charset="0"/>
                      </a:rPr>
                      <m:t> </m:t>
                    </m:r>
                  </m:oMath>
                </a14:m>
                <a:r>
                  <a:rPr lang="nn-NO" dirty="0"/>
                  <a:t>= </a:t>
                </a:r>
                <a14:m>
                  <m:oMath xmlns:m="http://schemas.openxmlformats.org/officeDocument/2006/math">
                    <m:r>
                      <a:rPr lang="nn-NO" i="1" dirty="0" smtClean="0">
                        <a:latin typeface="Cambria Math" panose="02040503050406030204" pitchFamily="18" charset="0"/>
                      </a:rPr>
                      <m:t>𝑥</m:t>
                    </m:r>
                    <m:d>
                      <m:dPr>
                        <m:ctrlPr>
                          <a:rPr lang="nn-NO" i="1" dirty="0" smtClean="0">
                            <a:latin typeface="Cambria Math" panose="02040503050406030204" pitchFamily="18" charset="0"/>
                          </a:rPr>
                        </m:ctrlPr>
                      </m:dPr>
                      <m:e>
                        <m:f>
                          <m:fPr>
                            <m:ctrlPr>
                              <a:rPr lang="nn-NO" i="1" dirty="0" smtClean="0">
                                <a:latin typeface="Cambria Math" panose="02040503050406030204" pitchFamily="18" charset="0"/>
                              </a:rPr>
                            </m:ctrlPr>
                          </m:fPr>
                          <m:num>
                            <m:r>
                              <a:rPr lang="nn-NO" i="1" dirty="0" smtClean="0">
                                <a:latin typeface="Cambria Math" panose="02040503050406030204" pitchFamily="18" charset="0"/>
                              </a:rPr>
                              <m:t>1</m:t>
                            </m:r>
                          </m:num>
                          <m:den>
                            <m:r>
                              <a:rPr lang="nn-NO" i="1" dirty="0" smtClean="0">
                                <a:latin typeface="Cambria Math" panose="02040503050406030204" pitchFamily="18" charset="0"/>
                              </a:rPr>
                              <m:t>𝑥</m:t>
                            </m:r>
                          </m:den>
                        </m:f>
                      </m:e>
                    </m:d>
                  </m:oMath>
                </a14:m>
                <a:r>
                  <a:rPr lang="nn-NO" dirty="0"/>
                  <a:t> = 1</a:t>
                </a:r>
              </a:p>
              <a:p>
                <a:r>
                  <a:rPr lang="en-US" dirty="0"/>
                  <a:t>If </a:t>
                </a:r>
                <a:r>
                  <a:rPr lang="en-US" i="1" dirty="0"/>
                  <a:t>A</a:t>
                </a:r>
                <a:r>
                  <a:rPr lang="en-US" dirty="0"/>
                  <a:t>, </a:t>
                </a:r>
                <a:r>
                  <a:rPr lang="en-US" i="1" dirty="0"/>
                  <a:t>B</a:t>
                </a:r>
                <a:r>
                  <a:rPr lang="en-US" dirty="0"/>
                  <a:t>, and </a:t>
                </a:r>
                <a:r>
                  <a:rPr lang="en-US" i="1" dirty="0"/>
                  <a:t>X</a:t>
                </a:r>
                <a:r>
                  <a:rPr lang="en-US" dirty="0"/>
                  <a:t> are matrices, and</a:t>
                </a:r>
              </a:p>
              <a:p>
                <a:pPr lvl="1"/>
                <a:r>
                  <a:rPr lang="en-US" i="1" dirty="0"/>
                  <a:t>A</a:t>
                </a:r>
                <a:r>
                  <a:rPr lang="nn-NO" dirty="0"/>
                  <a:t>·</a:t>
                </a:r>
                <a:r>
                  <a:rPr lang="en-US" i="1" dirty="0"/>
                  <a:t>X</a:t>
                </a:r>
                <a:r>
                  <a:rPr lang="en-US" dirty="0"/>
                  <a:t> = </a:t>
                </a:r>
                <a:r>
                  <a:rPr lang="en-US" i="1" dirty="0"/>
                  <a:t>B</a:t>
                </a:r>
              </a:p>
              <a:p>
                <a:pPr lvl="1"/>
                <a:r>
                  <a:rPr lang="pt-BR" i="1" dirty="0"/>
                  <a:t>A</a:t>
                </a:r>
                <a:r>
                  <a:rPr lang="pt-BR" baseline="30000" dirty="0"/>
                  <a:t>-1</a:t>
                </a:r>
                <a:r>
                  <a:rPr lang="nn-NO" dirty="0"/>
                  <a:t>·</a:t>
                </a:r>
                <a:r>
                  <a:rPr lang="pt-BR" i="1" dirty="0"/>
                  <a:t>A</a:t>
                </a:r>
                <a:r>
                  <a:rPr lang="nn-NO" dirty="0"/>
                  <a:t>·</a:t>
                </a:r>
                <a:r>
                  <a:rPr lang="pt-BR" i="1" dirty="0"/>
                  <a:t>X</a:t>
                </a:r>
                <a:r>
                  <a:rPr lang="pt-BR" dirty="0"/>
                  <a:t> = </a:t>
                </a:r>
                <a:r>
                  <a:rPr lang="pt-BR" i="1" dirty="0"/>
                  <a:t>A</a:t>
                </a:r>
                <a:r>
                  <a:rPr lang="pt-BR" baseline="30000" dirty="0"/>
                  <a:t>-1</a:t>
                </a:r>
                <a:r>
                  <a:rPr lang="nn-NO" dirty="0"/>
                  <a:t>·</a:t>
                </a:r>
                <a:r>
                  <a:rPr lang="pt-BR" i="1" dirty="0"/>
                  <a:t>B</a:t>
                </a:r>
              </a:p>
              <a:p>
                <a:pPr lvl="1"/>
                <a:r>
                  <a:rPr lang="en-US" i="1" dirty="0"/>
                  <a:t>I</a:t>
                </a:r>
                <a:r>
                  <a:rPr lang="nn-NO" dirty="0"/>
                  <a:t>·</a:t>
                </a:r>
                <a:r>
                  <a:rPr lang="en-US" i="1" dirty="0"/>
                  <a:t>X</a:t>
                </a:r>
                <a:r>
                  <a:rPr lang="en-US" dirty="0"/>
                  <a:t> = </a:t>
                </a:r>
                <a:r>
                  <a:rPr lang="en-US" i="1" dirty="0"/>
                  <a:t>A</a:t>
                </a:r>
                <a:r>
                  <a:rPr lang="en-US" baseline="30000" dirty="0"/>
                  <a:t>-1</a:t>
                </a:r>
                <a:r>
                  <a:rPr lang="nn-NO" dirty="0"/>
                  <a:t>·</a:t>
                </a:r>
                <a:r>
                  <a:rPr lang="en-US" i="1" dirty="0"/>
                  <a:t>B</a:t>
                </a:r>
              </a:p>
              <a:p>
                <a:pPr lvl="1"/>
                <a:r>
                  <a:rPr lang="en-US" i="1" dirty="0"/>
                  <a:t>X</a:t>
                </a:r>
                <a:r>
                  <a:rPr lang="en-US" dirty="0"/>
                  <a:t> = </a:t>
                </a:r>
                <a:r>
                  <a:rPr lang="en-US" i="1" dirty="0"/>
                  <a:t>A</a:t>
                </a:r>
                <a:r>
                  <a:rPr lang="en-US" baseline="30000" dirty="0"/>
                  <a:t>-1</a:t>
                </a:r>
                <a:r>
                  <a:rPr lang="nn-NO" dirty="0"/>
                  <a:t>·</a:t>
                </a:r>
                <a:r>
                  <a:rPr lang="en-US" i="1" dirty="0"/>
                  <a:t>B</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900" t="-2014"/>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1-07 Use Inverse Matrices to Solve Linear Systems (12.4)</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ln w="0"/>
                    <a:solidFill>
                      <a:schemeClr val="accent1"/>
                    </a:solidFill>
                    <a:effectLst>
                      <a:outerShdw blurRad="38100" dist="25400" dir="5400000" algn="ctr" rotWithShape="0">
                        <a:srgbClr val="6E747A">
                          <a:alpha val="43000"/>
                        </a:srgbClr>
                      </a:outerShdw>
                    </a:effectLst>
                  </a:rPr>
                  <a:t>The Rule for 2×2 </a:t>
                </a:r>
                <a:r>
                  <a:rPr lang="en-US" dirty="0"/>
                  <a:t>(Memorize)</a:t>
                </a:r>
              </a:p>
              <a:p>
                <a:r>
                  <a:rPr lang="en-US" b="0" dirty="0"/>
                  <a:t>If </a:t>
                </a:r>
                <a14:m>
                  <m:oMath xmlns:m="http://schemas.openxmlformats.org/officeDocument/2006/math">
                    <m:r>
                      <a:rPr lang="en-US" b="0" i="1" smtClean="0">
                        <a:solidFill>
                          <a:schemeClr val="accent6"/>
                        </a:solidFill>
                        <a:latin typeface="Cambria Math"/>
                      </a:rPr>
                      <m:t>𝐴</m:t>
                    </m:r>
                    <m:r>
                      <a:rPr lang="en-US" b="0" i="1" smtClean="0">
                        <a:solidFill>
                          <a:schemeClr val="accent6"/>
                        </a:solidFill>
                        <a:latin typeface="Cambria Math"/>
                      </a:rPr>
                      <m:t>=</m:t>
                    </m:r>
                    <m:d>
                      <m:dPr>
                        <m:begChr m:val="["/>
                        <m:endChr m:val="]"/>
                        <m:ctrlPr>
                          <a:rPr lang="en-US" b="0" i="1" smtClean="0">
                            <a:solidFill>
                              <a:schemeClr val="accent6"/>
                            </a:solidFill>
                            <a:latin typeface="Cambria Math" panose="02040503050406030204" pitchFamily="18" charset="0"/>
                          </a:rPr>
                        </m:ctrlPr>
                      </m:dPr>
                      <m:e>
                        <m:m>
                          <m:mPr>
                            <m:plcHide m:val="on"/>
                            <m:mcs>
                              <m:mc>
                                <m:mcPr>
                                  <m:count m:val="2"/>
                                  <m:mcJc m:val="center"/>
                                </m:mcPr>
                              </m:mc>
                            </m:mcs>
                            <m:ctrlPr>
                              <a:rPr lang="en-US" b="0" i="1" smtClean="0">
                                <a:solidFill>
                                  <a:schemeClr val="accent6"/>
                                </a:solidFill>
                                <a:latin typeface="Cambria Math" panose="02040503050406030204" pitchFamily="18" charset="0"/>
                              </a:rPr>
                            </m:ctrlPr>
                          </m:mPr>
                          <m:mr>
                            <m:e>
                              <m:r>
                                <a:rPr lang="en-US" b="0" i="1" smtClean="0">
                                  <a:solidFill>
                                    <a:schemeClr val="accent6"/>
                                  </a:solidFill>
                                  <a:latin typeface="Cambria Math"/>
                                </a:rPr>
                                <m:t>𝑎</m:t>
                              </m:r>
                            </m:e>
                            <m:e>
                              <m:r>
                                <a:rPr lang="en-US" b="0" i="1" smtClean="0">
                                  <a:solidFill>
                                    <a:schemeClr val="accent6"/>
                                  </a:solidFill>
                                  <a:latin typeface="Cambria Math"/>
                                </a:rPr>
                                <m:t>𝑏</m:t>
                              </m:r>
                            </m:e>
                          </m:mr>
                          <m:mr>
                            <m:e>
                              <m:r>
                                <a:rPr lang="en-US" b="0" i="1" smtClean="0">
                                  <a:solidFill>
                                    <a:schemeClr val="accent6"/>
                                  </a:solidFill>
                                  <a:latin typeface="Cambria Math"/>
                                </a:rPr>
                                <m:t>𝑐</m:t>
                              </m:r>
                            </m:e>
                            <m:e>
                              <m:r>
                                <a:rPr lang="en-US" b="0" i="1" smtClean="0">
                                  <a:solidFill>
                                    <a:schemeClr val="accent6"/>
                                  </a:solidFill>
                                  <a:latin typeface="Cambria Math"/>
                                </a:rPr>
                                <m:t>𝑑</m:t>
                              </m:r>
                            </m:e>
                          </m:mr>
                        </m:m>
                      </m:e>
                    </m:d>
                  </m:oMath>
                </a14:m>
                <a:endParaRPr lang="en-US" b="0" dirty="0"/>
              </a:p>
              <a:p>
                <a:endParaRPr lang="en-US" dirty="0"/>
              </a:p>
              <a:p>
                <a:r>
                  <a:rPr lang="en-US" dirty="0"/>
                  <a:t> </a:t>
                </a:r>
                <a14:m>
                  <m:oMath xmlns:m="http://schemas.openxmlformats.org/officeDocument/2006/math">
                    <m:sSup>
                      <m:sSupPr>
                        <m:ctrlPr>
                          <a:rPr lang="en-US" sz="7200" i="1" smtClean="0">
                            <a:solidFill>
                              <a:schemeClr val="accent6"/>
                            </a:solidFill>
                            <a:latin typeface="Cambria Math" panose="02040503050406030204" pitchFamily="18" charset="0"/>
                          </a:rPr>
                        </m:ctrlPr>
                      </m:sSupPr>
                      <m:e>
                        <m:r>
                          <a:rPr lang="en-US" sz="7200" i="1">
                            <a:solidFill>
                              <a:schemeClr val="accent6"/>
                            </a:solidFill>
                            <a:latin typeface="Cambria Math"/>
                          </a:rPr>
                          <m:t>𝐴</m:t>
                        </m:r>
                      </m:e>
                      <m:sup>
                        <m:r>
                          <a:rPr lang="en-US" sz="7200" i="1">
                            <a:solidFill>
                              <a:schemeClr val="accent6"/>
                            </a:solidFill>
                            <a:latin typeface="Cambria Math"/>
                          </a:rPr>
                          <m:t>−1</m:t>
                        </m:r>
                      </m:sup>
                    </m:sSup>
                    <m:r>
                      <a:rPr lang="en-US" sz="7200" i="1">
                        <a:solidFill>
                          <a:schemeClr val="accent6"/>
                        </a:solidFill>
                        <a:latin typeface="Cambria Math"/>
                      </a:rPr>
                      <m:t>=</m:t>
                    </m:r>
                    <m:f>
                      <m:fPr>
                        <m:ctrlPr>
                          <a:rPr lang="en-US" sz="7200" i="1">
                            <a:solidFill>
                              <a:schemeClr val="accent6"/>
                            </a:solidFill>
                            <a:latin typeface="Cambria Math" panose="02040503050406030204" pitchFamily="18" charset="0"/>
                          </a:rPr>
                        </m:ctrlPr>
                      </m:fPr>
                      <m:num>
                        <m:r>
                          <a:rPr lang="en-US" sz="7200" i="1">
                            <a:solidFill>
                              <a:schemeClr val="accent6"/>
                            </a:solidFill>
                            <a:latin typeface="Cambria Math"/>
                          </a:rPr>
                          <m:t>1</m:t>
                        </m:r>
                      </m:num>
                      <m:den>
                        <m:d>
                          <m:dPr>
                            <m:begChr m:val="|"/>
                            <m:endChr m:val="|"/>
                            <m:ctrlPr>
                              <a:rPr lang="en-US" sz="7200" i="1">
                                <a:solidFill>
                                  <a:schemeClr val="accent6"/>
                                </a:solidFill>
                                <a:latin typeface="Cambria Math" panose="02040503050406030204" pitchFamily="18" charset="0"/>
                              </a:rPr>
                            </m:ctrlPr>
                          </m:dPr>
                          <m:e>
                            <m:m>
                              <m:mPr>
                                <m:plcHide m:val="on"/>
                                <m:mcs>
                                  <m:mc>
                                    <m:mcPr>
                                      <m:count m:val="2"/>
                                      <m:mcJc m:val="center"/>
                                    </m:mcPr>
                                  </m:mc>
                                </m:mcs>
                                <m:ctrlPr>
                                  <a:rPr lang="en-US" sz="7200" i="1">
                                    <a:solidFill>
                                      <a:schemeClr val="accent6"/>
                                    </a:solidFill>
                                    <a:latin typeface="Cambria Math" panose="02040503050406030204" pitchFamily="18" charset="0"/>
                                  </a:rPr>
                                </m:ctrlPr>
                              </m:mPr>
                              <m:mr>
                                <m:e>
                                  <m:r>
                                    <a:rPr lang="en-US" sz="7200" i="1">
                                      <a:solidFill>
                                        <a:schemeClr val="accent6"/>
                                      </a:solidFill>
                                      <a:latin typeface="Cambria Math"/>
                                    </a:rPr>
                                    <m:t>𝑎</m:t>
                                  </m:r>
                                </m:e>
                                <m:e>
                                  <m:r>
                                    <a:rPr lang="en-US" sz="7200" i="1">
                                      <a:solidFill>
                                        <a:schemeClr val="accent6"/>
                                      </a:solidFill>
                                      <a:latin typeface="Cambria Math"/>
                                    </a:rPr>
                                    <m:t>𝑏</m:t>
                                  </m:r>
                                </m:e>
                              </m:mr>
                              <m:mr>
                                <m:e>
                                  <m:r>
                                    <a:rPr lang="en-US" sz="7200" i="1">
                                      <a:solidFill>
                                        <a:schemeClr val="accent6"/>
                                      </a:solidFill>
                                      <a:latin typeface="Cambria Math"/>
                                    </a:rPr>
                                    <m:t>𝑐</m:t>
                                  </m:r>
                                </m:e>
                                <m:e>
                                  <m:r>
                                    <a:rPr lang="en-US" sz="7200" i="1">
                                      <a:solidFill>
                                        <a:schemeClr val="accent6"/>
                                      </a:solidFill>
                                      <a:latin typeface="Cambria Math"/>
                                    </a:rPr>
                                    <m:t>𝑑</m:t>
                                  </m:r>
                                </m:e>
                              </m:mr>
                            </m:m>
                          </m:e>
                        </m:d>
                      </m:den>
                    </m:f>
                    <m:d>
                      <m:dPr>
                        <m:begChr m:val="["/>
                        <m:endChr m:val="]"/>
                        <m:ctrlPr>
                          <a:rPr lang="en-US" sz="7200" i="1">
                            <a:solidFill>
                              <a:schemeClr val="accent6"/>
                            </a:solidFill>
                            <a:latin typeface="Cambria Math" panose="02040503050406030204" pitchFamily="18" charset="0"/>
                          </a:rPr>
                        </m:ctrlPr>
                      </m:dPr>
                      <m:e>
                        <m:m>
                          <m:mPr>
                            <m:plcHide m:val="on"/>
                            <m:mcs>
                              <m:mc>
                                <m:mcPr>
                                  <m:count m:val="2"/>
                                  <m:mcJc m:val="center"/>
                                </m:mcPr>
                              </m:mc>
                            </m:mcs>
                            <m:ctrlPr>
                              <a:rPr lang="en-US" sz="7200" i="1">
                                <a:solidFill>
                                  <a:schemeClr val="accent6"/>
                                </a:solidFill>
                                <a:latin typeface="Cambria Math" panose="02040503050406030204" pitchFamily="18" charset="0"/>
                              </a:rPr>
                            </m:ctrlPr>
                          </m:mPr>
                          <m:mr>
                            <m:e>
                              <m:r>
                                <a:rPr lang="en-US" sz="7200" i="1">
                                  <a:solidFill>
                                    <a:schemeClr val="accent6"/>
                                  </a:solidFill>
                                  <a:latin typeface="Cambria Math"/>
                                </a:rPr>
                                <m:t>𝑑</m:t>
                              </m:r>
                            </m:e>
                            <m:e>
                              <m:r>
                                <a:rPr lang="en-US" sz="7200" i="1">
                                  <a:solidFill>
                                    <a:schemeClr val="accent6"/>
                                  </a:solidFill>
                                  <a:latin typeface="Cambria Math"/>
                                </a:rPr>
                                <m:t>−</m:t>
                              </m:r>
                              <m:r>
                                <a:rPr lang="en-US" sz="7200" i="1">
                                  <a:solidFill>
                                    <a:schemeClr val="accent6"/>
                                  </a:solidFill>
                                  <a:latin typeface="Cambria Math"/>
                                </a:rPr>
                                <m:t>𝑏</m:t>
                              </m:r>
                            </m:e>
                          </m:mr>
                          <m:mr>
                            <m:e>
                              <m:r>
                                <a:rPr lang="en-US" sz="7200" i="1">
                                  <a:solidFill>
                                    <a:schemeClr val="accent6"/>
                                  </a:solidFill>
                                  <a:latin typeface="Cambria Math"/>
                                </a:rPr>
                                <m:t>−</m:t>
                              </m:r>
                              <m:r>
                                <a:rPr lang="en-US" sz="7200" i="1">
                                  <a:solidFill>
                                    <a:schemeClr val="accent6"/>
                                  </a:solidFill>
                                  <a:latin typeface="Cambria Math"/>
                                </a:rPr>
                                <m:t>𝑐</m:t>
                              </m:r>
                            </m:e>
                            <m:e>
                              <m:r>
                                <a:rPr lang="en-US" sz="7200" i="1">
                                  <a:solidFill>
                                    <a:schemeClr val="accent6"/>
                                  </a:solidFill>
                                  <a:latin typeface="Cambria Math"/>
                                </a:rPr>
                                <m:t>𝑎</m:t>
                              </m:r>
                            </m:e>
                          </m:mr>
                        </m:m>
                      </m:e>
                    </m:d>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050" t="-2166"/>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1-07 Use Inverse Matrices to Solve Linear Systems (12.4)</a:t>
            </a:r>
          </a:p>
        </p:txBody>
      </p:sp>
      <mc:AlternateContent xmlns:mc="http://schemas.openxmlformats.org/markup-compatibility/2006" xmlns:a14="http://schemas.microsoft.com/office/drawing/2010/main">
        <mc:Choice Requires="a14">
          <p:sp>
            <p:nvSpPr>
              <p:cNvPr id="9" name="Rectangle 8"/>
              <p:cNvSpPr/>
              <p:nvPr/>
            </p:nvSpPr>
            <p:spPr>
              <a:xfrm>
                <a:off x="562345" y="1676401"/>
                <a:ext cx="2124877" cy="116281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3733" i="1" smtClean="0">
                              <a:solidFill>
                                <a:schemeClr val="tx1"/>
                              </a:solidFill>
                              <a:effectLst/>
                              <a:latin typeface="Cambria Math" panose="02040503050406030204" pitchFamily="18" charset="0"/>
                            </a:rPr>
                          </m:ctrlPr>
                        </m:sSupPr>
                        <m:e>
                          <m:d>
                            <m:dPr>
                              <m:begChr m:val="["/>
                              <m:endChr m:val="]"/>
                              <m:ctrlPr>
                                <a:rPr lang="en-US" sz="3733" i="1">
                                  <a:solidFill>
                                    <a:schemeClr val="tx1"/>
                                  </a:solidFill>
                                  <a:effectLst/>
                                  <a:latin typeface="Cambria Math" panose="02040503050406030204" pitchFamily="18" charset="0"/>
                                </a:rPr>
                              </m:ctrlPr>
                            </m:dPr>
                            <m:e>
                              <m:m>
                                <m:mPr>
                                  <m:plcHide m:val="on"/>
                                  <m:mcs>
                                    <m:mc>
                                      <m:mcPr>
                                        <m:count m:val="2"/>
                                        <m:mcJc m:val="center"/>
                                      </m:mcPr>
                                    </m:mc>
                                  </m:mcs>
                                  <m:ctrlPr>
                                    <a:rPr lang="en-US" sz="3733" i="1">
                                      <a:solidFill>
                                        <a:schemeClr val="tx1"/>
                                      </a:solidFill>
                                      <a:effectLst/>
                                      <a:latin typeface="Cambria Math" panose="02040503050406030204" pitchFamily="18" charset="0"/>
                                    </a:rPr>
                                  </m:ctrlPr>
                                </m:mPr>
                                <m:mr>
                                  <m:e>
                                    <m:r>
                                      <a:rPr lang="en-US" sz="3733" i="1">
                                        <a:solidFill>
                                          <a:schemeClr val="tx1"/>
                                        </a:solidFill>
                                        <a:effectLst/>
                                        <a:latin typeface="Cambria Math"/>
                                      </a:rPr>
                                      <m:t>1</m:t>
                                    </m:r>
                                  </m:e>
                                  <m:e>
                                    <m:r>
                                      <a:rPr lang="en-US" sz="3733" i="1">
                                        <a:solidFill>
                                          <a:schemeClr val="tx1"/>
                                        </a:solidFill>
                                        <a:effectLst/>
                                        <a:latin typeface="Cambria Math"/>
                                      </a:rPr>
                                      <m:t>2</m:t>
                                    </m:r>
                                  </m:e>
                                </m:mr>
                                <m:mr>
                                  <m:e>
                                    <m:r>
                                      <a:rPr lang="en-US" sz="3733" i="1">
                                        <a:solidFill>
                                          <a:schemeClr val="tx1"/>
                                        </a:solidFill>
                                        <a:effectLst/>
                                        <a:latin typeface="Cambria Math"/>
                                      </a:rPr>
                                      <m:t>3</m:t>
                                    </m:r>
                                  </m:e>
                                  <m:e>
                                    <m:r>
                                      <a:rPr lang="en-US" sz="3733" i="1">
                                        <a:solidFill>
                                          <a:schemeClr val="tx1"/>
                                        </a:solidFill>
                                        <a:effectLst/>
                                        <a:latin typeface="Cambria Math"/>
                                      </a:rPr>
                                      <m:t>4</m:t>
                                    </m:r>
                                  </m:e>
                                </m:mr>
                              </m:m>
                            </m:e>
                          </m:d>
                        </m:e>
                        <m:sup>
                          <m:r>
                            <a:rPr lang="en-US" sz="3733">
                              <a:solidFill>
                                <a:schemeClr val="tx1"/>
                              </a:solidFill>
                              <a:effectLst/>
                              <a:latin typeface="Cambria Math"/>
                            </a:rPr>
                            <m:t>−1</m:t>
                          </m:r>
                        </m:sup>
                      </m:sSup>
                    </m:oMath>
                  </m:oMathPara>
                </a14:m>
                <a:endParaRPr lang="en-US" sz="1867" dirty="0">
                  <a:solidFill>
                    <a:schemeClr val="tx1"/>
                  </a:solidFill>
                  <a:effectLst/>
                </a:endParaRPr>
              </a:p>
            </p:txBody>
          </p:sp>
        </mc:Choice>
        <mc:Fallback xmlns="">
          <p:sp>
            <p:nvSpPr>
              <p:cNvPr id="9" name="Rectangle 8"/>
              <p:cNvSpPr>
                <a:spLocks noRot="1" noChangeAspect="1" noMove="1" noResize="1" noEditPoints="1" noAdjustHandles="1" noChangeArrowheads="1" noChangeShapeType="1" noTextEdit="1"/>
              </p:cNvSpPr>
              <p:nvPr/>
            </p:nvSpPr>
            <p:spPr>
              <a:xfrm>
                <a:off x="562345" y="1676401"/>
                <a:ext cx="2124877" cy="116281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540004" y="1697666"/>
                <a:ext cx="4248535" cy="167545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733" i="1" smtClean="0">
                          <a:solidFill>
                            <a:schemeClr val="tx1"/>
                          </a:solidFill>
                          <a:effectLst/>
                          <a:latin typeface="Cambria Math"/>
                        </a:rPr>
                        <m:t>=</m:t>
                      </m:r>
                      <m:f>
                        <m:fPr>
                          <m:ctrlPr>
                            <a:rPr lang="en-US" sz="3733" i="1">
                              <a:solidFill>
                                <a:schemeClr val="tx1"/>
                              </a:solidFill>
                              <a:effectLst/>
                              <a:latin typeface="Cambria Math" panose="02040503050406030204" pitchFamily="18" charset="0"/>
                            </a:rPr>
                          </m:ctrlPr>
                        </m:fPr>
                        <m:num>
                          <m:r>
                            <a:rPr lang="en-US" sz="3733" i="1">
                              <a:solidFill>
                                <a:schemeClr val="tx1"/>
                              </a:solidFill>
                              <a:effectLst/>
                              <a:latin typeface="Cambria Math"/>
                            </a:rPr>
                            <m:t>1</m:t>
                          </m:r>
                        </m:num>
                        <m:den>
                          <m:d>
                            <m:dPr>
                              <m:begChr m:val="|"/>
                              <m:endChr m:val="|"/>
                              <m:ctrlPr>
                                <a:rPr lang="en-US" sz="3733" i="1">
                                  <a:solidFill>
                                    <a:schemeClr val="tx1"/>
                                  </a:solidFill>
                                  <a:effectLst/>
                                  <a:latin typeface="Cambria Math" panose="02040503050406030204" pitchFamily="18" charset="0"/>
                                </a:rPr>
                              </m:ctrlPr>
                            </m:dPr>
                            <m:e>
                              <m:m>
                                <m:mPr>
                                  <m:plcHide m:val="on"/>
                                  <m:mcs>
                                    <m:mc>
                                      <m:mcPr>
                                        <m:count m:val="2"/>
                                        <m:mcJc m:val="center"/>
                                      </m:mcPr>
                                    </m:mc>
                                  </m:mcs>
                                  <m:ctrlPr>
                                    <a:rPr lang="en-US" sz="3733" i="1">
                                      <a:solidFill>
                                        <a:schemeClr val="tx1"/>
                                      </a:solidFill>
                                      <a:effectLst/>
                                      <a:latin typeface="Cambria Math" panose="02040503050406030204" pitchFamily="18" charset="0"/>
                                    </a:rPr>
                                  </m:ctrlPr>
                                </m:mPr>
                                <m:mr>
                                  <m:e>
                                    <m:r>
                                      <a:rPr lang="en-US" sz="3733" i="1">
                                        <a:solidFill>
                                          <a:schemeClr val="tx1"/>
                                        </a:solidFill>
                                        <a:effectLst/>
                                        <a:latin typeface="Cambria Math"/>
                                      </a:rPr>
                                      <m:t>1</m:t>
                                    </m:r>
                                  </m:e>
                                  <m:e>
                                    <m:r>
                                      <a:rPr lang="en-US" sz="3733" i="1">
                                        <a:solidFill>
                                          <a:schemeClr val="tx1"/>
                                        </a:solidFill>
                                        <a:effectLst/>
                                        <a:latin typeface="Cambria Math"/>
                                      </a:rPr>
                                      <m:t>2</m:t>
                                    </m:r>
                                  </m:e>
                                </m:mr>
                                <m:mr>
                                  <m:e>
                                    <m:r>
                                      <a:rPr lang="en-US" sz="3733" i="1">
                                        <a:solidFill>
                                          <a:schemeClr val="tx1"/>
                                        </a:solidFill>
                                        <a:effectLst/>
                                        <a:latin typeface="Cambria Math"/>
                                      </a:rPr>
                                      <m:t>3</m:t>
                                    </m:r>
                                  </m:e>
                                  <m:e>
                                    <m:r>
                                      <a:rPr lang="en-US" sz="3733" i="1">
                                        <a:solidFill>
                                          <a:schemeClr val="tx1"/>
                                        </a:solidFill>
                                        <a:effectLst/>
                                        <a:latin typeface="Cambria Math"/>
                                      </a:rPr>
                                      <m:t>4</m:t>
                                    </m:r>
                                  </m:e>
                                </m:mr>
                              </m:m>
                            </m:e>
                          </m:d>
                        </m:den>
                      </m:f>
                      <m:d>
                        <m:dPr>
                          <m:begChr m:val="["/>
                          <m:endChr m:val="]"/>
                          <m:ctrlPr>
                            <a:rPr lang="en-US" sz="3733" i="1">
                              <a:solidFill>
                                <a:schemeClr val="tx1"/>
                              </a:solidFill>
                              <a:effectLst/>
                              <a:latin typeface="Cambria Math" panose="02040503050406030204" pitchFamily="18" charset="0"/>
                            </a:rPr>
                          </m:ctrlPr>
                        </m:dPr>
                        <m:e>
                          <m:m>
                            <m:mPr>
                              <m:plcHide m:val="on"/>
                              <m:mcs>
                                <m:mc>
                                  <m:mcPr>
                                    <m:count m:val="2"/>
                                    <m:mcJc m:val="center"/>
                                  </m:mcPr>
                                </m:mc>
                              </m:mcs>
                              <m:ctrlPr>
                                <a:rPr lang="en-US" sz="3733" i="1">
                                  <a:solidFill>
                                    <a:schemeClr val="tx1"/>
                                  </a:solidFill>
                                  <a:effectLst/>
                                  <a:latin typeface="Cambria Math" panose="02040503050406030204" pitchFamily="18" charset="0"/>
                                </a:rPr>
                              </m:ctrlPr>
                            </m:mPr>
                            <m:mr>
                              <m:e>
                                <m:r>
                                  <a:rPr lang="en-US" sz="3733" i="1">
                                    <a:solidFill>
                                      <a:schemeClr val="tx1"/>
                                    </a:solidFill>
                                    <a:effectLst/>
                                    <a:latin typeface="Cambria Math"/>
                                  </a:rPr>
                                  <m:t>4</m:t>
                                </m:r>
                              </m:e>
                              <m:e>
                                <m:r>
                                  <a:rPr lang="en-US" sz="3733" i="1">
                                    <a:solidFill>
                                      <a:schemeClr val="tx1"/>
                                    </a:solidFill>
                                    <a:effectLst/>
                                    <a:latin typeface="Cambria Math"/>
                                  </a:rPr>
                                  <m:t>−2</m:t>
                                </m:r>
                              </m:e>
                            </m:mr>
                            <m:mr>
                              <m:e>
                                <m:r>
                                  <a:rPr lang="en-US" sz="3733" i="1">
                                    <a:solidFill>
                                      <a:schemeClr val="tx1"/>
                                    </a:solidFill>
                                    <a:effectLst/>
                                    <a:latin typeface="Cambria Math"/>
                                  </a:rPr>
                                  <m:t>−3</m:t>
                                </m:r>
                              </m:e>
                              <m:e>
                                <m:r>
                                  <a:rPr lang="en-US" sz="3733" i="1">
                                    <a:solidFill>
                                      <a:schemeClr val="tx1"/>
                                    </a:solidFill>
                                    <a:effectLst/>
                                    <a:latin typeface="Cambria Math"/>
                                  </a:rPr>
                                  <m:t>1</m:t>
                                </m:r>
                              </m:e>
                            </m:mr>
                          </m:m>
                        </m:e>
                      </m:d>
                    </m:oMath>
                  </m:oMathPara>
                </a14:m>
                <a:endParaRPr lang="en-US" sz="1867" dirty="0">
                  <a:solidFill>
                    <a:schemeClr val="tx1"/>
                  </a:solidFill>
                  <a:effectLst/>
                </a:endParaRPr>
              </a:p>
            </p:txBody>
          </p:sp>
        </mc:Choice>
        <mc:Fallback xmlns="">
          <p:sp>
            <p:nvSpPr>
              <p:cNvPr id="10" name="Rectangle 9"/>
              <p:cNvSpPr>
                <a:spLocks noRot="1" noChangeAspect="1" noMove="1" noResize="1" noEditPoints="1" noAdjustHandles="1" noChangeArrowheads="1" noChangeShapeType="1" noTextEdit="1"/>
              </p:cNvSpPr>
              <p:nvPr/>
            </p:nvSpPr>
            <p:spPr>
              <a:xfrm>
                <a:off x="2540004" y="1697666"/>
                <a:ext cx="4248535" cy="167545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2540002" y="3316185"/>
                <a:ext cx="5356723" cy="12738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733" i="1" smtClean="0">
                          <a:solidFill>
                            <a:schemeClr val="tx1"/>
                          </a:solidFill>
                          <a:effectLst/>
                          <a:latin typeface="Cambria Math"/>
                        </a:rPr>
                        <m:t>=</m:t>
                      </m:r>
                      <m:f>
                        <m:fPr>
                          <m:ctrlPr>
                            <a:rPr lang="en-US" sz="3733" i="1">
                              <a:solidFill>
                                <a:schemeClr val="tx1"/>
                              </a:solidFill>
                              <a:effectLst/>
                              <a:latin typeface="Cambria Math" panose="02040503050406030204" pitchFamily="18" charset="0"/>
                            </a:rPr>
                          </m:ctrlPr>
                        </m:fPr>
                        <m:num>
                          <m:r>
                            <a:rPr lang="en-US" sz="3733" i="1">
                              <a:solidFill>
                                <a:schemeClr val="tx1"/>
                              </a:solidFill>
                              <a:effectLst/>
                              <a:latin typeface="Cambria Math"/>
                            </a:rPr>
                            <m:t>1</m:t>
                          </m:r>
                        </m:num>
                        <m:den>
                          <m:r>
                            <a:rPr lang="en-US" sz="3733" i="1">
                              <a:solidFill>
                                <a:schemeClr val="tx1"/>
                              </a:solidFill>
                              <a:effectLst/>
                              <a:latin typeface="Cambria Math"/>
                            </a:rPr>
                            <m:t>1</m:t>
                          </m:r>
                          <m:d>
                            <m:dPr>
                              <m:ctrlPr>
                                <a:rPr lang="en-US" sz="3733" i="1">
                                  <a:solidFill>
                                    <a:schemeClr val="tx1"/>
                                  </a:solidFill>
                                  <a:effectLst/>
                                  <a:latin typeface="Cambria Math" panose="02040503050406030204" pitchFamily="18" charset="0"/>
                                </a:rPr>
                              </m:ctrlPr>
                            </m:dPr>
                            <m:e>
                              <m:r>
                                <a:rPr lang="en-US" sz="3733" i="1">
                                  <a:solidFill>
                                    <a:schemeClr val="tx1"/>
                                  </a:solidFill>
                                  <a:effectLst/>
                                  <a:latin typeface="Cambria Math"/>
                                </a:rPr>
                                <m:t>4</m:t>
                              </m:r>
                            </m:e>
                          </m:d>
                          <m:r>
                            <a:rPr lang="en-US" sz="3733" i="1">
                              <a:solidFill>
                                <a:schemeClr val="tx1"/>
                              </a:solidFill>
                              <a:effectLst/>
                              <a:latin typeface="Cambria Math"/>
                            </a:rPr>
                            <m:t>−3(2)</m:t>
                          </m:r>
                        </m:den>
                      </m:f>
                      <m:d>
                        <m:dPr>
                          <m:begChr m:val="["/>
                          <m:endChr m:val="]"/>
                          <m:ctrlPr>
                            <a:rPr lang="en-US" sz="3733" i="1">
                              <a:solidFill>
                                <a:schemeClr val="tx1"/>
                              </a:solidFill>
                              <a:effectLst/>
                              <a:latin typeface="Cambria Math" panose="02040503050406030204" pitchFamily="18" charset="0"/>
                            </a:rPr>
                          </m:ctrlPr>
                        </m:dPr>
                        <m:e>
                          <m:m>
                            <m:mPr>
                              <m:plcHide m:val="on"/>
                              <m:mcs>
                                <m:mc>
                                  <m:mcPr>
                                    <m:count m:val="2"/>
                                    <m:mcJc m:val="center"/>
                                  </m:mcPr>
                                </m:mc>
                              </m:mcs>
                              <m:ctrlPr>
                                <a:rPr lang="en-US" sz="3733" i="1">
                                  <a:solidFill>
                                    <a:schemeClr val="tx1"/>
                                  </a:solidFill>
                                  <a:effectLst/>
                                  <a:latin typeface="Cambria Math" panose="02040503050406030204" pitchFamily="18" charset="0"/>
                                </a:rPr>
                              </m:ctrlPr>
                            </m:mPr>
                            <m:mr>
                              <m:e>
                                <m:r>
                                  <a:rPr lang="en-US" sz="3733" i="1">
                                    <a:solidFill>
                                      <a:schemeClr val="tx1"/>
                                    </a:solidFill>
                                    <a:effectLst/>
                                    <a:latin typeface="Cambria Math"/>
                                  </a:rPr>
                                  <m:t>4</m:t>
                                </m:r>
                              </m:e>
                              <m:e>
                                <m:r>
                                  <a:rPr lang="en-US" sz="3733" i="1">
                                    <a:solidFill>
                                      <a:schemeClr val="tx1"/>
                                    </a:solidFill>
                                    <a:effectLst/>
                                    <a:latin typeface="Cambria Math"/>
                                  </a:rPr>
                                  <m:t>−2</m:t>
                                </m:r>
                              </m:e>
                            </m:mr>
                            <m:mr>
                              <m:e>
                                <m:r>
                                  <a:rPr lang="en-US" sz="3733" i="1">
                                    <a:solidFill>
                                      <a:schemeClr val="tx1"/>
                                    </a:solidFill>
                                    <a:effectLst/>
                                    <a:latin typeface="Cambria Math"/>
                                  </a:rPr>
                                  <m:t>−3</m:t>
                                </m:r>
                              </m:e>
                              <m:e>
                                <m:r>
                                  <a:rPr lang="en-US" sz="3733" i="1">
                                    <a:solidFill>
                                      <a:schemeClr val="tx1"/>
                                    </a:solidFill>
                                    <a:effectLst/>
                                    <a:latin typeface="Cambria Math"/>
                                  </a:rPr>
                                  <m:t>1</m:t>
                                </m:r>
                              </m:e>
                            </m:mr>
                          </m:m>
                        </m:e>
                      </m:d>
                    </m:oMath>
                  </m:oMathPara>
                </a14:m>
                <a:endParaRPr lang="en-US" sz="1867" dirty="0">
                  <a:solidFill>
                    <a:schemeClr val="tx1"/>
                  </a:solidFill>
                  <a:effectLst/>
                </a:endParaRPr>
              </a:p>
            </p:txBody>
          </p:sp>
        </mc:Choice>
        <mc:Fallback xmlns="">
          <p:sp>
            <p:nvSpPr>
              <p:cNvPr id="11" name="Rectangle 10"/>
              <p:cNvSpPr>
                <a:spLocks noRot="1" noChangeAspect="1" noMove="1" noResize="1" noEditPoints="1" noAdjustHandles="1" noChangeArrowheads="1" noChangeShapeType="1" noTextEdit="1"/>
              </p:cNvSpPr>
              <p:nvPr/>
            </p:nvSpPr>
            <p:spPr>
              <a:xfrm>
                <a:off x="2540002" y="3316185"/>
                <a:ext cx="5356723" cy="127387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2508565" y="5071867"/>
                <a:ext cx="3555396" cy="11682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733" i="1" smtClean="0">
                          <a:solidFill>
                            <a:schemeClr val="tx1"/>
                          </a:solidFill>
                          <a:effectLst/>
                          <a:latin typeface="Cambria Math"/>
                        </a:rPr>
                        <m:t>=</m:t>
                      </m:r>
                      <m:f>
                        <m:fPr>
                          <m:ctrlPr>
                            <a:rPr lang="en-US" sz="3733" i="1">
                              <a:solidFill>
                                <a:schemeClr val="tx1"/>
                              </a:solidFill>
                              <a:effectLst/>
                              <a:latin typeface="Cambria Math" panose="02040503050406030204" pitchFamily="18" charset="0"/>
                            </a:rPr>
                          </m:ctrlPr>
                        </m:fPr>
                        <m:num>
                          <m:r>
                            <a:rPr lang="en-US" sz="3733" i="1">
                              <a:solidFill>
                                <a:schemeClr val="tx1"/>
                              </a:solidFill>
                              <a:effectLst/>
                              <a:latin typeface="Cambria Math"/>
                            </a:rPr>
                            <m:t>1</m:t>
                          </m:r>
                        </m:num>
                        <m:den>
                          <m:r>
                            <a:rPr lang="en-US" sz="3733" i="1">
                              <a:solidFill>
                                <a:schemeClr val="tx1"/>
                              </a:solidFill>
                              <a:effectLst/>
                              <a:latin typeface="Cambria Math"/>
                            </a:rPr>
                            <m:t>−2</m:t>
                          </m:r>
                        </m:den>
                      </m:f>
                      <m:d>
                        <m:dPr>
                          <m:begChr m:val="["/>
                          <m:endChr m:val="]"/>
                          <m:ctrlPr>
                            <a:rPr lang="en-US" sz="3733" i="1">
                              <a:solidFill>
                                <a:schemeClr val="tx1"/>
                              </a:solidFill>
                              <a:effectLst/>
                              <a:latin typeface="Cambria Math" panose="02040503050406030204" pitchFamily="18" charset="0"/>
                            </a:rPr>
                          </m:ctrlPr>
                        </m:dPr>
                        <m:e>
                          <m:m>
                            <m:mPr>
                              <m:plcHide m:val="on"/>
                              <m:mcs>
                                <m:mc>
                                  <m:mcPr>
                                    <m:count m:val="2"/>
                                    <m:mcJc m:val="center"/>
                                  </m:mcPr>
                                </m:mc>
                              </m:mcs>
                              <m:ctrlPr>
                                <a:rPr lang="en-US" sz="3733" i="1">
                                  <a:solidFill>
                                    <a:schemeClr val="tx1"/>
                                  </a:solidFill>
                                  <a:effectLst/>
                                  <a:latin typeface="Cambria Math" panose="02040503050406030204" pitchFamily="18" charset="0"/>
                                </a:rPr>
                              </m:ctrlPr>
                            </m:mPr>
                            <m:mr>
                              <m:e>
                                <m:r>
                                  <a:rPr lang="en-US" sz="3733" i="1">
                                    <a:solidFill>
                                      <a:schemeClr val="tx1"/>
                                    </a:solidFill>
                                    <a:effectLst/>
                                    <a:latin typeface="Cambria Math"/>
                                  </a:rPr>
                                  <m:t>4</m:t>
                                </m:r>
                              </m:e>
                              <m:e>
                                <m:r>
                                  <a:rPr lang="en-US" sz="3733" i="1">
                                    <a:solidFill>
                                      <a:schemeClr val="tx1"/>
                                    </a:solidFill>
                                    <a:effectLst/>
                                    <a:latin typeface="Cambria Math"/>
                                  </a:rPr>
                                  <m:t>−2</m:t>
                                </m:r>
                              </m:e>
                            </m:mr>
                            <m:mr>
                              <m:e>
                                <m:r>
                                  <a:rPr lang="en-US" sz="3733" i="1">
                                    <a:solidFill>
                                      <a:schemeClr val="tx1"/>
                                    </a:solidFill>
                                    <a:effectLst/>
                                    <a:latin typeface="Cambria Math"/>
                                  </a:rPr>
                                  <m:t>−3</m:t>
                                </m:r>
                              </m:e>
                              <m:e>
                                <m:r>
                                  <a:rPr lang="en-US" sz="3733" i="1">
                                    <a:solidFill>
                                      <a:schemeClr val="tx1"/>
                                    </a:solidFill>
                                    <a:effectLst/>
                                    <a:latin typeface="Cambria Math"/>
                                  </a:rPr>
                                  <m:t>1</m:t>
                                </m:r>
                              </m:e>
                            </m:mr>
                          </m:m>
                        </m:e>
                      </m:d>
                    </m:oMath>
                  </m:oMathPara>
                </a14:m>
                <a:endParaRPr lang="en-US" sz="1867" dirty="0">
                  <a:solidFill>
                    <a:schemeClr val="tx1"/>
                  </a:solidFill>
                  <a:effectLst/>
                </a:endParaRPr>
              </a:p>
            </p:txBody>
          </p:sp>
        </mc:Choice>
        <mc:Fallback xmlns="">
          <p:sp>
            <p:nvSpPr>
              <p:cNvPr id="13" name="Rectangle 12"/>
              <p:cNvSpPr>
                <a:spLocks noRot="1" noChangeAspect="1" noMove="1" noResize="1" noEditPoints="1" noAdjustHandles="1" noChangeArrowheads="1" noChangeShapeType="1" noTextEdit="1"/>
              </p:cNvSpPr>
              <p:nvPr/>
            </p:nvSpPr>
            <p:spPr>
              <a:xfrm>
                <a:off x="2508565" y="5071867"/>
                <a:ext cx="3555396" cy="116820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8229603" y="4802361"/>
                <a:ext cx="3133230" cy="2086533"/>
              </a:xfrm>
              <a:prstGeom prst="rect">
                <a:avLst/>
              </a:prstGeom>
              <a:noFill/>
              <a:ln>
                <a:solidFill>
                  <a:schemeClr val="accent6">
                    <a:lumMod val="50000"/>
                  </a:schemeClr>
                </a:solidFill>
              </a:ln>
            </p:spPr>
            <p:style>
              <a:lnRef idx="2">
                <a:schemeClr val="accent5"/>
              </a:lnRef>
              <a:fillRef idx="1">
                <a:schemeClr val="lt1"/>
              </a:fillRef>
              <a:effectRef idx="0">
                <a:schemeClr val="accent5"/>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4800" i="1" smtClean="0">
                              <a:solidFill>
                                <a:schemeClr val="tx1"/>
                              </a:solidFill>
                              <a:effectLst/>
                              <a:latin typeface="Cambria Math" panose="02040503050406030204" pitchFamily="18" charset="0"/>
                            </a:rPr>
                          </m:ctrlPr>
                        </m:dPr>
                        <m:e>
                          <m:m>
                            <m:mPr>
                              <m:plcHide m:val="on"/>
                              <m:mcs>
                                <m:mc>
                                  <m:mcPr>
                                    <m:count m:val="2"/>
                                    <m:mcJc m:val="center"/>
                                  </m:mcPr>
                                </m:mc>
                              </m:mcs>
                              <m:ctrlPr>
                                <a:rPr lang="en-US" sz="4800" i="1">
                                  <a:solidFill>
                                    <a:schemeClr val="tx1"/>
                                  </a:solidFill>
                                  <a:effectLst/>
                                  <a:latin typeface="Cambria Math" panose="02040503050406030204" pitchFamily="18" charset="0"/>
                                </a:rPr>
                              </m:ctrlPr>
                            </m:mPr>
                            <m:mr>
                              <m:e>
                                <m:r>
                                  <a:rPr lang="en-US" sz="4800" i="1">
                                    <a:solidFill>
                                      <a:schemeClr val="tx1"/>
                                    </a:solidFill>
                                    <a:effectLst/>
                                    <a:latin typeface="Cambria Math"/>
                                  </a:rPr>
                                  <m:t>−2</m:t>
                                </m:r>
                              </m:e>
                              <m:e>
                                <m:r>
                                  <a:rPr lang="en-US" sz="4800" i="1">
                                    <a:solidFill>
                                      <a:schemeClr val="tx1"/>
                                    </a:solidFill>
                                    <a:effectLst/>
                                    <a:latin typeface="Cambria Math"/>
                                  </a:rPr>
                                  <m:t>1</m:t>
                                </m:r>
                              </m:e>
                            </m:mr>
                            <m:mr>
                              <m:e>
                                <m:f>
                                  <m:fPr>
                                    <m:ctrlPr>
                                      <a:rPr lang="en-US" sz="4800" i="1">
                                        <a:solidFill>
                                          <a:schemeClr val="tx1"/>
                                        </a:solidFill>
                                        <a:effectLst/>
                                        <a:latin typeface="Cambria Math" panose="02040503050406030204" pitchFamily="18" charset="0"/>
                                      </a:rPr>
                                    </m:ctrlPr>
                                  </m:fPr>
                                  <m:num>
                                    <m:r>
                                      <a:rPr lang="en-US" sz="4800" i="1">
                                        <a:solidFill>
                                          <a:schemeClr val="tx1"/>
                                        </a:solidFill>
                                        <a:effectLst/>
                                        <a:latin typeface="Cambria Math"/>
                                      </a:rPr>
                                      <m:t>3</m:t>
                                    </m:r>
                                  </m:num>
                                  <m:den>
                                    <m:r>
                                      <a:rPr lang="en-US" sz="4800" i="1">
                                        <a:solidFill>
                                          <a:schemeClr val="tx1"/>
                                        </a:solidFill>
                                        <a:effectLst/>
                                        <a:latin typeface="Cambria Math"/>
                                      </a:rPr>
                                      <m:t>2</m:t>
                                    </m:r>
                                  </m:den>
                                </m:f>
                              </m:e>
                              <m:e>
                                <m:r>
                                  <a:rPr lang="en-US" sz="4800" i="1">
                                    <a:solidFill>
                                      <a:schemeClr val="tx1"/>
                                    </a:solidFill>
                                    <a:effectLst/>
                                    <a:latin typeface="Cambria Math"/>
                                  </a:rPr>
                                  <m:t>−</m:t>
                                </m:r>
                                <m:f>
                                  <m:fPr>
                                    <m:ctrlPr>
                                      <a:rPr lang="en-US" sz="4800" i="1">
                                        <a:solidFill>
                                          <a:schemeClr val="tx1"/>
                                        </a:solidFill>
                                        <a:effectLst/>
                                        <a:latin typeface="Cambria Math" panose="02040503050406030204" pitchFamily="18" charset="0"/>
                                      </a:rPr>
                                    </m:ctrlPr>
                                  </m:fPr>
                                  <m:num>
                                    <m:r>
                                      <a:rPr lang="en-US" sz="4800" i="1">
                                        <a:solidFill>
                                          <a:schemeClr val="tx1"/>
                                        </a:solidFill>
                                        <a:effectLst/>
                                        <a:latin typeface="Cambria Math"/>
                                      </a:rPr>
                                      <m:t>1</m:t>
                                    </m:r>
                                  </m:num>
                                  <m:den>
                                    <m:r>
                                      <a:rPr lang="en-US" sz="4800" i="1">
                                        <a:solidFill>
                                          <a:schemeClr val="tx1"/>
                                        </a:solidFill>
                                        <a:effectLst/>
                                        <a:latin typeface="Cambria Math"/>
                                      </a:rPr>
                                      <m:t>2</m:t>
                                    </m:r>
                                  </m:den>
                                </m:f>
                              </m:e>
                            </m:mr>
                          </m:m>
                        </m:e>
                      </m:d>
                    </m:oMath>
                  </m:oMathPara>
                </a14:m>
                <a:endParaRPr lang="en-US" sz="1867" dirty="0">
                  <a:solidFill>
                    <a:schemeClr val="tx1"/>
                  </a:solidFill>
                  <a:effectLst/>
                </a:endParaRPr>
              </a:p>
            </p:txBody>
          </p:sp>
        </mc:Choice>
        <mc:Fallback xmlns="">
          <p:sp>
            <p:nvSpPr>
              <p:cNvPr id="14" name="Rectangle 13"/>
              <p:cNvSpPr>
                <a:spLocks noRot="1" noChangeAspect="1" noMove="1" noResize="1" noEditPoints="1" noAdjustHandles="1" noChangeArrowheads="1" noChangeShapeType="1" noTextEdit="1"/>
              </p:cNvSpPr>
              <p:nvPr/>
            </p:nvSpPr>
            <p:spPr>
              <a:xfrm>
                <a:off x="8229603" y="4802361"/>
                <a:ext cx="3133230" cy="2086533"/>
              </a:xfrm>
              <a:prstGeom prst="rect">
                <a:avLst/>
              </a:prstGeom>
              <a:blipFill>
                <a:blip r:embed="rId7"/>
                <a:stretch>
                  <a:fillRect/>
                </a:stretch>
              </a:blipFill>
              <a:ln>
                <a:solidFill>
                  <a:schemeClr val="accent6">
                    <a:lumMod val="50000"/>
                  </a:schemeClr>
                </a:solidFill>
              </a:ln>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80">
                                          <p:stCondLst>
                                            <p:cond delay="0"/>
                                          </p:stCondLst>
                                        </p:cTn>
                                        <p:tgtEl>
                                          <p:spTgt spid="14"/>
                                        </p:tgtEl>
                                      </p:cBhvr>
                                    </p:animEffect>
                                    <p:anim calcmode="lin" valueType="num">
                                      <p:cBhvr>
                                        <p:cTn id="23"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8" dur="26">
                                          <p:stCondLst>
                                            <p:cond delay="650"/>
                                          </p:stCondLst>
                                        </p:cTn>
                                        <p:tgtEl>
                                          <p:spTgt spid="14"/>
                                        </p:tgtEl>
                                      </p:cBhvr>
                                      <p:to x="100000" y="60000"/>
                                    </p:animScale>
                                    <p:animScale>
                                      <p:cBhvr>
                                        <p:cTn id="29" dur="166" decel="50000">
                                          <p:stCondLst>
                                            <p:cond delay="676"/>
                                          </p:stCondLst>
                                        </p:cTn>
                                        <p:tgtEl>
                                          <p:spTgt spid="14"/>
                                        </p:tgtEl>
                                      </p:cBhvr>
                                      <p:to x="100000" y="100000"/>
                                    </p:animScale>
                                    <p:animScale>
                                      <p:cBhvr>
                                        <p:cTn id="30" dur="26">
                                          <p:stCondLst>
                                            <p:cond delay="1312"/>
                                          </p:stCondLst>
                                        </p:cTn>
                                        <p:tgtEl>
                                          <p:spTgt spid="14"/>
                                        </p:tgtEl>
                                      </p:cBhvr>
                                      <p:to x="100000" y="80000"/>
                                    </p:animScale>
                                    <p:animScale>
                                      <p:cBhvr>
                                        <p:cTn id="31" dur="166" decel="50000">
                                          <p:stCondLst>
                                            <p:cond delay="1338"/>
                                          </p:stCondLst>
                                        </p:cTn>
                                        <p:tgtEl>
                                          <p:spTgt spid="14"/>
                                        </p:tgtEl>
                                      </p:cBhvr>
                                      <p:to x="100000" y="100000"/>
                                    </p:animScale>
                                    <p:animScale>
                                      <p:cBhvr>
                                        <p:cTn id="32" dur="26">
                                          <p:stCondLst>
                                            <p:cond delay="1642"/>
                                          </p:stCondLst>
                                        </p:cTn>
                                        <p:tgtEl>
                                          <p:spTgt spid="14"/>
                                        </p:tgtEl>
                                      </p:cBhvr>
                                      <p:to x="100000" y="90000"/>
                                    </p:animScale>
                                    <p:animScale>
                                      <p:cBhvr>
                                        <p:cTn id="33" dur="166" decel="50000">
                                          <p:stCondLst>
                                            <p:cond delay="1668"/>
                                          </p:stCondLst>
                                        </p:cTn>
                                        <p:tgtEl>
                                          <p:spTgt spid="14"/>
                                        </p:tgtEl>
                                      </p:cBhvr>
                                      <p:to x="100000" y="100000"/>
                                    </p:animScale>
                                    <p:animScale>
                                      <p:cBhvr>
                                        <p:cTn id="34" dur="26">
                                          <p:stCondLst>
                                            <p:cond delay="1808"/>
                                          </p:stCondLst>
                                        </p:cTn>
                                        <p:tgtEl>
                                          <p:spTgt spid="14"/>
                                        </p:tgtEl>
                                      </p:cBhvr>
                                      <p:to x="100000" y="95000"/>
                                    </p:animScale>
                                    <p:animScale>
                                      <p:cBhvr>
                                        <p:cTn id="35"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1-07 Use Inverse Matrices to Solve Linear Systems (12.4)</a:t>
            </a:r>
          </a:p>
        </p:txBody>
      </p:sp>
      <mc:AlternateContent xmlns:mc="http://schemas.openxmlformats.org/markup-compatibility/2006" xmlns:a14="http://schemas.microsoft.com/office/drawing/2010/main">
        <mc:Choice Requires="a14">
          <p:sp>
            <p:nvSpPr>
              <p:cNvPr id="9" name="Rectangle 8"/>
              <p:cNvSpPr/>
              <p:nvPr/>
            </p:nvSpPr>
            <p:spPr>
              <a:xfrm>
                <a:off x="562347" y="1676401"/>
                <a:ext cx="2839815" cy="116281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3733" i="1" smtClean="0">
                              <a:solidFill>
                                <a:schemeClr val="tx1"/>
                              </a:solidFill>
                              <a:effectLst/>
                              <a:latin typeface="Cambria Math" panose="02040503050406030204" pitchFamily="18" charset="0"/>
                            </a:rPr>
                          </m:ctrlPr>
                        </m:sSupPr>
                        <m:e>
                          <m:d>
                            <m:dPr>
                              <m:begChr m:val="["/>
                              <m:endChr m:val="]"/>
                              <m:ctrlPr>
                                <a:rPr lang="en-US" sz="3733" i="1">
                                  <a:solidFill>
                                    <a:schemeClr val="tx1"/>
                                  </a:solidFill>
                                  <a:effectLst/>
                                  <a:latin typeface="Cambria Math" panose="02040503050406030204" pitchFamily="18" charset="0"/>
                                </a:rPr>
                              </m:ctrlPr>
                            </m:dPr>
                            <m:e>
                              <m:m>
                                <m:mPr>
                                  <m:plcHide m:val="on"/>
                                  <m:mcs>
                                    <m:mc>
                                      <m:mcPr>
                                        <m:count m:val="2"/>
                                        <m:mcJc m:val="center"/>
                                      </m:mcPr>
                                    </m:mc>
                                  </m:mcs>
                                  <m:ctrlPr>
                                    <a:rPr lang="en-US" sz="3733" i="1">
                                      <a:solidFill>
                                        <a:schemeClr val="tx1"/>
                                      </a:solidFill>
                                      <a:effectLst/>
                                      <a:latin typeface="Cambria Math" panose="02040503050406030204" pitchFamily="18" charset="0"/>
                                    </a:rPr>
                                  </m:ctrlPr>
                                </m:mPr>
                                <m:mr>
                                  <m:e>
                                    <m:r>
                                      <a:rPr lang="en-US" sz="3733" i="1">
                                        <a:solidFill>
                                          <a:schemeClr val="tx1"/>
                                        </a:solidFill>
                                        <a:effectLst/>
                                        <a:latin typeface="Cambria Math"/>
                                      </a:rPr>
                                      <m:t>−2</m:t>
                                    </m:r>
                                  </m:e>
                                  <m:e>
                                    <m:r>
                                      <a:rPr lang="en-US" sz="3733" i="1">
                                        <a:solidFill>
                                          <a:schemeClr val="tx1"/>
                                        </a:solidFill>
                                        <a:effectLst/>
                                        <a:latin typeface="Cambria Math"/>
                                      </a:rPr>
                                      <m:t>−1</m:t>
                                    </m:r>
                                  </m:e>
                                </m:mr>
                                <m:mr>
                                  <m:e>
                                    <m:r>
                                      <a:rPr lang="en-US" sz="3733" i="1">
                                        <a:solidFill>
                                          <a:schemeClr val="tx1"/>
                                        </a:solidFill>
                                        <a:effectLst/>
                                        <a:latin typeface="Cambria Math"/>
                                      </a:rPr>
                                      <m:t>4</m:t>
                                    </m:r>
                                  </m:e>
                                  <m:e>
                                    <m:r>
                                      <a:rPr lang="en-US" sz="3733" i="1">
                                        <a:solidFill>
                                          <a:schemeClr val="tx1"/>
                                        </a:solidFill>
                                        <a:effectLst/>
                                        <a:latin typeface="Cambria Math"/>
                                      </a:rPr>
                                      <m:t>0</m:t>
                                    </m:r>
                                  </m:e>
                                </m:mr>
                              </m:m>
                            </m:e>
                          </m:d>
                        </m:e>
                        <m:sup>
                          <m:r>
                            <a:rPr lang="en-US" sz="3733">
                              <a:solidFill>
                                <a:schemeClr val="tx1"/>
                              </a:solidFill>
                              <a:effectLst/>
                              <a:latin typeface="Cambria Math"/>
                            </a:rPr>
                            <m:t>−1</m:t>
                          </m:r>
                        </m:sup>
                      </m:sSup>
                    </m:oMath>
                  </m:oMathPara>
                </a14:m>
                <a:endParaRPr lang="en-US" sz="1867" dirty="0">
                  <a:solidFill>
                    <a:schemeClr val="tx1"/>
                  </a:solidFill>
                  <a:effectLst/>
                </a:endParaRPr>
              </a:p>
            </p:txBody>
          </p:sp>
        </mc:Choice>
        <mc:Fallback xmlns="">
          <p:sp>
            <p:nvSpPr>
              <p:cNvPr id="9" name="Rectangle 8"/>
              <p:cNvSpPr>
                <a:spLocks noRot="1" noChangeAspect="1" noMove="1" noResize="1" noEditPoints="1" noAdjustHandles="1" noChangeArrowheads="1" noChangeShapeType="1" noTextEdit="1"/>
              </p:cNvSpPr>
              <p:nvPr/>
            </p:nvSpPr>
            <p:spPr>
              <a:xfrm>
                <a:off x="562347" y="1676401"/>
                <a:ext cx="2839815" cy="116281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3077115" y="1697666"/>
                <a:ext cx="4963474" cy="167545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733" i="1" smtClean="0">
                          <a:solidFill>
                            <a:schemeClr val="tx1"/>
                          </a:solidFill>
                          <a:effectLst/>
                          <a:latin typeface="Cambria Math"/>
                        </a:rPr>
                        <m:t>=</m:t>
                      </m:r>
                      <m:f>
                        <m:fPr>
                          <m:ctrlPr>
                            <a:rPr lang="en-US" sz="3733" i="1">
                              <a:solidFill>
                                <a:schemeClr val="tx1"/>
                              </a:solidFill>
                              <a:effectLst/>
                              <a:latin typeface="Cambria Math" panose="02040503050406030204" pitchFamily="18" charset="0"/>
                            </a:rPr>
                          </m:ctrlPr>
                        </m:fPr>
                        <m:num>
                          <m:r>
                            <a:rPr lang="en-US" sz="3733" i="1">
                              <a:solidFill>
                                <a:schemeClr val="tx1"/>
                              </a:solidFill>
                              <a:effectLst/>
                              <a:latin typeface="Cambria Math"/>
                            </a:rPr>
                            <m:t>1</m:t>
                          </m:r>
                        </m:num>
                        <m:den>
                          <m:d>
                            <m:dPr>
                              <m:begChr m:val="|"/>
                              <m:endChr m:val="|"/>
                              <m:ctrlPr>
                                <a:rPr lang="en-US" sz="3733" i="1">
                                  <a:solidFill>
                                    <a:schemeClr val="tx1"/>
                                  </a:solidFill>
                                  <a:effectLst/>
                                  <a:latin typeface="Cambria Math" panose="02040503050406030204" pitchFamily="18" charset="0"/>
                                </a:rPr>
                              </m:ctrlPr>
                            </m:dPr>
                            <m:e>
                              <m:m>
                                <m:mPr>
                                  <m:plcHide m:val="on"/>
                                  <m:mcs>
                                    <m:mc>
                                      <m:mcPr>
                                        <m:count m:val="2"/>
                                        <m:mcJc m:val="center"/>
                                      </m:mcPr>
                                    </m:mc>
                                  </m:mcs>
                                  <m:ctrlPr>
                                    <a:rPr lang="en-US" sz="3733" i="1">
                                      <a:solidFill>
                                        <a:schemeClr val="tx1"/>
                                      </a:solidFill>
                                      <a:effectLst/>
                                      <a:latin typeface="Cambria Math" panose="02040503050406030204" pitchFamily="18" charset="0"/>
                                    </a:rPr>
                                  </m:ctrlPr>
                                </m:mPr>
                                <m:mr>
                                  <m:e>
                                    <m:r>
                                      <a:rPr lang="en-US" sz="3733" i="1">
                                        <a:solidFill>
                                          <a:schemeClr val="tx1"/>
                                        </a:solidFill>
                                        <a:effectLst/>
                                        <a:latin typeface="Cambria Math"/>
                                      </a:rPr>
                                      <m:t>−2</m:t>
                                    </m:r>
                                  </m:e>
                                  <m:e>
                                    <m:r>
                                      <a:rPr lang="en-US" sz="3733" i="1">
                                        <a:solidFill>
                                          <a:schemeClr val="tx1"/>
                                        </a:solidFill>
                                        <a:effectLst/>
                                        <a:latin typeface="Cambria Math"/>
                                      </a:rPr>
                                      <m:t>−1</m:t>
                                    </m:r>
                                  </m:e>
                                </m:mr>
                                <m:mr>
                                  <m:e>
                                    <m:r>
                                      <a:rPr lang="en-US" sz="3733" i="1">
                                        <a:solidFill>
                                          <a:schemeClr val="tx1"/>
                                        </a:solidFill>
                                        <a:effectLst/>
                                        <a:latin typeface="Cambria Math"/>
                                      </a:rPr>
                                      <m:t>4</m:t>
                                    </m:r>
                                  </m:e>
                                  <m:e>
                                    <m:r>
                                      <a:rPr lang="en-US" sz="3733" i="1">
                                        <a:solidFill>
                                          <a:schemeClr val="tx1"/>
                                        </a:solidFill>
                                        <a:effectLst/>
                                        <a:latin typeface="Cambria Math"/>
                                      </a:rPr>
                                      <m:t>0</m:t>
                                    </m:r>
                                  </m:e>
                                </m:mr>
                              </m:m>
                            </m:e>
                          </m:d>
                        </m:den>
                      </m:f>
                      <m:d>
                        <m:dPr>
                          <m:begChr m:val="["/>
                          <m:endChr m:val="]"/>
                          <m:ctrlPr>
                            <a:rPr lang="en-US" sz="3733" i="1">
                              <a:solidFill>
                                <a:schemeClr val="tx1"/>
                              </a:solidFill>
                              <a:effectLst/>
                              <a:latin typeface="Cambria Math" panose="02040503050406030204" pitchFamily="18" charset="0"/>
                            </a:rPr>
                          </m:ctrlPr>
                        </m:dPr>
                        <m:e>
                          <m:m>
                            <m:mPr>
                              <m:plcHide m:val="on"/>
                              <m:mcs>
                                <m:mc>
                                  <m:mcPr>
                                    <m:count m:val="2"/>
                                    <m:mcJc m:val="center"/>
                                  </m:mcPr>
                                </m:mc>
                              </m:mcs>
                              <m:ctrlPr>
                                <a:rPr lang="en-US" sz="3733" i="1">
                                  <a:solidFill>
                                    <a:schemeClr val="tx1"/>
                                  </a:solidFill>
                                  <a:effectLst/>
                                  <a:latin typeface="Cambria Math" panose="02040503050406030204" pitchFamily="18" charset="0"/>
                                </a:rPr>
                              </m:ctrlPr>
                            </m:mPr>
                            <m:mr>
                              <m:e>
                                <m:r>
                                  <a:rPr lang="en-US" sz="3733" i="1">
                                    <a:solidFill>
                                      <a:schemeClr val="tx1"/>
                                    </a:solidFill>
                                    <a:effectLst/>
                                    <a:latin typeface="Cambria Math"/>
                                  </a:rPr>
                                  <m:t>0</m:t>
                                </m:r>
                              </m:e>
                              <m:e>
                                <m:r>
                                  <a:rPr lang="en-US" sz="3733" i="1">
                                    <a:solidFill>
                                      <a:schemeClr val="tx1"/>
                                    </a:solidFill>
                                    <a:effectLst/>
                                    <a:latin typeface="Cambria Math"/>
                                  </a:rPr>
                                  <m:t>1</m:t>
                                </m:r>
                              </m:e>
                            </m:mr>
                            <m:mr>
                              <m:e>
                                <m:r>
                                  <a:rPr lang="en-US" sz="3733" i="1">
                                    <a:solidFill>
                                      <a:schemeClr val="tx1"/>
                                    </a:solidFill>
                                    <a:effectLst/>
                                    <a:latin typeface="Cambria Math"/>
                                  </a:rPr>
                                  <m:t>−4</m:t>
                                </m:r>
                              </m:e>
                              <m:e>
                                <m:r>
                                  <a:rPr lang="en-US" sz="3733" i="1">
                                    <a:solidFill>
                                      <a:schemeClr val="tx1"/>
                                    </a:solidFill>
                                    <a:effectLst/>
                                    <a:latin typeface="Cambria Math"/>
                                  </a:rPr>
                                  <m:t>−2</m:t>
                                </m:r>
                              </m:e>
                            </m:mr>
                          </m:m>
                        </m:e>
                      </m:d>
                    </m:oMath>
                  </m:oMathPara>
                </a14:m>
                <a:endParaRPr lang="en-US" sz="1867" dirty="0">
                  <a:solidFill>
                    <a:schemeClr val="tx1"/>
                  </a:solidFill>
                  <a:effectLst/>
                </a:endParaRPr>
              </a:p>
            </p:txBody>
          </p:sp>
        </mc:Choice>
        <mc:Fallback xmlns="">
          <p:sp>
            <p:nvSpPr>
              <p:cNvPr id="10" name="Rectangle 9"/>
              <p:cNvSpPr>
                <a:spLocks noRot="1" noChangeAspect="1" noMove="1" noResize="1" noEditPoints="1" noAdjustHandles="1" noChangeArrowheads="1" noChangeShapeType="1" noTextEdit="1"/>
              </p:cNvSpPr>
              <p:nvPr/>
            </p:nvSpPr>
            <p:spPr>
              <a:xfrm>
                <a:off x="3077115" y="1697666"/>
                <a:ext cx="4963474" cy="167545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3077116" y="3316185"/>
                <a:ext cx="6071662" cy="12738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733" i="1" smtClean="0">
                          <a:solidFill>
                            <a:schemeClr val="tx1"/>
                          </a:solidFill>
                          <a:effectLst/>
                          <a:latin typeface="Cambria Math"/>
                        </a:rPr>
                        <m:t>=</m:t>
                      </m:r>
                      <m:f>
                        <m:fPr>
                          <m:ctrlPr>
                            <a:rPr lang="en-US" sz="3733" i="1">
                              <a:solidFill>
                                <a:schemeClr val="tx1"/>
                              </a:solidFill>
                              <a:effectLst/>
                              <a:latin typeface="Cambria Math" panose="02040503050406030204" pitchFamily="18" charset="0"/>
                            </a:rPr>
                          </m:ctrlPr>
                        </m:fPr>
                        <m:num>
                          <m:r>
                            <a:rPr lang="en-US" sz="3733" i="1">
                              <a:solidFill>
                                <a:schemeClr val="tx1"/>
                              </a:solidFill>
                              <a:effectLst/>
                              <a:latin typeface="Cambria Math"/>
                            </a:rPr>
                            <m:t>1</m:t>
                          </m:r>
                        </m:num>
                        <m:den>
                          <m:r>
                            <a:rPr lang="en-US" sz="3733" i="1">
                              <a:solidFill>
                                <a:schemeClr val="tx1"/>
                              </a:solidFill>
                              <a:effectLst/>
                              <a:latin typeface="Cambria Math"/>
                            </a:rPr>
                            <m:t>−2</m:t>
                          </m:r>
                          <m:d>
                            <m:dPr>
                              <m:ctrlPr>
                                <a:rPr lang="en-US" sz="3733" i="1">
                                  <a:solidFill>
                                    <a:schemeClr val="tx1"/>
                                  </a:solidFill>
                                  <a:effectLst/>
                                  <a:latin typeface="Cambria Math" panose="02040503050406030204" pitchFamily="18" charset="0"/>
                                </a:rPr>
                              </m:ctrlPr>
                            </m:dPr>
                            <m:e>
                              <m:r>
                                <a:rPr lang="en-US" sz="3733" i="1">
                                  <a:solidFill>
                                    <a:schemeClr val="tx1"/>
                                  </a:solidFill>
                                  <a:effectLst/>
                                  <a:latin typeface="Cambria Math"/>
                                </a:rPr>
                                <m:t>0</m:t>
                              </m:r>
                            </m:e>
                          </m:d>
                          <m:r>
                            <a:rPr lang="en-US" sz="3733" i="1">
                              <a:solidFill>
                                <a:schemeClr val="tx1"/>
                              </a:solidFill>
                              <a:effectLst/>
                              <a:latin typeface="Cambria Math"/>
                            </a:rPr>
                            <m:t>−4(−1)</m:t>
                          </m:r>
                        </m:den>
                      </m:f>
                      <m:d>
                        <m:dPr>
                          <m:begChr m:val="["/>
                          <m:endChr m:val="]"/>
                          <m:ctrlPr>
                            <a:rPr lang="en-US" sz="3733" i="1">
                              <a:solidFill>
                                <a:schemeClr val="tx1"/>
                              </a:solidFill>
                              <a:effectLst/>
                              <a:latin typeface="Cambria Math" panose="02040503050406030204" pitchFamily="18" charset="0"/>
                            </a:rPr>
                          </m:ctrlPr>
                        </m:dPr>
                        <m:e>
                          <m:m>
                            <m:mPr>
                              <m:plcHide m:val="on"/>
                              <m:mcs>
                                <m:mc>
                                  <m:mcPr>
                                    <m:count m:val="2"/>
                                    <m:mcJc m:val="center"/>
                                  </m:mcPr>
                                </m:mc>
                              </m:mcs>
                              <m:ctrlPr>
                                <a:rPr lang="en-US" sz="3733" i="1">
                                  <a:solidFill>
                                    <a:schemeClr val="tx1"/>
                                  </a:solidFill>
                                  <a:effectLst/>
                                  <a:latin typeface="Cambria Math" panose="02040503050406030204" pitchFamily="18" charset="0"/>
                                </a:rPr>
                              </m:ctrlPr>
                            </m:mPr>
                            <m:mr>
                              <m:e>
                                <m:r>
                                  <a:rPr lang="en-US" sz="3733" i="1">
                                    <a:solidFill>
                                      <a:schemeClr val="tx1"/>
                                    </a:solidFill>
                                    <a:effectLst/>
                                    <a:latin typeface="Cambria Math"/>
                                  </a:rPr>
                                  <m:t>0</m:t>
                                </m:r>
                              </m:e>
                              <m:e>
                                <m:r>
                                  <a:rPr lang="en-US" sz="3733" i="1">
                                    <a:solidFill>
                                      <a:schemeClr val="tx1"/>
                                    </a:solidFill>
                                    <a:effectLst/>
                                    <a:latin typeface="Cambria Math"/>
                                  </a:rPr>
                                  <m:t>1</m:t>
                                </m:r>
                              </m:e>
                            </m:mr>
                            <m:mr>
                              <m:e>
                                <m:r>
                                  <a:rPr lang="en-US" sz="3733" i="1">
                                    <a:solidFill>
                                      <a:schemeClr val="tx1"/>
                                    </a:solidFill>
                                    <a:effectLst/>
                                    <a:latin typeface="Cambria Math"/>
                                  </a:rPr>
                                  <m:t>−4</m:t>
                                </m:r>
                              </m:e>
                              <m:e>
                                <m:r>
                                  <a:rPr lang="en-US" sz="3733" i="1">
                                    <a:solidFill>
                                      <a:schemeClr val="tx1"/>
                                    </a:solidFill>
                                    <a:effectLst/>
                                    <a:latin typeface="Cambria Math"/>
                                  </a:rPr>
                                  <m:t>−2</m:t>
                                </m:r>
                              </m:e>
                            </m:mr>
                          </m:m>
                        </m:e>
                      </m:d>
                    </m:oMath>
                  </m:oMathPara>
                </a14:m>
                <a:endParaRPr lang="en-US" sz="1867" dirty="0">
                  <a:solidFill>
                    <a:schemeClr val="tx1"/>
                  </a:solidFill>
                  <a:effectLst/>
                </a:endParaRPr>
              </a:p>
            </p:txBody>
          </p:sp>
        </mc:Choice>
        <mc:Fallback xmlns="">
          <p:sp>
            <p:nvSpPr>
              <p:cNvPr id="11" name="Rectangle 10"/>
              <p:cNvSpPr>
                <a:spLocks noRot="1" noChangeAspect="1" noMove="1" noResize="1" noEditPoints="1" noAdjustHandles="1" noChangeArrowheads="1" noChangeShapeType="1" noTextEdit="1"/>
              </p:cNvSpPr>
              <p:nvPr/>
            </p:nvSpPr>
            <p:spPr>
              <a:xfrm>
                <a:off x="3077116" y="3316185"/>
                <a:ext cx="6071662" cy="127387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3077115" y="5301978"/>
                <a:ext cx="3197927" cy="11682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733" i="1" smtClean="0">
                          <a:solidFill>
                            <a:schemeClr val="tx1"/>
                          </a:solidFill>
                          <a:effectLst/>
                          <a:latin typeface="Cambria Math"/>
                        </a:rPr>
                        <m:t>=</m:t>
                      </m:r>
                      <m:f>
                        <m:fPr>
                          <m:ctrlPr>
                            <a:rPr lang="en-US" sz="3733" i="1">
                              <a:solidFill>
                                <a:schemeClr val="tx1"/>
                              </a:solidFill>
                              <a:effectLst/>
                              <a:latin typeface="Cambria Math" panose="02040503050406030204" pitchFamily="18" charset="0"/>
                            </a:rPr>
                          </m:ctrlPr>
                        </m:fPr>
                        <m:num>
                          <m:r>
                            <a:rPr lang="en-US" sz="3733" i="1">
                              <a:solidFill>
                                <a:schemeClr val="tx1"/>
                              </a:solidFill>
                              <a:effectLst/>
                              <a:latin typeface="Cambria Math"/>
                            </a:rPr>
                            <m:t>1</m:t>
                          </m:r>
                        </m:num>
                        <m:den>
                          <m:r>
                            <a:rPr lang="en-US" sz="3733" i="1">
                              <a:solidFill>
                                <a:schemeClr val="tx1"/>
                              </a:solidFill>
                              <a:effectLst/>
                              <a:latin typeface="Cambria Math"/>
                            </a:rPr>
                            <m:t>4</m:t>
                          </m:r>
                        </m:den>
                      </m:f>
                      <m:d>
                        <m:dPr>
                          <m:begChr m:val="["/>
                          <m:endChr m:val="]"/>
                          <m:ctrlPr>
                            <a:rPr lang="en-US" sz="3733" i="1">
                              <a:solidFill>
                                <a:schemeClr val="tx1"/>
                              </a:solidFill>
                              <a:effectLst/>
                              <a:latin typeface="Cambria Math" panose="02040503050406030204" pitchFamily="18" charset="0"/>
                            </a:rPr>
                          </m:ctrlPr>
                        </m:dPr>
                        <m:e>
                          <m:m>
                            <m:mPr>
                              <m:plcHide m:val="on"/>
                              <m:mcs>
                                <m:mc>
                                  <m:mcPr>
                                    <m:count m:val="2"/>
                                    <m:mcJc m:val="center"/>
                                  </m:mcPr>
                                </m:mc>
                              </m:mcs>
                              <m:ctrlPr>
                                <a:rPr lang="en-US" sz="3733" i="1">
                                  <a:solidFill>
                                    <a:schemeClr val="tx1"/>
                                  </a:solidFill>
                                  <a:effectLst/>
                                  <a:latin typeface="Cambria Math" panose="02040503050406030204" pitchFamily="18" charset="0"/>
                                </a:rPr>
                              </m:ctrlPr>
                            </m:mPr>
                            <m:mr>
                              <m:e>
                                <m:r>
                                  <a:rPr lang="en-US" sz="3733" i="1">
                                    <a:solidFill>
                                      <a:schemeClr val="tx1"/>
                                    </a:solidFill>
                                    <a:effectLst/>
                                    <a:latin typeface="Cambria Math"/>
                                  </a:rPr>
                                  <m:t>0</m:t>
                                </m:r>
                              </m:e>
                              <m:e>
                                <m:r>
                                  <a:rPr lang="en-US" sz="3733" i="1">
                                    <a:solidFill>
                                      <a:schemeClr val="tx1"/>
                                    </a:solidFill>
                                    <a:effectLst/>
                                    <a:latin typeface="Cambria Math"/>
                                  </a:rPr>
                                  <m:t>1</m:t>
                                </m:r>
                              </m:e>
                            </m:mr>
                            <m:mr>
                              <m:e>
                                <m:r>
                                  <a:rPr lang="en-US" sz="3733" i="1">
                                    <a:solidFill>
                                      <a:schemeClr val="tx1"/>
                                    </a:solidFill>
                                    <a:effectLst/>
                                    <a:latin typeface="Cambria Math"/>
                                  </a:rPr>
                                  <m:t>−4</m:t>
                                </m:r>
                              </m:e>
                              <m:e>
                                <m:r>
                                  <a:rPr lang="en-US" sz="3733" i="1">
                                    <a:solidFill>
                                      <a:schemeClr val="tx1"/>
                                    </a:solidFill>
                                    <a:effectLst/>
                                    <a:latin typeface="Cambria Math"/>
                                  </a:rPr>
                                  <m:t>−2</m:t>
                                </m:r>
                              </m:e>
                            </m:mr>
                          </m:m>
                        </m:e>
                      </m:d>
                    </m:oMath>
                  </m:oMathPara>
                </a14:m>
                <a:endParaRPr lang="en-US" sz="1867" dirty="0">
                  <a:solidFill>
                    <a:schemeClr val="tx1"/>
                  </a:solidFill>
                  <a:effectLst/>
                </a:endParaRPr>
              </a:p>
            </p:txBody>
          </p:sp>
        </mc:Choice>
        <mc:Fallback xmlns="">
          <p:sp>
            <p:nvSpPr>
              <p:cNvPr id="13" name="Rectangle 12"/>
              <p:cNvSpPr>
                <a:spLocks noRot="1" noChangeAspect="1" noMove="1" noResize="1" noEditPoints="1" noAdjustHandles="1" noChangeArrowheads="1" noChangeShapeType="1" noTextEdit="1"/>
              </p:cNvSpPr>
              <p:nvPr/>
            </p:nvSpPr>
            <p:spPr>
              <a:xfrm>
                <a:off x="3077115" y="5301978"/>
                <a:ext cx="3197927" cy="116820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8790818" y="4518018"/>
                <a:ext cx="2496644" cy="2326663"/>
              </a:xfrm>
              <a:prstGeom prst="rect">
                <a:avLst/>
              </a:prstGeom>
              <a:noFill/>
              <a:ln>
                <a:solidFill>
                  <a:schemeClr val="accent6">
                    <a:lumMod val="50000"/>
                  </a:schemeClr>
                </a:solidFill>
              </a:ln>
            </p:spPr>
            <p:style>
              <a:lnRef idx="2">
                <a:schemeClr val="accent5"/>
              </a:lnRef>
              <a:fillRef idx="1">
                <a:schemeClr val="lt1"/>
              </a:fillRef>
              <a:effectRef idx="0">
                <a:schemeClr val="accent5"/>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3733" i="1" smtClean="0">
                              <a:solidFill>
                                <a:schemeClr val="tx1"/>
                              </a:solidFill>
                              <a:effectLst/>
                              <a:latin typeface="Cambria Math" panose="02040503050406030204" pitchFamily="18" charset="0"/>
                            </a:rPr>
                          </m:ctrlPr>
                        </m:dPr>
                        <m:e>
                          <m:m>
                            <m:mPr>
                              <m:plcHide m:val="on"/>
                              <m:mcs>
                                <m:mc>
                                  <m:mcPr>
                                    <m:count m:val="2"/>
                                    <m:mcJc m:val="center"/>
                                  </m:mcPr>
                                </m:mc>
                              </m:mcs>
                              <m:ctrlPr>
                                <a:rPr lang="en-US" sz="3733" i="1">
                                  <a:solidFill>
                                    <a:schemeClr val="tx1"/>
                                  </a:solidFill>
                                  <a:effectLst/>
                                  <a:latin typeface="Cambria Math" panose="02040503050406030204" pitchFamily="18" charset="0"/>
                                </a:rPr>
                              </m:ctrlPr>
                            </m:mPr>
                            <m:mr>
                              <m:e>
                                <m:r>
                                  <a:rPr lang="en-US" sz="3733" i="1">
                                    <a:solidFill>
                                      <a:schemeClr val="tx1"/>
                                    </a:solidFill>
                                    <a:effectLst/>
                                    <a:latin typeface="Cambria Math"/>
                                  </a:rPr>
                                  <m:t>0</m:t>
                                </m:r>
                              </m:e>
                              <m:e>
                                <m:f>
                                  <m:fPr>
                                    <m:ctrlPr>
                                      <a:rPr lang="en-US" sz="3733" i="1">
                                        <a:solidFill>
                                          <a:schemeClr val="tx1"/>
                                        </a:solidFill>
                                        <a:effectLst/>
                                        <a:latin typeface="Cambria Math" panose="02040503050406030204" pitchFamily="18" charset="0"/>
                                      </a:rPr>
                                    </m:ctrlPr>
                                  </m:fPr>
                                  <m:num>
                                    <m:r>
                                      <a:rPr lang="en-US" sz="3733" i="1">
                                        <a:solidFill>
                                          <a:schemeClr val="tx1"/>
                                        </a:solidFill>
                                        <a:effectLst/>
                                        <a:latin typeface="Cambria Math"/>
                                      </a:rPr>
                                      <m:t>1</m:t>
                                    </m:r>
                                  </m:num>
                                  <m:den>
                                    <m:r>
                                      <a:rPr lang="en-US" sz="3733" i="1">
                                        <a:solidFill>
                                          <a:schemeClr val="tx1"/>
                                        </a:solidFill>
                                        <a:effectLst/>
                                        <a:latin typeface="Cambria Math"/>
                                      </a:rPr>
                                      <m:t>4</m:t>
                                    </m:r>
                                  </m:den>
                                </m:f>
                              </m:e>
                            </m:mr>
                            <m:mr>
                              <m:e>
                                <m:r>
                                  <a:rPr lang="en-US" sz="3733" i="1">
                                    <a:solidFill>
                                      <a:schemeClr val="tx1"/>
                                    </a:solidFill>
                                    <a:effectLst/>
                                    <a:latin typeface="Cambria Math"/>
                                  </a:rPr>
                                  <m:t>−1</m:t>
                                </m:r>
                              </m:e>
                              <m:e>
                                <m:r>
                                  <a:rPr lang="en-US" sz="3733" i="1">
                                    <a:solidFill>
                                      <a:schemeClr val="tx1"/>
                                    </a:solidFill>
                                    <a:effectLst/>
                                    <a:latin typeface="Cambria Math"/>
                                  </a:rPr>
                                  <m:t>−</m:t>
                                </m:r>
                                <m:f>
                                  <m:fPr>
                                    <m:ctrlPr>
                                      <a:rPr lang="en-US" sz="3733" i="1">
                                        <a:solidFill>
                                          <a:schemeClr val="tx1"/>
                                        </a:solidFill>
                                        <a:effectLst/>
                                        <a:latin typeface="Cambria Math" panose="02040503050406030204" pitchFamily="18" charset="0"/>
                                      </a:rPr>
                                    </m:ctrlPr>
                                  </m:fPr>
                                  <m:num>
                                    <m:r>
                                      <a:rPr lang="en-US" sz="3733" i="1">
                                        <a:solidFill>
                                          <a:schemeClr val="tx1"/>
                                        </a:solidFill>
                                        <a:effectLst/>
                                        <a:latin typeface="Cambria Math"/>
                                      </a:rPr>
                                      <m:t>1</m:t>
                                    </m:r>
                                  </m:num>
                                  <m:den>
                                    <m:r>
                                      <a:rPr lang="en-US" sz="3733" i="1">
                                        <a:solidFill>
                                          <a:schemeClr val="tx1"/>
                                        </a:solidFill>
                                        <a:effectLst/>
                                        <a:latin typeface="Cambria Math"/>
                                      </a:rPr>
                                      <m:t>2</m:t>
                                    </m:r>
                                  </m:den>
                                </m:f>
                              </m:e>
                            </m:mr>
                          </m:m>
                        </m:e>
                      </m:d>
                    </m:oMath>
                  </m:oMathPara>
                </a14:m>
                <a:endParaRPr lang="en-US" sz="1867" dirty="0">
                  <a:solidFill>
                    <a:schemeClr val="tx1"/>
                  </a:solidFill>
                  <a:effectLst/>
                </a:endParaRPr>
              </a:p>
            </p:txBody>
          </p:sp>
        </mc:Choice>
        <mc:Fallback xmlns="">
          <p:sp>
            <p:nvSpPr>
              <p:cNvPr id="14" name="Rectangle 13"/>
              <p:cNvSpPr>
                <a:spLocks noRot="1" noChangeAspect="1" noMove="1" noResize="1" noEditPoints="1" noAdjustHandles="1" noChangeArrowheads="1" noChangeShapeType="1" noTextEdit="1"/>
              </p:cNvSpPr>
              <p:nvPr/>
            </p:nvSpPr>
            <p:spPr>
              <a:xfrm>
                <a:off x="8790818" y="4518018"/>
                <a:ext cx="2496644" cy="2326663"/>
              </a:xfrm>
              <a:prstGeom prst="rect">
                <a:avLst/>
              </a:prstGeom>
              <a:blipFill>
                <a:blip r:embed="rId7"/>
                <a:stretch>
                  <a:fillRect/>
                </a:stretch>
              </a:blipFill>
              <a:ln>
                <a:solidFill>
                  <a:schemeClr val="accent6">
                    <a:lumMod val="50000"/>
                  </a:schemeClr>
                </a:solidFill>
              </a:ln>
            </p:spPr>
            <p:txBody>
              <a:bodyPr/>
              <a:lstStyle/>
              <a:p>
                <a:r>
                  <a:rPr lang="en-US">
                    <a:noFill/>
                  </a:rPr>
                  <a:t> </a:t>
                </a:r>
              </a:p>
            </p:txBody>
          </p:sp>
        </mc:Fallback>
      </mc:AlternateContent>
    </p:spTree>
    <p:extLst>
      <p:ext uri="{BB962C8B-B14F-4D97-AF65-F5344CB8AC3E}">
        <p14:creationId xmlns:p14="http://schemas.microsoft.com/office/powerpoint/2010/main" val="143635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80">
                                          <p:stCondLst>
                                            <p:cond delay="0"/>
                                          </p:stCondLst>
                                        </p:cTn>
                                        <p:tgtEl>
                                          <p:spTgt spid="14"/>
                                        </p:tgtEl>
                                      </p:cBhvr>
                                    </p:animEffect>
                                    <p:anim calcmode="lin" valueType="num">
                                      <p:cBhvr>
                                        <p:cTn id="23"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8" dur="26">
                                          <p:stCondLst>
                                            <p:cond delay="650"/>
                                          </p:stCondLst>
                                        </p:cTn>
                                        <p:tgtEl>
                                          <p:spTgt spid="14"/>
                                        </p:tgtEl>
                                      </p:cBhvr>
                                      <p:to x="100000" y="60000"/>
                                    </p:animScale>
                                    <p:animScale>
                                      <p:cBhvr>
                                        <p:cTn id="29" dur="166" decel="50000">
                                          <p:stCondLst>
                                            <p:cond delay="676"/>
                                          </p:stCondLst>
                                        </p:cTn>
                                        <p:tgtEl>
                                          <p:spTgt spid="14"/>
                                        </p:tgtEl>
                                      </p:cBhvr>
                                      <p:to x="100000" y="100000"/>
                                    </p:animScale>
                                    <p:animScale>
                                      <p:cBhvr>
                                        <p:cTn id="30" dur="26">
                                          <p:stCondLst>
                                            <p:cond delay="1312"/>
                                          </p:stCondLst>
                                        </p:cTn>
                                        <p:tgtEl>
                                          <p:spTgt spid="14"/>
                                        </p:tgtEl>
                                      </p:cBhvr>
                                      <p:to x="100000" y="80000"/>
                                    </p:animScale>
                                    <p:animScale>
                                      <p:cBhvr>
                                        <p:cTn id="31" dur="166" decel="50000">
                                          <p:stCondLst>
                                            <p:cond delay="1338"/>
                                          </p:stCondLst>
                                        </p:cTn>
                                        <p:tgtEl>
                                          <p:spTgt spid="14"/>
                                        </p:tgtEl>
                                      </p:cBhvr>
                                      <p:to x="100000" y="100000"/>
                                    </p:animScale>
                                    <p:animScale>
                                      <p:cBhvr>
                                        <p:cTn id="32" dur="26">
                                          <p:stCondLst>
                                            <p:cond delay="1642"/>
                                          </p:stCondLst>
                                        </p:cTn>
                                        <p:tgtEl>
                                          <p:spTgt spid="14"/>
                                        </p:tgtEl>
                                      </p:cBhvr>
                                      <p:to x="100000" y="90000"/>
                                    </p:animScale>
                                    <p:animScale>
                                      <p:cBhvr>
                                        <p:cTn id="33" dur="166" decel="50000">
                                          <p:stCondLst>
                                            <p:cond delay="1668"/>
                                          </p:stCondLst>
                                        </p:cTn>
                                        <p:tgtEl>
                                          <p:spTgt spid="14"/>
                                        </p:tgtEl>
                                      </p:cBhvr>
                                      <p:to x="100000" y="100000"/>
                                    </p:animScale>
                                    <p:animScale>
                                      <p:cBhvr>
                                        <p:cTn id="34" dur="26">
                                          <p:stCondLst>
                                            <p:cond delay="1808"/>
                                          </p:stCondLst>
                                        </p:cTn>
                                        <p:tgtEl>
                                          <p:spTgt spid="14"/>
                                        </p:tgtEl>
                                      </p:cBhvr>
                                      <p:to x="100000" y="95000"/>
                                    </p:animScale>
                                    <p:animScale>
                                      <p:cBhvr>
                                        <p:cTn id="35"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4"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1-07 Use Inverse Matrices to Solve Linear Systems (12.4)</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Check by multiplying the two matrices</a:t>
                </a:r>
              </a:p>
              <a:p>
                <a:pPr marL="0" indent="0">
                  <a:buNone/>
                </a:pPr>
                <a14:m>
                  <m:oMathPara xmlns:m="http://schemas.openxmlformats.org/officeDocument/2006/math">
                    <m:oMathParaPr>
                      <m:jc m:val="left"/>
                    </m:oMathParaPr>
                    <m:oMath xmlns:m="http://schemas.openxmlformats.org/officeDocument/2006/math">
                      <m:d>
                        <m:dPr>
                          <m:begChr m:val="["/>
                          <m:endChr m:val="]"/>
                          <m:ctrlPr>
                            <a:rPr lang="en-US" b="0" i="1" smtClean="0">
                              <a:latin typeface="Cambria Math" panose="02040503050406030204" pitchFamily="18" charset="0"/>
                            </a:rPr>
                          </m:ctrlPr>
                        </m:dPr>
                        <m:e>
                          <m:m>
                            <m:mPr>
                              <m:plcHide m:val="on"/>
                              <m:mcs>
                                <m:mc>
                                  <m:mcPr>
                                    <m:count m:val="2"/>
                                    <m:mcJc m:val="center"/>
                                  </m:mcPr>
                                </m:mc>
                              </m:mcs>
                              <m:ctrlPr>
                                <a:rPr lang="en-US" b="0" i="1" smtClean="0">
                                  <a:latin typeface="Cambria Math" panose="02040503050406030204" pitchFamily="18" charset="0"/>
                                </a:rPr>
                              </m:ctrlPr>
                            </m:mPr>
                            <m:mr>
                              <m:e>
                                <m:r>
                                  <a:rPr lang="en-US" b="0" i="1" smtClean="0">
                                    <a:latin typeface="Cambria Math"/>
                                  </a:rPr>
                                  <m:t>−2</m:t>
                                </m:r>
                              </m:e>
                              <m:e>
                                <m:r>
                                  <a:rPr lang="en-US" b="0" i="1" smtClean="0">
                                    <a:latin typeface="Cambria Math"/>
                                  </a:rPr>
                                  <m:t>−1</m:t>
                                </m:r>
                              </m:e>
                            </m:mr>
                            <m:mr>
                              <m:e>
                                <m:r>
                                  <a:rPr lang="en-US" b="0" i="1" smtClean="0">
                                    <a:latin typeface="Cambria Math"/>
                                  </a:rPr>
                                  <m:t>4</m:t>
                                </m:r>
                              </m:e>
                              <m:e>
                                <m:r>
                                  <a:rPr lang="en-US" b="0" i="1" smtClean="0">
                                    <a:latin typeface="Cambria Math"/>
                                  </a:rPr>
                                  <m:t>0</m:t>
                                </m:r>
                              </m:e>
                            </m:mr>
                          </m:m>
                        </m:e>
                      </m:d>
                      <m:r>
                        <a:rPr lang="en-US" b="0" i="1" smtClean="0">
                          <a:latin typeface="Cambria Math"/>
                        </a:rPr>
                        <m:t>⋅</m:t>
                      </m:r>
                      <m:d>
                        <m:dPr>
                          <m:begChr m:val="["/>
                          <m:endChr m:val="]"/>
                          <m:ctrlPr>
                            <a:rPr lang="en-US" b="0" i="1" smtClean="0">
                              <a:latin typeface="Cambria Math" panose="02040503050406030204" pitchFamily="18" charset="0"/>
                            </a:rPr>
                          </m:ctrlPr>
                        </m:dPr>
                        <m:e>
                          <m:m>
                            <m:mPr>
                              <m:plcHide m:val="on"/>
                              <m:mcs>
                                <m:mc>
                                  <m:mcPr>
                                    <m:count m:val="2"/>
                                    <m:mcJc m:val="center"/>
                                  </m:mcPr>
                                </m:mc>
                              </m:mcs>
                              <m:ctrlPr>
                                <a:rPr lang="en-US" b="0" i="1" smtClean="0">
                                  <a:latin typeface="Cambria Math" panose="02040503050406030204" pitchFamily="18" charset="0"/>
                                </a:rPr>
                              </m:ctrlPr>
                            </m:mPr>
                            <m:mr>
                              <m:e>
                                <m:r>
                                  <a:rPr lang="en-US" b="0" i="1" smtClean="0">
                                    <a:latin typeface="Cambria Math"/>
                                  </a:rPr>
                                  <m:t>0</m:t>
                                </m:r>
                              </m:e>
                              <m:e>
                                <m:f>
                                  <m:fPr>
                                    <m:ctrlPr>
                                      <a:rPr lang="en-US" b="0" i="1" smtClean="0">
                                        <a:latin typeface="Cambria Math" panose="02040503050406030204" pitchFamily="18" charset="0"/>
                                      </a:rPr>
                                    </m:ctrlPr>
                                  </m:fPr>
                                  <m:num>
                                    <m:r>
                                      <a:rPr lang="en-US" b="0" i="1" smtClean="0">
                                        <a:latin typeface="Cambria Math"/>
                                      </a:rPr>
                                      <m:t>1</m:t>
                                    </m:r>
                                  </m:num>
                                  <m:den>
                                    <m:r>
                                      <a:rPr lang="en-US" b="0" i="1" smtClean="0">
                                        <a:latin typeface="Cambria Math"/>
                                      </a:rPr>
                                      <m:t>4</m:t>
                                    </m:r>
                                  </m:den>
                                </m:f>
                              </m:e>
                            </m:mr>
                            <m:mr>
                              <m:e>
                                <m:r>
                                  <a:rPr lang="en-US" b="0" i="1" smtClean="0">
                                    <a:latin typeface="Cambria Math"/>
                                  </a:rPr>
                                  <m:t>−1</m:t>
                                </m:r>
                              </m:e>
                              <m:e>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m:t>
                                    </m:r>
                                  </m:num>
                                  <m:den>
                                    <m:r>
                                      <a:rPr lang="en-US" b="0" i="1" smtClean="0">
                                        <a:latin typeface="Cambria Math"/>
                                      </a:rPr>
                                      <m:t>2</m:t>
                                    </m:r>
                                  </m:den>
                                </m:f>
                              </m:e>
                            </m:mr>
                          </m:m>
                        </m:e>
                      </m:d>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3185" t="-4582"/>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1-07 Use Inverse Matrices to Solve Linear Systems (12.4)</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ln w="0"/>
                    <a:solidFill>
                      <a:schemeClr val="accent1"/>
                    </a:solidFill>
                    <a:effectLst>
                      <a:outerShdw blurRad="38100" dist="25400" dir="5400000" algn="ctr" rotWithShape="0">
                        <a:srgbClr val="6E747A">
                          <a:alpha val="43000"/>
                        </a:srgbClr>
                      </a:outerShdw>
                    </a:effectLst>
                  </a:rPr>
                  <a:t>Solve a matrix equation</a:t>
                </a:r>
              </a:p>
              <a:p>
                <a:pPr lvl="1"/>
                <a:r>
                  <a:rPr lang="en-US" i="1" dirty="0"/>
                  <a:t>AX</a:t>
                </a:r>
                <a:r>
                  <a:rPr lang="en-US" dirty="0"/>
                  <a:t> = </a:t>
                </a:r>
                <a:r>
                  <a:rPr lang="en-US" i="1" dirty="0"/>
                  <a:t>B</a:t>
                </a:r>
              </a:p>
              <a:p>
                <a:pPr lvl="1"/>
                <a14:m>
                  <m:oMath xmlns:m="http://schemas.openxmlformats.org/officeDocument/2006/math">
                    <m:d>
                      <m:dPr>
                        <m:begChr m:val="["/>
                        <m:endChr m:val="]"/>
                        <m:ctrlPr>
                          <a:rPr lang="en-US" b="0" i="1" smtClean="0">
                            <a:latin typeface="Cambria Math" panose="02040503050406030204" pitchFamily="18" charset="0"/>
                          </a:rPr>
                        </m:ctrlPr>
                      </m:dPr>
                      <m:e>
                        <m:m>
                          <m:mPr>
                            <m:plcHide m:val="on"/>
                            <m:mcs>
                              <m:mc>
                                <m:mcPr>
                                  <m:count m:val="2"/>
                                  <m:mcJc m:val="center"/>
                                </m:mcPr>
                              </m:mc>
                            </m:mcs>
                            <m:ctrlPr>
                              <a:rPr lang="en-US" b="0" i="1" smtClean="0">
                                <a:latin typeface="Cambria Math" panose="02040503050406030204" pitchFamily="18" charset="0"/>
                              </a:rPr>
                            </m:ctrlPr>
                          </m:mPr>
                          <m:mr>
                            <m:e>
                              <m:r>
                                <a:rPr lang="en-US" b="0" i="1" smtClean="0">
                                  <a:latin typeface="Cambria Math"/>
                                </a:rPr>
                                <m:t>−3</m:t>
                              </m:r>
                            </m:e>
                            <m:e>
                              <m:r>
                                <a:rPr lang="en-US" b="0" i="1" smtClean="0">
                                  <a:latin typeface="Cambria Math"/>
                                </a:rPr>
                                <m:t>4</m:t>
                              </m:r>
                            </m:e>
                          </m:mr>
                          <m:mr>
                            <m:e>
                              <m:r>
                                <a:rPr lang="en-US" b="0" i="1" smtClean="0">
                                  <a:latin typeface="Cambria Math"/>
                                </a:rPr>
                                <m:t>5</m:t>
                              </m:r>
                            </m:e>
                            <m:e>
                              <m:r>
                                <a:rPr lang="en-US" b="0" i="1" smtClean="0">
                                  <a:latin typeface="Cambria Math"/>
                                </a:rPr>
                                <m:t>−7</m:t>
                              </m:r>
                            </m:e>
                          </m:mr>
                        </m:m>
                      </m:e>
                    </m:d>
                    <m:r>
                      <a:rPr lang="en-US" b="0" i="1" smtClean="0">
                        <a:latin typeface="Cambria Math"/>
                      </a:rPr>
                      <m:t>𝑋</m:t>
                    </m:r>
                    <m:r>
                      <a:rPr lang="en-US" b="0" i="1" smtClean="0">
                        <a:latin typeface="Cambria Math"/>
                      </a:rPr>
                      <m:t>=</m:t>
                    </m:r>
                    <m:d>
                      <m:dPr>
                        <m:begChr m:val="["/>
                        <m:endChr m:val="]"/>
                        <m:ctrlPr>
                          <a:rPr lang="en-US" b="0" i="1" smtClean="0">
                            <a:latin typeface="Cambria Math" panose="02040503050406030204" pitchFamily="18" charset="0"/>
                          </a:rPr>
                        </m:ctrlPr>
                      </m:dPr>
                      <m:e>
                        <m:m>
                          <m:mPr>
                            <m:plcHide m:val="on"/>
                            <m:mcs>
                              <m:mc>
                                <m:mcPr>
                                  <m:count m:val="2"/>
                                  <m:mcJc m:val="center"/>
                                </m:mcPr>
                              </m:mc>
                            </m:mcs>
                            <m:ctrlPr>
                              <a:rPr lang="en-US" b="0" i="1" smtClean="0">
                                <a:latin typeface="Cambria Math" panose="02040503050406030204" pitchFamily="18" charset="0"/>
                              </a:rPr>
                            </m:ctrlPr>
                          </m:mPr>
                          <m:mr>
                            <m:e>
                              <m:r>
                                <a:rPr lang="en-US" b="0" i="1" smtClean="0">
                                  <a:latin typeface="Cambria Math"/>
                                </a:rPr>
                                <m:t>3</m:t>
                              </m:r>
                            </m:e>
                            <m:e>
                              <m:r>
                                <a:rPr lang="en-US" b="0" i="1" smtClean="0">
                                  <a:latin typeface="Cambria Math"/>
                                </a:rPr>
                                <m:t>8</m:t>
                              </m:r>
                            </m:e>
                          </m:mr>
                          <m:mr>
                            <m:e>
                              <m:r>
                                <a:rPr lang="en-US" b="0" i="1" smtClean="0">
                                  <a:latin typeface="Cambria Math"/>
                                </a:rPr>
                                <m:t>2</m:t>
                              </m:r>
                            </m:e>
                            <m:e>
                              <m:r>
                                <a:rPr lang="en-US" b="0" i="1" smtClean="0">
                                  <a:latin typeface="Cambria Math"/>
                                </a:rPr>
                                <m:t>−2</m:t>
                              </m:r>
                            </m:e>
                          </m:mr>
                        </m:m>
                      </m:e>
                    </m:d>
                  </m:oMath>
                </a14:m>
                <a:endParaRPr lang="en-US" dirty="0"/>
              </a:p>
              <a:p>
                <a:pPr lvl="1"/>
                <a:endParaRPr lang="en-US" dirty="0"/>
              </a:p>
              <a:p>
                <a:r>
                  <a:rPr lang="en-US" dirty="0"/>
                  <a:t>Find </a:t>
                </a:r>
                <a:r>
                  <a:rPr lang="en-US" i="1" dirty="0"/>
                  <a:t>A</a:t>
                </a:r>
                <a:r>
                  <a:rPr lang="en-US" baseline="30000" dirty="0"/>
                  <a:t>-1</a:t>
                </a:r>
                <a:endParaRPr lang="en-US" dirty="0"/>
              </a:p>
              <a:p>
                <a:endParaRPr lang="en-US" sz="1400" dirty="0">
                  <a:solidFill>
                    <a:schemeClr val="tx1"/>
                  </a:solidFill>
                  <a:effectLst/>
                </a:endParaRP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050" t="-2166"/>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TextBox 15"/>
              <p:cNvSpPr txBox="1"/>
              <p:nvPr/>
            </p:nvSpPr>
            <p:spPr>
              <a:xfrm>
                <a:off x="6043854" y="2950082"/>
                <a:ext cx="3786165" cy="6667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733" i="1" smtClean="0">
                          <a:solidFill>
                            <a:schemeClr val="tx1"/>
                          </a:solidFill>
                          <a:effectLst/>
                          <a:latin typeface="Cambria Math"/>
                        </a:rPr>
                        <m:t>−7</m:t>
                      </m:r>
                      <m:d>
                        <m:dPr>
                          <m:ctrlPr>
                            <a:rPr lang="en-US" sz="3733" i="1">
                              <a:solidFill>
                                <a:schemeClr val="tx1"/>
                              </a:solidFill>
                              <a:effectLst/>
                              <a:latin typeface="Cambria Math" panose="02040503050406030204" pitchFamily="18" charset="0"/>
                            </a:rPr>
                          </m:ctrlPr>
                        </m:dPr>
                        <m:e>
                          <m:r>
                            <a:rPr lang="en-US" sz="3733" i="1">
                              <a:solidFill>
                                <a:schemeClr val="tx1"/>
                              </a:solidFill>
                              <a:effectLst/>
                              <a:latin typeface="Cambria Math"/>
                            </a:rPr>
                            <m:t>8</m:t>
                          </m:r>
                        </m:e>
                      </m:d>
                      <m:r>
                        <a:rPr lang="en-US" sz="3733" i="1">
                          <a:solidFill>
                            <a:schemeClr val="tx1"/>
                          </a:solidFill>
                          <a:effectLst/>
                          <a:latin typeface="Cambria Math"/>
                        </a:rPr>
                        <m:t>+−4(−2)</m:t>
                      </m:r>
                    </m:oMath>
                  </m:oMathPara>
                </a14:m>
                <a:endParaRPr lang="en-US" sz="2133" dirty="0">
                  <a:solidFill>
                    <a:schemeClr val="tx1"/>
                  </a:solidFill>
                  <a:effectLst/>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6043854" y="2950082"/>
                <a:ext cx="3786165" cy="66678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1881365" y="2950083"/>
                <a:ext cx="3428696" cy="6667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733" i="1" smtClean="0">
                          <a:solidFill>
                            <a:schemeClr val="tx1"/>
                          </a:solidFill>
                          <a:effectLst/>
                          <a:latin typeface="Cambria Math"/>
                        </a:rPr>
                        <m:t>−7</m:t>
                      </m:r>
                      <m:d>
                        <m:dPr>
                          <m:ctrlPr>
                            <a:rPr lang="en-US" sz="3733" i="1">
                              <a:solidFill>
                                <a:schemeClr val="tx1"/>
                              </a:solidFill>
                              <a:effectLst/>
                              <a:latin typeface="Cambria Math" panose="02040503050406030204" pitchFamily="18" charset="0"/>
                            </a:rPr>
                          </m:ctrlPr>
                        </m:dPr>
                        <m:e>
                          <m:r>
                            <a:rPr lang="en-US" sz="3733" i="1">
                              <a:solidFill>
                                <a:schemeClr val="tx1"/>
                              </a:solidFill>
                              <a:effectLst/>
                              <a:latin typeface="Cambria Math"/>
                            </a:rPr>
                            <m:t>3</m:t>
                          </m:r>
                        </m:e>
                      </m:d>
                      <m:r>
                        <a:rPr lang="en-US" sz="3733" i="1">
                          <a:solidFill>
                            <a:schemeClr val="tx1"/>
                          </a:solidFill>
                          <a:effectLst/>
                          <a:latin typeface="Cambria Math"/>
                        </a:rPr>
                        <m:t>+−4(2)</m:t>
                      </m:r>
                    </m:oMath>
                  </m:oMathPara>
                </a14:m>
                <a:endParaRPr lang="en-US" sz="2133" dirty="0">
                  <a:solidFill>
                    <a:schemeClr val="tx1"/>
                  </a:solidFill>
                  <a:effectLst/>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1881365" y="2950083"/>
                <a:ext cx="3428696" cy="666786"/>
              </a:xfrm>
              <a:prstGeom prst="rect">
                <a:avLst/>
              </a:prstGeom>
              <a:blipFill>
                <a:blip r:embed="rId4"/>
                <a:stretch>
                  <a:fillRect/>
                </a:stretch>
              </a:blipFill>
            </p:spPr>
            <p:txBody>
              <a:bodyPr/>
              <a:lstStyle/>
              <a:p>
                <a:r>
                  <a:rPr lang="en-US">
                    <a:noFill/>
                  </a:rPr>
                  <a:t> </a:t>
                </a:r>
              </a:p>
            </p:txBody>
          </p:sp>
        </mc:Fallback>
      </mc:AlternateContent>
      <p:sp>
        <p:nvSpPr>
          <p:cNvPr id="2" name="Title 1"/>
          <p:cNvSpPr>
            <a:spLocks noGrp="1"/>
          </p:cNvSpPr>
          <p:nvPr>
            <p:ph type="title"/>
          </p:nvPr>
        </p:nvSpPr>
        <p:spPr/>
        <p:txBody>
          <a:bodyPr>
            <a:normAutofit/>
          </a:bodyPr>
          <a:lstStyle/>
          <a:p>
            <a:r>
              <a:rPr lang="en-US" b="1" dirty="0"/>
              <a:t>1-07 Use Inverse Matrices to Solve Linear Systems (12.4)</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sz="3733" i="1" dirty="0"/>
                  <a:t>A</a:t>
                </a:r>
                <a:r>
                  <a:rPr lang="en-US" sz="3733" baseline="30000" dirty="0"/>
                  <a:t>-1</a:t>
                </a:r>
                <a:r>
                  <a:rPr lang="en-US" sz="3733" i="1" dirty="0"/>
                  <a:t>AX</a:t>
                </a:r>
                <a:r>
                  <a:rPr lang="en-US" sz="3733" dirty="0"/>
                  <a:t> = </a:t>
                </a:r>
                <a:r>
                  <a:rPr lang="en-US" sz="3733" i="1" dirty="0"/>
                  <a:t>A</a:t>
                </a:r>
                <a:r>
                  <a:rPr lang="en-US" sz="3733" baseline="30000" dirty="0"/>
                  <a:t>-1</a:t>
                </a:r>
                <a:r>
                  <a:rPr lang="en-US" sz="3733" i="1" dirty="0"/>
                  <a:t>B</a:t>
                </a:r>
              </a:p>
              <a:p>
                <a:pPr marL="0" indent="0">
                  <a:buNone/>
                </a:pPr>
                <a14:m>
                  <m:oMathPara xmlns:m="http://schemas.openxmlformats.org/officeDocument/2006/math">
                    <m:oMathParaPr>
                      <m:jc m:val="centerGroup"/>
                    </m:oMathParaPr>
                    <m:oMath xmlns:m="http://schemas.openxmlformats.org/officeDocument/2006/math">
                      <m:d>
                        <m:dPr>
                          <m:begChr m:val="["/>
                          <m:endChr m:val="]"/>
                          <m:ctrlPr>
                            <a:rPr lang="en-US" sz="3733" i="1" smtClean="0">
                              <a:solidFill>
                                <a:schemeClr val="accent3"/>
                              </a:solidFill>
                              <a:latin typeface="Cambria Math" panose="02040503050406030204" pitchFamily="18" charset="0"/>
                            </a:rPr>
                          </m:ctrlPr>
                        </m:dPr>
                        <m:e>
                          <m:m>
                            <m:mPr>
                              <m:plcHide m:val="on"/>
                              <m:mcs>
                                <m:mc>
                                  <m:mcPr>
                                    <m:count m:val="2"/>
                                    <m:mcJc m:val="center"/>
                                  </m:mcPr>
                                </m:mc>
                              </m:mcs>
                              <m:ctrlPr>
                                <a:rPr lang="en-US" sz="3733" i="1">
                                  <a:solidFill>
                                    <a:schemeClr val="accent3"/>
                                  </a:solidFill>
                                  <a:latin typeface="Cambria Math" panose="02040503050406030204" pitchFamily="18" charset="0"/>
                                </a:rPr>
                              </m:ctrlPr>
                            </m:mPr>
                            <m:mr>
                              <m:e>
                                <m:r>
                                  <a:rPr lang="en-US" sz="3733" i="1">
                                    <a:solidFill>
                                      <a:schemeClr val="accent3"/>
                                    </a:solidFill>
                                    <a:latin typeface="Cambria Math"/>
                                  </a:rPr>
                                  <m:t>−7</m:t>
                                </m:r>
                              </m:e>
                              <m:e>
                                <m:r>
                                  <a:rPr lang="en-US" sz="3733" i="1">
                                    <a:solidFill>
                                      <a:schemeClr val="accent3"/>
                                    </a:solidFill>
                                    <a:latin typeface="Cambria Math"/>
                                  </a:rPr>
                                  <m:t>−4</m:t>
                                </m:r>
                              </m:e>
                            </m:mr>
                            <m:mr>
                              <m:e>
                                <m:r>
                                  <a:rPr lang="en-US" sz="3733" i="1">
                                    <a:solidFill>
                                      <a:schemeClr val="accent3"/>
                                    </a:solidFill>
                                    <a:latin typeface="Cambria Math"/>
                                  </a:rPr>
                                  <m:t>−5</m:t>
                                </m:r>
                              </m:e>
                              <m:e>
                                <m:r>
                                  <a:rPr lang="en-US" sz="3733" i="1">
                                    <a:solidFill>
                                      <a:schemeClr val="accent3"/>
                                    </a:solidFill>
                                    <a:latin typeface="Cambria Math"/>
                                  </a:rPr>
                                  <m:t>−3</m:t>
                                </m:r>
                              </m:e>
                            </m:mr>
                          </m:m>
                        </m:e>
                      </m:d>
                      <m:d>
                        <m:dPr>
                          <m:begChr m:val="["/>
                          <m:endChr m:val="]"/>
                          <m:ctrlPr>
                            <a:rPr lang="en-US" sz="3733" i="1">
                              <a:latin typeface="Cambria Math" panose="02040503050406030204" pitchFamily="18" charset="0"/>
                            </a:rPr>
                          </m:ctrlPr>
                        </m:dPr>
                        <m:e>
                          <m:m>
                            <m:mPr>
                              <m:plcHide m:val="on"/>
                              <m:mcs>
                                <m:mc>
                                  <m:mcPr>
                                    <m:count m:val="2"/>
                                    <m:mcJc m:val="center"/>
                                  </m:mcPr>
                                </m:mc>
                              </m:mcs>
                              <m:ctrlPr>
                                <a:rPr lang="en-US" sz="3733" i="1">
                                  <a:latin typeface="Cambria Math" panose="02040503050406030204" pitchFamily="18" charset="0"/>
                                </a:rPr>
                              </m:ctrlPr>
                            </m:mPr>
                            <m:mr>
                              <m:e>
                                <m:r>
                                  <a:rPr lang="en-US" sz="3733" i="1">
                                    <a:latin typeface="Cambria Math"/>
                                  </a:rPr>
                                  <m:t>−3</m:t>
                                </m:r>
                              </m:e>
                              <m:e>
                                <m:r>
                                  <a:rPr lang="en-US" sz="3733" i="1">
                                    <a:latin typeface="Cambria Math"/>
                                  </a:rPr>
                                  <m:t>4</m:t>
                                </m:r>
                              </m:e>
                            </m:mr>
                            <m:mr>
                              <m:e>
                                <m:r>
                                  <a:rPr lang="en-US" sz="3733" i="1">
                                    <a:latin typeface="Cambria Math"/>
                                  </a:rPr>
                                  <m:t>5</m:t>
                                </m:r>
                              </m:e>
                              <m:e>
                                <m:r>
                                  <a:rPr lang="en-US" sz="3733" i="1">
                                    <a:latin typeface="Cambria Math"/>
                                  </a:rPr>
                                  <m:t>−7</m:t>
                                </m:r>
                              </m:e>
                            </m:mr>
                          </m:m>
                        </m:e>
                      </m:d>
                      <m:r>
                        <a:rPr lang="en-US" sz="3733" i="1">
                          <a:latin typeface="Cambria Math"/>
                        </a:rPr>
                        <m:t>𝑋</m:t>
                      </m:r>
                      <m:r>
                        <a:rPr lang="en-US" sz="3733" i="1">
                          <a:latin typeface="Cambria Math"/>
                        </a:rPr>
                        <m:t>=</m:t>
                      </m:r>
                      <m:d>
                        <m:dPr>
                          <m:begChr m:val="["/>
                          <m:endChr m:val="]"/>
                          <m:ctrlPr>
                            <a:rPr lang="en-US" sz="3733" i="1" smtClean="0">
                              <a:solidFill>
                                <a:schemeClr val="accent3"/>
                              </a:solidFill>
                              <a:latin typeface="Cambria Math" panose="02040503050406030204" pitchFamily="18" charset="0"/>
                            </a:rPr>
                          </m:ctrlPr>
                        </m:dPr>
                        <m:e>
                          <m:m>
                            <m:mPr>
                              <m:plcHide m:val="on"/>
                              <m:mcs>
                                <m:mc>
                                  <m:mcPr>
                                    <m:count m:val="2"/>
                                    <m:mcJc m:val="center"/>
                                  </m:mcPr>
                                </m:mc>
                              </m:mcs>
                              <m:ctrlPr>
                                <a:rPr lang="en-US" sz="3733" i="1">
                                  <a:solidFill>
                                    <a:schemeClr val="accent3"/>
                                  </a:solidFill>
                                  <a:latin typeface="Cambria Math" panose="02040503050406030204" pitchFamily="18" charset="0"/>
                                </a:rPr>
                              </m:ctrlPr>
                            </m:mPr>
                            <m:mr>
                              <m:e>
                                <m:r>
                                  <a:rPr lang="en-US" sz="3733" i="1">
                                    <a:solidFill>
                                      <a:schemeClr val="accent3"/>
                                    </a:solidFill>
                                    <a:latin typeface="Cambria Math"/>
                                  </a:rPr>
                                  <m:t>−7</m:t>
                                </m:r>
                              </m:e>
                              <m:e>
                                <m:r>
                                  <a:rPr lang="en-US" sz="3733" i="1">
                                    <a:solidFill>
                                      <a:schemeClr val="accent3"/>
                                    </a:solidFill>
                                    <a:latin typeface="Cambria Math"/>
                                  </a:rPr>
                                  <m:t>−4</m:t>
                                </m:r>
                              </m:e>
                            </m:mr>
                            <m:mr>
                              <m:e>
                                <m:r>
                                  <a:rPr lang="en-US" sz="3733" i="1">
                                    <a:solidFill>
                                      <a:schemeClr val="accent3"/>
                                    </a:solidFill>
                                    <a:latin typeface="Cambria Math"/>
                                  </a:rPr>
                                  <m:t>−5</m:t>
                                </m:r>
                              </m:e>
                              <m:e>
                                <m:r>
                                  <a:rPr lang="en-US" sz="3733" i="1">
                                    <a:solidFill>
                                      <a:schemeClr val="accent3"/>
                                    </a:solidFill>
                                    <a:latin typeface="Cambria Math"/>
                                  </a:rPr>
                                  <m:t>−3</m:t>
                                </m:r>
                              </m:e>
                            </m:mr>
                          </m:m>
                        </m:e>
                      </m:d>
                      <m:d>
                        <m:dPr>
                          <m:begChr m:val="["/>
                          <m:endChr m:val="]"/>
                          <m:ctrlPr>
                            <a:rPr lang="en-US" sz="3733" i="1">
                              <a:latin typeface="Cambria Math" panose="02040503050406030204" pitchFamily="18" charset="0"/>
                            </a:rPr>
                          </m:ctrlPr>
                        </m:dPr>
                        <m:e>
                          <m:m>
                            <m:mPr>
                              <m:plcHide m:val="on"/>
                              <m:mcs>
                                <m:mc>
                                  <m:mcPr>
                                    <m:count m:val="2"/>
                                    <m:mcJc m:val="center"/>
                                  </m:mcPr>
                                </m:mc>
                              </m:mcs>
                              <m:ctrlPr>
                                <a:rPr lang="en-US" sz="3733" i="1">
                                  <a:latin typeface="Cambria Math" panose="02040503050406030204" pitchFamily="18" charset="0"/>
                                </a:rPr>
                              </m:ctrlPr>
                            </m:mPr>
                            <m:mr>
                              <m:e>
                                <m:r>
                                  <a:rPr lang="en-US" sz="3733" i="1">
                                    <a:latin typeface="Cambria Math"/>
                                  </a:rPr>
                                  <m:t>3</m:t>
                                </m:r>
                              </m:e>
                              <m:e>
                                <m:r>
                                  <a:rPr lang="en-US" sz="3733" i="1">
                                    <a:latin typeface="Cambria Math"/>
                                  </a:rPr>
                                  <m:t>8</m:t>
                                </m:r>
                              </m:e>
                            </m:mr>
                            <m:mr>
                              <m:e>
                                <m:r>
                                  <a:rPr lang="en-US" sz="3733" i="1">
                                    <a:latin typeface="Cambria Math"/>
                                  </a:rPr>
                                  <m:t>2</m:t>
                                </m:r>
                              </m:e>
                              <m:e>
                                <m:r>
                                  <a:rPr lang="en-US" sz="3733" i="1">
                                    <a:latin typeface="Cambria Math"/>
                                  </a:rPr>
                                  <m:t>−2</m:t>
                                </m:r>
                              </m:e>
                            </m:mr>
                          </m:m>
                        </m:e>
                      </m:d>
                      <m:r>
                        <a:rPr lang="en-US" sz="3733" i="1">
                          <a:latin typeface="Cambria Math"/>
                        </a:rPr>
                        <m:t> </m:t>
                      </m:r>
                    </m:oMath>
                  </m:oMathPara>
                </a14:m>
                <a:endParaRPr lang="en-US" sz="3733" dirty="0"/>
              </a:p>
              <a:p>
                <a:pPr marL="0" indent="0">
                  <a:buNone/>
                </a:pPr>
                <a:endParaRPr lang="en-US" sz="3733" i="1" dirty="0">
                  <a:solidFill>
                    <a:schemeClr val="accent3">
                      <a:lumMod val="60000"/>
                      <a:lumOff val="40000"/>
                    </a:schemeClr>
                  </a:solidFill>
                  <a:latin typeface="Cambria Math"/>
                </a:endParaRPr>
              </a:p>
              <a:p>
                <a:pPr marL="0" indent="0">
                  <a:buNone/>
                </a:pPr>
                <a14:m>
                  <m:oMathPara xmlns:m="http://schemas.openxmlformats.org/officeDocument/2006/math">
                    <m:oMathParaPr>
                      <m:jc m:val="left"/>
                    </m:oMathParaPr>
                    <m:oMath xmlns:m="http://schemas.openxmlformats.org/officeDocument/2006/math">
                      <m:r>
                        <a:rPr lang="en-US" sz="3733" i="1" smtClean="0">
                          <a:solidFill>
                            <a:schemeClr val="accent3"/>
                          </a:solidFill>
                          <a:latin typeface="Cambria Math"/>
                        </a:rPr>
                        <m:t>𝐼</m:t>
                      </m:r>
                      <m:r>
                        <a:rPr lang="en-US" sz="3733" i="1">
                          <a:latin typeface="Cambria Math"/>
                        </a:rPr>
                        <m:t>⋅</m:t>
                      </m:r>
                      <m:r>
                        <a:rPr lang="en-US" sz="3733" i="1">
                          <a:latin typeface="Cambria Math"/>
                        </a:rPr>
                        <m:t>𝑋</m:t>
                      </m:r>
                      <m:r>
                        <a:rPr lang="en-US" sz="3733" i="1">
                          <a:latin typeface="Cambria Math"/>
                        </a:rPr>
                        <m:t>=</m:t>
                      </m:r>
                    </m:oMath>
                  </m:oMathPara>
                </a14:m>
                <a:endParaRPr lang="en-US" sz="3733" dirty="0"/>
              </a:p>
              <a:p>
                <a:endParaRPr lang="en-US" sz="3733"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5"/>
                <a:stretch>
                  <a:fillRect l="-1450" t="-30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1400155" y="2759242"/>
                <a:ext cx="758862" cy="22208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5333" i="1" smtClean="0">
                              <a:solidFill>
                                <a:schemeClr val="tx1"/>
                              </a:solidFill>
                              <a:effectLst/>
                              <a:latin typeface="Cambria Math" panose="02040503050406030204" pitchFamily="18" charset="0"/>
                            </a:rPr>
                          </m:ctrlPr>
                        </m:dPr>
                        <m:e>
                          <m:m>
                            <m:mPr>
                              <m:mcs>
                                <m:mc>
                                  <m:mcPr>
                                    <m:count m:val="1"/>
                                    <m:mcJc m:val="center"/>
                                  </m:mcPr>
                                </m:mc>
                              </m:mcs>
                              <m:ctrlPr>
                                <a:rPr lang="en-US" sz="5333" i="1">
                                  <a:solidFill>
                                    <a:schemeClr val="tx1"/>
                                  </a:solidFill>
                                  <a:effectLst/>
                                  <a:latin typeface="Cambria Math" panose="02040503050406030204" pitchFamily="18" charset="0"/>
                                </a:rPr>
                              </m:ctrlPr>
                            </m:mPr>
                            <m:mr>
                              <m:e>
                                <m:r>
                                  <m:rPr>
                                    <m:brk m:alnAt="7"/>
                                  </m:rPr>
                                  <a:rPr lang="en-US" sz="5333" i="1">
                                    <a:solidFill>
                                      <a:schemeClr val="tx1"/>
                                    </a:solidFill>
                                    <a:effectLst/>
                                    <a:latin typeface="Cambria Math"/>
                                  </a:rPr>
                                  <m:t> </m:t>
                                </m:r>
                              </m:e>
                            </m:mr>
                            <m:mr>
                              <m:e>
                                <m:r>
                                  <a:rPr lang="en-US" sz="5333" i="1">
                                    <a:solidFill>
                                      <a:schemeClr val="tx1"/>
                                    </a:solidFill>
                                    <a:effectLst/>
                                    <a:latin typeface="Cambria Math"/>
                                  </a:rPr>
                                  <m:t> </m:t>
                                </m:r>
                              </m:e>
                            </m:mr>
                            <m:mr>
                              <m:e>
                                <m:r>
                                  <a:rPr lang="en-US" sz="5333" i="1">
                                    <a:solidFill>
                                      <a:schemeClr val="tx1"/>
                                    </a:solidFill>
                                    <a:effectLst/>
                                    <a:latin typeface="Cambria Math"/>
                                  </a:rPr>
                                  <m:t> </m:t>
                                </m:r>
                              </m:e>
                            </m:mr>
                          </m:m>
                        </m:e>
                      </m:d>
                    </m:oMath>
                  </m:oMathPara>
                </a14:m>
                <a:endParaRPr lang="en-US" sz="5333" dirty="0">
                  <a:solidFill>
                    <a:schemeClr val="tx1"/>
                  </a:solidFill>
                  <a:effectLst/>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400155" y="2759242"/>
                <a:ext cx="758862" cy="222086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10122569" y="2759243"/>
                <a:ext cx="748474" cy="191866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5333" i="1" smtClean="0">
                              <a:solidFill>
                                <a:schemeClr val="tx1"/>
                              </a:solidFill>
                              <a:effectLst/>
                              <a:latin typeface="Cambria Math" panose="02040503050406030204" pitchFamily="18" charset="0"/>
                            </a:rPr>
                          </m:ctrlPr>
                        </m:dPr>
                        <m:e>
                          <m:m>
                            <m:mPr>
                              <m:mcs>
                                <m:mc>
                                  <m:mcPr>
                                    <m:count m:val="1"/>
                                    <m:mcJc m:val="center"/>
                                  </m:mcPr>
                                </m:mc>
                              </m:mcs>
                              <m:ctrlPr>
                                <a:rPr lang="en-US" sz="5333" i="1">
                                  <a:solidFill>
                                    <a:schemeClr val="tx1"/>
                                  </a:solidFill>
                                  <a:effectLst/>
                                  <a:latin typeface="Cambria Math" panose="02040503050406030204" pitchFamily="18" charset="0"/>
                                </a:rPr>
                              </m:ctrlPr>
                            </m:mPr>
                            <m:mr>
                              <m:e>
                                <m:r>
                                  <m:rPr>
                                    <m:brk m:alnAt="7"/>
                                  </m:rPr>
                                  <a:rPr lang="en-US" sz="5333" i="1">
                                    <a:solidFill>
                                      <a:schemeClr val="tx1"/>
                                    </a:solidFill>
                                    <a:effectLst/>
                                    <a:latin typeface="Cambria Math"/>
                                  </a:rPr>
                                  <m:t> </m:t>
                                </m:r>
                              </m:e>
                            </m:mr>
                            <m:mr>
                              <m:e>
                                <m:r>
                                  <a:rPr lang="en-US" sz="5333" i="1">
                                    <a:solidFill>
                                      <a:schemeClr val="tx1"/>
                                    </a:solidFill>
                                    <a:effectLst/>
                                    <a:latin typeface="Cambria Math"/>
                                  </a:rPr>
                                  <m:t> </m:t>
                                </m:r>
                              </m:e>
                            </m:mr>
                            <m:mr>
                              <m:e>
                                <m:r>
                                  <a:rPr lang="en-US" sz="5333" i="1">
                                    <a:solidFill>
                                      <a:schemeClr val="tx1"/>
                                    </a:solidFill>
                                    <a:effectLst/>
                                    <a:latin typeface="Cambria Math"/>
                                  </a:rPr>
                                  <m:t> </m:t>
                                </m:r>
                              </m:e>
                            </m:mr>
                          </m:m>
                        </m:e>
                      </m:d>
                    </m:oMath>
                  </m:oMathPara>
                </a14:m>
                <a:endParaRPr lang="en-US" sz="5333" dirty="0">
                  <a:solidFill>
                    <a:schemeClr val="tx1"/>
                  </a:solidFill>
                  <a:effectLst/>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10122569" y="2759243"/>
                <a:ext cx="748474" cy="191866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1817569" y="4892843"/>
                <a:ext cx="3836691" cy="10506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733" i="1" smtClean="0">
                          <a:solidFill>
                            <a:schemeClr val="tx1"/>
                          </a:solidFill>
                          <a:effectLst/>
                          <a:latin typeface="Cambria Math"/>
                        </a:rPr>
                        <m:t>𝑋</m:t>
                      </m:r>
                      <m:r>
                        <a:rPr lang="en-US" sz="3733" i="1" smtClean="0">
                          <a:solidFill>
                            <a:schemeClr val="tx1"/>
                          </a:solidFill>
                          <a:effectLst/>
                          <a:latin typeface="Cambria Math"/>
                        </a:rPr>
                        <m:t>=</m:t>
                      </m:r>
                      <m:d>
                        <m:dPr>
                          <m:begChr m:val="["/>
                          <m:endChr m:val="]"/>
                          <m:ctrlPr>
                            <a:rPr lang="en-US" sz="3733" i="1">
                              <a:solidFill>
                                <a:schemeClr val="tx1"/>
                              </a:solidFill>
                              <a:effectLst/>
                              <a:latin typeface="Cambria Math" panose="02040503050406030204" pitchFamily="18" charset="0"/>
                            </a:rPr>
                          </m:ctrlPr>
                        </m:dPr>
                        <m:e>
                          <m:m>
                            <m:mPr>
                              <m:plcHide m:val="on"/>
                              <m:mcs>
                                <m:mc>
                                  <m:mcPr>
                                    <m:count m:val="2"/>
                                    <m:mcJc m:val="center"/>
                                  </m:mcPr>
                                </m:mc>
                              </m:mcs>
                              <m:ctrlPr>
                                <a:rPr lang="en-US" sz="3733" i="1">
                                  <a:solidFill>
                                    <a:schemeClr val="tx1"/>
                                  </a:solidFill>
                                  <a:effectLst/>
                                  <a:latin typeface="Cambria Math" panose="02040503050406030204" pitchFamily="18" charset="0"/>
                                </a:rPr>
                              </m:ctrlPr>
                            </m:mPr>
                            <m:mr>
                              <m:e>
                                <m:r>
                                  <a:rPr lang="en-US" sz="3733" i="1">
                                    <a:solidFill>
                                      <a:schemeClr val="tx1"/>
                                    </a:solidFill>
                                    <a:effectLst/>
                                    <a:latin typeface="Cambria Math"/>
                                  </a:rPr>
                                  <m:t>−29</m:t>
                                </m:r>
                              </m:e>
                              <m:e>
                                <m:r>
                                  <a:rPr lang="en-US" sz="3733" i="1">
                                    <a:solidFill>
                                      <a:schemeClr val="tx1"/>
                                    </a:solidFill>
                                    <a:effectLst/>
                                    <a:latin typeface="Cambria Math"/>
                                  </a:rPr>
                                  <m:t>−48</m:t>
                                </m:r>
                              </m:e>
                            </m:mr>
                            <m:mr>
                              <m:e>
                                <m:r>
                                  <a:rPr lang="en-US" sz="3733" i="1">
                                    <a:solidFill>
                                      <a:schemeClr val="tx1"/>
                                    </a:solidFill>
                                    <a:effectLst/>
                                    <a:latin typeface="Cambria Math"/>
                                  </a:rPr>
                                  <m:t>−21</m:t>
                                </m:r>
                              </m:e>
                              <m:e>
                                <m:r>
                                  <a:rPr lang="en-US" sz="3733" i="1">
                                    <a:solidFill>
                                      <a:schemeClr val="tx1"/>
                                    </a:solidFill>
                                    <a:effectLst/>
                                    <a:latin typeface="Cambria Math"/>
                                  </a:rPr>
                                  <m:t>−34</m:t>
                                </m:r>
                              </m:e>
                            </m:mr>
                          </m:m>
                        </m:e>
                      </m:d>
                    </m:oMath>
                  </m:oMathPara>
                </a14:m>
                <a:endParaRPr lang="en-US" sz="2133" dirty="0">
                  <a:solidFill>
                    <a:schemeClr val="tx1"/>
                  </a:solidFill>
                  <a:effectLst/>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1817569" y="4892843"/>
                <a:ext cx="3836691" cy="1050609"/>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1881365" y="3687258"/>
                <a:ext cx="3428696" cy="6667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733" i="1" smtClean="0">
                          <a:solidFill>
                            <a:schemeClr val="tx1"/>
                          </a:solidFill>
                          <a:effectLst/>
                          <a:latin typeface="Cambria Math"/>
                        </a:rPr>
                        <m:t>−5</m:t>
                      </m:r>
                      <m:d>
                        <m:dPr>
                          <m:ctrlPr>
                            <a:rPr lang="en-US" sz="3733" i="1">
                              <a:solidFill>
                                <a:schemeClr val="tx1"/>
                              </a:solidFill>
                              <a:effectLst/>
                              <a:latin typeface="Cambria Math" panose="02040503050406030204" pitchFamily="18" charset="0"/>
                            </a:rPr>
                          </m:ctrlPr>
                        </m:dPr>
                        <m:e>
                          <m:r>
                            <a:rPr lang="en-US" sz="3733" i="1">
                              <a:solidFill>
                                <a:schemeClr val="tx1"/>
                              </a:solidFill>
                              <a:effectLst/>
                              <a:latin typeface="Cambria Math"/>
                            </a:rPr>
                            <m:t>3</m:t>
                          </m:r>
                        </m:e>
                      </m:d>
                      <m:r>
                        <a:rPr lang="en-US" sz="3733" i="1">
                          <a:solidFill>
                            <a:schemeClr val="tx1"/>
                          </a:solidFill>
                          <a:effectLst/>
                          <a:latin typeface="Cambria Math"/>
                        </a:rPr>
                        <m:t>+−3(2)</m:t>
                      </m:r>
                    </m:oMath>
                  </m:oMathPara>
                </a14:m>
                <a:endParaRPr lang="en-US" sz="2133" dirty="0">
                  <a:solidFill>
                    <a:schemeClr val="tx1"/>
                  </a:solidFill>
                  <a:effectLst/>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881365" y="3687258"/>
                <a:ext cx="3428696" cy="666786"/>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6247969" y="3687258"/>
                <a:ext cx="3786165" cy="6667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733" i="1" smtClean="0">
                          <a:solidFill>
                            <a:schemeClr val="tx1"/>
                          </a:solidFill>
                          <a:effectLst/>
                          <a:latin typeface="Cambria Math"/>
                        </a:rPr>
                        <m:t>−5</m:t>
                      </m:r>
                      <m:d>
                        <m:dPr>
                          <m:ctrlPr>
                            <a:rPr lang="en-US" sz="3733" i="1">
                              <a:solidFill>
                                <a:schemeClr val="tx1"/>
                              </a:solidFill>
                              <a:effectLst/>
                              <a:latin typeface="Cambria Math" panose="02040503050406030204" pitchFamily="18" charset="0"/>
                            </a:rPr>
                          </m:ctrlPr>
                        </m:dPr>
                        <m:e>
                          <m:r>
                            <a:rPr lang="en-US" sz="3733" i="1">
                              <a:solidFill>
                                <a:schemeClr val="tx1"/>
                              </a:solidFill>
                              <a:effectLst/>
                              <a:latin typeface="Cambria Math"/>
                            </a:rPr>
                            <m:t>8</m:t>
                          </m:r>
                        </m:e>
                      </m:d>
                      <m:r>
                        <a:rPr lang="en-US" sz="3733" i="1">
                          <a:solidFill>
                            <a:schemeClr val="tx1"/>
                          </a:solidFill>
                          <a:effectLst/>
                          <a:latin typeface="Cambria Math"/>
                        </a:rPr>
                        <m:t>+−3(−2)</m:t>
                      </m:r>
                    </m:oMath>
                  </m:oMathPara>
                </a14:m>
                <a:endParaRPr lang="en-US" sz="2133" dirty="0">
                  <a:solidFill>
                    <a:schemeClr val="tx1"/>
                  </a:solidFill>
                  <a:effectLst/>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6247969" y="3687258"/>
                <a:ext cx="3786165" cy="666786"/>
              </a:xfrm>
              <a:prstGeom prst="rect">
                <a:avLst/>
              </a:prstGeom>
              <a:blipFill>
                <a:blip r:embed="rId10"/>
                <a:stretch>
                  <a:fillRect/>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12"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12"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P spid="3" grpId="0" uiExpand="1" build="p"/>
      <p:bldP spid="12" grpId="0"/>
      <p:bldP spid="13" grpId="0"/>
      <p:bldP spid="14" grpId="0"/>
      <p:bldP spid="15" grpId="0"/>
      <p:bldP spid="1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1-07 Use Inverse Matrices to Solve Linear Systems (12.4)</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a:t>Solve a system of linear equations</a:t>
                </a:r>
              </a:p>
              <a:p>
                <a14:m>
                  <m:oMath xmlns:m="http://schemas.openxmlformats.org/officeDocument/2006/math">
                    <m:eqArr>
                      <m:eqArrPr>
                        <m:ctrlPr>
                          <a:rPr lang="en-US" b="0" i="1" smtClean="0">
                            <a:latin typeface="Cambria Math" panose="02040503050406030204" pitchFamily="18" charset="0"/>
                          </a:rPr>
                        </m:ctrlPr>
                      </m:eqArrPr>
                      <m:e>
                        <m:r>
                          <a:rPr lang="en-US" b="0" i="1" smtClean="0">
                            <a:latin typeface="Cambria Math"/>
                          </a:rPr>
                          <m:t>2&amp;</m:t>
                        </m:r>
                        <m:r>
                          <a:rPr lang="en-US" b="0" i="1" smtClean="0">
                            <a:latin typeface="Cambria Math"/>
                          </a:rPr>
                          <m:t>𝑥</m:t>
                        </m:r>
                        <m:r>
                          <a:rPr lang="en-US" b="0" i="1" smtClean="0">
                            <a:latin typeface="Cambria Math"/>
                          </a:rPr>
                          <m:t>+&amp;</m:t>
                        </m:r>
                        <m:r>
                          <a:rPr lang="en-US" b="0" i="1" smtClean="0">
                            <a:latin typeface="Cambria Math"/>
                          </a:rPr>
                          <m:t>𝑦</m:t>
                        </m:r>
                        <m:r>
                          <a:rPr lang="en-US" b="0" i="1" smtClean="0">
                            <a:latin typeface="Cambria Math"/>
                          </a:rPr>
                          <m:t>&amp;=−&amp;1&amp;3</m:t>
                        </m:r>
                      </m:e>
                      <m:e>
                        <m:r>
                          <a:rPr lang="en-US" b="0" i="1" smtClean="0">
                            <a:latin typeface="Cambria Math"/>
                          </a:rPr>
                          <m:t>&amp;</m:t>
                        </m:r>
                        <m:r>
                          <a:rPr lang="en-US" b="0" i="1" smtClean="0">
                            <a:latin typeface="Cambria Math"/>
                          </a:rPr>
                          <m:t>𝑥</m:t>
                        </m:r>
                        <m:r>
                          <a:rPr lang="en-US" b="0" i="1" smtClean="0">
                            <a:latin typeface="Cambria Math"/>
                          </a:rPr>
                          <m:t>−3&amp;</m:t>
                        </m:r>
                        <m:r>
                          <a:rPr lang="en-US" b="0" i="1" smtClean="0">
                            <a:latin typeface="Cambria Math"/>
                          </a:rPr>
                          <m:t>𝑦</m:t>
                        </m:r>
                        <m:r>
                          <a:rPr lang="en-US" b="0" i="1" smtClean="0">
                            <a:latin typeface="Cambria Math"/>
                          </a:rPr>
                          <m:t>&amp;=&amp;1&amp;1</m:t>
                        </m:r>
                      </m:e>
                    </m:eqArr>
                  </m:oMath>
                </a14:m>
                <a:endParaRPr lang="en-US" dirty="0"/>
              </a:p>
              <a:p>
                <a:r>
                  <a:rPr lang="en-US" dirty="0"/>
                  <a:t>Take your equation and write it as matrices</a:t>
                </a:r>
              </a:p>
              <a:p>
                <a:pPr lvl="1"/>
                <a14:m>
                  <m:oMath xmlns:m="http://schemas.openxmlformats.org/officeDocument/2006/math">
                    <m:d>
                      <m:dPr>
                        <m:begChr m:val="["/>
                        <m:endChr m:val="]"/>
                        <m:ctrlPr>
                          <a:rPr lang="en-US" b="0" i="1" smtClean="0">
                            <a:latin typeface="Cambria Math" panose="02040503050406030204" pitchFamily="18" charset="0"/>
                          </a:rPr>
                        </m:ctrlPr>
                      </m:dPr>
                      <m:e>
                        <m:m>
                          <m:mPr>
                            <m:plcHide m:val="on"/>
                            <m:mcs>
                              <m:mc>
                                <m:mcPr>
                                  <m:count m:val="2"/>
                                  <m:mcJc m:val="center"/>
                                </m:mcPr>
                              </m:mc>
                            </m:mcs>
                            <m:ctrlPr>
                              <a:rPr lang="en-US" b="0" i="1" smtClean="0">
                                <a:latin typeface="Cambria Math" panose="02040503050406030204" pitchFamily="18" charset="0"/>
                              </a:rPr>
                            </m:ctrlPr>
                          </m:mPr>
                          <m:mr>
                            <m:e>
                              <m:r>
                                <a:rPr lang="en-US" b="0" i="1" smtClean="0">
                                  <a:latin typeface="Cambria Math"/>
                                </a:rPr>
                                <m:t>2</m:t>
                              </m:r>
                            </m:e>
                            <m:e>
                              <m:r>
                                <a:rPr lang="en-US" b="0" i="1" smtClean="0">
                                  <a:latin typeface="Cambria Math"/>
                                </a:rPr>
                                <m:t>1</m:t>
                              </m:r>
                            </m:e>
                          </m:mr>
                          <m:mr>
                            <m:e>
                              <m:r>
                                <a:rPr lang="en-US" b="0" i="1" smtClean="0">
                                  <a:latin typeface="Cambria Math"/>
                                </a:rPr>
                                <m:t>1</m:t>
                              </m:r>
                            </m:e>
                            <m:e>
                              <m:r>
                                <a:rPr lang="en-US" b="0" i="1" smtClean="0">
                                  <a:latin typeface="Cambria Math"/>
                                </a:rPr>
                                <m:t>−3</m:t>
                              </m:r>
                            </m:e>
                          </m:mr>
                        </m:m>
                      </m:e>
                    </m:d>
                    <m:d>
                      <m:dPr>
                        <m:begChr m:val="["/>
                        <m:endChr m:val="]"/>
                        <m:ctrlPr>
                          <a:rPr lang="en-US" b="0" i="1" smtClean="0">
                            <a:latin typeface="Cambria Math" panose="02040503050406030204" pitchFamily="18" charset="0"/>
                          </a:rPr>
                        </m:ctrlPr>
                      </m:dPr>
                      <m:e>
                        <m:m>
                          <m:mPr>
                            <m:plcHide m:val="on"/>
                            <m:mcs>
                              <m:mc>
                                <m:mcPr>
                                  <m:count m:val="1"/>
                                  <m:mcJc m:val="center"/>
                                </m:mcPr>
                              </m:mc>
                            </m:mcs>
                            <m:ctrlPr>
                              <a:rPr lang="en-US" b="0" i="1" smtClean="0">
                                <a:latin typeface="Cambria Math" panose="02040503050406030204" pitchFamily="18" charset="0"/>
                              </a:rPr>
                            </m:ctrlPr>
                          </m:mPr>
                          <m:mr>
                            <m:e>
                              <m:r>
                                <a:rPr lang="en-US" b="0" i="1" smtClean="0">
                                  <a:latin typeface="Cambria Math"/>
                                </a:rPr>
                                <m:t>𝑥</m:t>
                              </m:r>
                            </m:e>
                          </m:mr>
                          <m:mr>
                            <m:e>
                              <m:r>
                                <a:rPr lang="en-US" b="0" i="1" smtClean="0">
                                  <a:latin typeface="Cambria Math"/>
                                </a:rPr>
                                <m:t>𝑦</m:t>
                              </m:r>
                            </m:e>
                          </m:mr>
                        </m:m>
                      </m:e>
                    </m:d>
                    <m:r>
                      <a:rPr lang="en-US" b="0" i="1" smtClean="0">
                        <a:latin typeface="Cambria Math"/>
                      </a:rPr>
                      <m:t>=</m:t>
                    </m:r>
                    <m:d>
                      <m:dPr>
                        <m:begChr m:val="["/>
                        <m:endChr m:val="]"/>
                        <m:ctrlPr>
                          <a:rPr lang="en-US" b="0" i="1" smtClean="0">
                            <a:latin typeface="Cambria Math" panose="02040503050406030204" pitchFamily="18" charset="0"/>
                          </a:rPr>
                        </m:ctrlPr>
                      </m:dPr>
                      <m:e>
                        <m:m>
                          <m:mPr>
                            <m:plcHide m:val="on"/>
                            <m:mcs>
                              <m:mc>
                                <m:mcPr>
                                  <m:count m:val="1"/>
                                  <m:mcJc m:val="center"/>
                                </m:mcPr>
                              </m:mc>
                            </m:mcs>
                            <m:ctrlPr>
                              <a:rPr lang="en-US" b="0" i="1" smtClean="0">
                                <a:latin typeface="Cambria Math" panose="02040503050406030204" pitchFamily="18" charset="0"/>
                              </a:rPr>
                            </m:ctrlPr>
                          </m:mPr>
                          <m:mr>
                            <m:e>
                              <m:r>
                                <a:rPr lang="en-US" b="0" i="1" smtClean="0">
                                  <a:latin typeface="Cambria Math"/>
                                </a:rPr>
                                <m:t>−13</m:t>
                              </m:r>
                            </m:e>
                          </m:mr>
                          <m:mr>
                            <m:e>
                              <m:r>
                                <a:rPr lang="en-US" b="0" i="1" smtClean="0">
                                  <a:latin typeface="Cambria Math"/>
                                </a:rPr>
                                <m:t>11</m:t>
                              </m:r>
                            </m:e>
                          </m:mr>
                        </m:m>
                      </m:e>
                    </m:d>
                  </m:oMath>
                </a14:m>
                <a:endParaRPr lang="en-US" dirty="0"/>
              </a:p>
              <a:p>
                <a:endParaRPr lang="en-US" dirty="0"/>
              </a:p>
              <a:p>
                <a:pPr marL="457189" lvl="1" indent="-457189"/>
                <a:r>
                  <a:rPr lang="en-US" dirty="0"/>
                  <a:t>Find the coefficient matrix inverse</a:t>
                </a:r>
              </a:p>
              <a:p>
                <a:pPr marL="457189" lvl="1" indent="-457189"/>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050" t="-2166"/>
                </a:stretch>
              </a:blipFill>
            </p:spPr>
            <p:txBody>
              <a:bodyPr/>
              <a:lstStyle/>
              <a:p>
                <a:r>
                  <a:rPr lang="en-US">
                    <a:noFill/>
                  </a:rPr>
                  <a:t> </a:t>
                </a:r>
              </a:p>
            </p:txBody>
          </p:sp>
        </mc:Fallback>
      </mc:AlternateContent>
      <p:sp>
        <p:nvSpPr>
          <p:cNvPr id="55298" name="Rectangle 2"/>
          <p:cNvSpPr>
            <a:spLocks noChangeArrowheads="1"/>
          </p:cNvSpPr>
          <p:nvPr/>
        </p:nvSpPr>
        <p:spPr bwMode="auto">
          <a:xfrm>
            <a:off x="2" y="-246220"/>
            <a:ext cx="246286" cy="492443"/>
          </a:xfrm>
          <a:prstGeom prst="rect">
            <a:avLst/>
          </a:prstGeom>
          <a:noFill/>
          <a:ln w="9525">
            <a:noFill/>
            <a:miter lim="800000"/>
            <a:headEnd/>
            <a:tailEnd/>
          </a:ln>
          <a:effectLst/>
        </p:spPr>
        <p:txBody>
          <a:bodyPr vert="horz" wrap="none" lIns="121920" tIns="60960" rIns="121920" bIns="60960" numCol="1" anchor="ctr" anchorCtr="0" compatLnSpc="1">
            <a:prstTxWarp prst="textNoShape">
              <a:avLst/>
            </a:prstTxWarp>
            <a:spAutoFit/>
          </a:bodyPr>
          <a:lstStyle/>
          <a:p>
            <a:endParaRPr lang="en-US" sz="2400"/>
          </a:p>
        </p:txBody>
      </p:sp>
      <p:sp>
        <p:nvSpPr>
          <p:cNvPr id="55300" name="Rectangle 4"/>
          <p:cNvSpPr>
            <a:spLocks noChangeArrowheads="1"/>
          </p:cNvSpPr>
          <p:nvPr/>
        </p:nvSpPr>
        <p:spPr bwMode="auto">
          <a:xfrm>
            <a:off x="2" y="-246220"/>
            <a:ext cx="246286" cy="492443"/>
          </a:xfrm>
          <a:prstGeom prst="rect">
            <a:avLst/>
          </a:prstGeom>
          <a:noFill/>
          <a:ln w="9525">
            <a:noFill/>
            <a:miter lim="800000"/>
            <a:headEnd/>
            <a:tailEnd/>
          </a:ln>
          <a:effectLst/>
        </p:spPr>
        <p:txBody>
          <a:bodyPr vert="horz" wrap="none" lIns="121920" tIns="60960" rIns="121920" bIns="60960" numCol="1" anchor="ctr" anchorCtr="0" compatLnSpc="1">
            <a:prstTxWarp prst="textNoShape">
              <a:avLst/>
            </a:prstTxWarp>
            <a:spAutoFit/>
          </a:bodyPr>
          <a:lstStyle/>
          <a:p>
            <a:endParaRPr lang="en-US" sz="2400"/>
          </a:p>
        </p:txBody>
      </p:sp>
      <p:sp>
        <p:nvSpPr>
          <p:cNvPr id="66565" name="Rectangle 5"/>
          <p:cNvSpPr>
            <a:spLocks noChangeArrowheads="1"/>
          </p:cNvSpPr>
          <p:nvPr/>
        </p:nvSpPr>
        <p:spPr bwMode="auto">
          <a:xfrm>
            <a:off x="2" y="-246220"/>
            <a:ext cx="246286" cy="492443"/>
          </a:xfrm>
          <a:prstGeom prst="rect">
            <a:avLst/>
          </a:prstGeom>
          <a:noFill/>
          <a:ln w="9525">
            <a:noFill/>
            <a:miter lim="800000"/>
            <a:headEnd/>
            <a:tailEnd/>
          </a:ln>
          <a:effectLst/>
        </p:spPr>
        <p:txBody>
          <a:bodyPr vert="horz" wrap="none" lIns="121920" tIns="60960" rIns="121920" bIns="60960" numCol="1" anchor="ctr" anchorCtr="0" compatLnSpc="1">
            <a:prstTxWarp prst="textNoShape">
              <a:avLst/>
            </a:prstTxWarp>
            <a:spAutoFit/>
          </a:bodyPr>
          <a:lstStyle/>
          <a:p>
            <a:endParaRPr lang="en-US" sz="2400"/>
          </a:p>
        </p:txBody>
      </p:sp>
      <p:sp>
        <p:nvSpPr>
          <p:cNvPr id="66567" name="Rectangle 7"/>
          <p:cNvSpPr>
            <a:spLocks noChangeArrowheads="1"/>
          </p:cNvSpPr>
          <p:nvPr/>
        </p:nvSpPr>
        <p:spPr bwMode="auto">
          <a:xfrm>
            <a:off x="2" y="-246220"/>
            <a:ext cx="246286" cy="492443"/>
          </a:xfrm>
          <a:prstGeom prst="rect">
            <a:avLst/>
          </a:prstGeom>
          <a:noFill/>
          <a:ln w="9525">
            <a:noFill/>
            <a:miter lim="800000"/>
            <a:headEnd/>
            <a:tailEnd/>
          </a:ln>
          <a:effectLst/>
        </p:spPr>
        <p:txBody>
          <a:bodyPr vert="horz" wrap="none" lIns="121920" tIns="60960" rIns="121920" bIns="60960" numCol="1" anchor="ctr" anchorCtr="0" compatLnSpc="1">
            <a:prstTxWarp prst="textNoShape">
              <a:avLst/>
            </a:prstTxWarp>
            <a:spAutoFit/>
          </a:bodyPr>
          <a:lstStyle/>
          <a:p>
            <a:endParaRPr lang="en-US" sz="2400"/>
          </a:p>
        </p:txBody>
      </p:sp>
      <p:sp>
        <p:nvSpPr>
          <p:cNvPr id="66569" name="Rectangle 9"/>
          <p:cNvSpPr>
            <a:spLocks noChangeArrowheads="1"/>
          </p:cNvSpPr>
          <p:nvPr/>
        </p:nvSpPr>
        <p:spPr bwMode="auto">
          <a:xfrm>
            <a:off x="2" y="-246220"/>
            <a:ext cx="246286" cy="492443"/>
          </a:xfrm>
          <a:prstGeom prst="rect">
            <a:avLst/>
          </a:prstGeom>
          <a:noFill/>
          <a:ln w="9525">
            <a:noFill/>
            <a:miter lim="800000"/>
            <a:headEnd/>
            <a:tailEnd/>
          </a:ln>
          <a:effectLst/>
        </p:spPr>
        <p:txBody>
          <a:bodyPr vert="horz" wrap="none" lIns="121920" tIns="60960" rIns="121920" bIns="60960" numCol="1" anchor="ctr" anchorCtr="0" compatLnSpc="1">
            <a:prstTxWarp prst="textNoShape">
              <a:avLst/>
            </a:prstTxWarp>
            <a:spAutoFit/>
          </a:bodyPr>
          <a:lstStyle/>
          <a:p>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1-07 Use Inverse Matrices to Solve Linear Systems (12.4)</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pPr lvl="0"/>
                <a:r>
                  <a:rPr lang="en-US" dirty="0"/>
                  <a:t>Multiply the front of both sides by the inverse</a:t>
                </a:r>
              </a:p>
              <a:p>
                <a:pPr lvl="1"/>
                <a:r>
                  <a:rPr lang="en-US" dirty="0"/>
                  <a:t>Left side becomes </a:t>
                </a:r>
                <a14:m>
                  <m:oMath xmlns:m="http://schemas.openxmlformats.org/officeDocument/2006/math">
                    <m:d>
                      <m:dPr>
                        <m:begChr m:val="["/>
                        <m:endChr m:val="]"/>
                        <m:ctrlPr>
                          <a:rPr lang="en-US" b="0" i="1" smtClean="0">
                            <a:latin typeface="Cambria Math" panose="02040503050406030204" pitchFamily="18" charset="0"/>
                          </a:rPr>
                        </m:ctrlPr>
                      </m:dPr>
                      <m:e>
                        <m:m>
                          <m:mPr>
                            <m:plcHide m:val="on"/>
                            <m:mcs>
                              <m:mc>
                                <m:mcPr>
                                  <m:count m:val="1"/>
                                  <m:mcJc m:val="center"/>
                                </m:mcPr>
                              </m:mc>
                            </m:mcs>
                            <m:ctrlPr>
                              <a:rPr lang="en-US" b="0" i="1" smtClean="0">
                                <a:latin typeface="Cambria Math" panose="02040503050406030204" pitchFamily="18" charset="0"/>
                              </a:rPr>
                            </m:ctrlPr>
                          </m:mPr>
                          <m:mr>
                            <m:e>
                              <m:r>
                                <a:rPr lang="en-US" b="0" i="1" smtClean="0">
                                  <a:latin typeface="Cambria Math"/>
                                </a:rPr>
                                <m:t>𝑥</m:t>
                              </m:r>
                            </m:e>
                          </m:mr>
                          <m:mr>
                            <m:e>
                              <m:r>
                                <a:rPr lang="en-US" b="0" i="1" smtClean="0">
                                  <a:latin typeface="Cambria Math"/>
                                </a:rPr>
                                <m:t>𝑦</m:t>
                              </m:r>
                            </m:e>
                          </m:mr>
                        </m:m>
                      </m:e>
                    </m:d>
                  </m:oMath>
                </a14:m>
                <a:endParaRPr lang="en-US" dirty="0"/>
              </a:p>
              <a:p>
                <a:pPr lvl="1"/>
                <a14:m>
                  <m:oMath xmlns:m="http://schemas.openxmlformats.org/officeDocument/2006/math">
                    <m:d>
                      <m:dPr>
                        <m:begChr m:val="["/>
                        <m:endChr m:val="]"/>
                        <m:ctrlPr>
                          <a:rPr lang="en-US" b="0" i="1" smtClean="0">
                            <a:latin typeface="Cambria Math" panose="02040503050406030204" pitchFamily="18" charset="0"/>
                          </a:rPr>
                        </m:ctrlPr>
                      </m:dPr>
                      <m:e>
                        <m:m>
                          <m:mPr>
                            <m:plcHide m:val="on"/>
                            <m:mcs>
                              <m:mc>
                                <m:mcPr>
                                  <m:count m:val="1"/>
                                  <m:mcJc m:val="center"/>
                                </m:mcPr>
                              </m:mc>
                            </m:mcs>
                            <m:ctrlPr>
                              <a:rPr lang="en-US" b="0" i="1" smtClean="0">
                                <a:latin typeface="Cambria Math" panose="02040503050406030204" pitchFamily="18" charset="0"/>
                              </a:rPr>
                            </m:ctrlPr>
                          </m:mPr>
                          <m:mr>
                            <m:e>
                              <m:r>
                                <a:rPr lang="en-US" b="0" i="1" smtClean="0">
                                  <a:latin typeface="Cambria Math"/>
                                </a:rPr>
                                <m:t>𝑥</m:t>
                              </m:r>
                            </m:e>
                          </m:mr>
                          <m:mr>
                            <m:e>
                              <m:r>
                                <a:rPr lang="en-US" b="0" i="1" smtClean="0">
                                  <a:latin typeface="Cambria Math"/>
                                </a:rPr>
                                <m:t>𝑦</m:t>
                              </m:r>
                            </m:e>
                          </m:mr>
                        </m:m>
                      </m:e>
                    </m:d>
                    <m:r>
                      <a:rPr lang="en-US" b="0" i="1" smtClean="0">
                        <a:latin typeface="Cambria Math"/>
                      </a:rPr>
                      <m:t>=</m:t>
                    </m:r>
                  </m:oMath>
                </a14:m>
                <a:r>
                  <a:rPr lang="en-US" dirty="0"/>
                  <a:t>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900" t="-2014"/>
                </a:stretch>
              </a:blipFill>
            </p:spPr>
            <p:txBody>
              <a:bodyPr/>
              <a:lstStyle/>
              <a:p>
                <a:r>
                  <a:rPr lang="en-US">
                    <a:noFill/>
                  </a:rPr>
                  <a:t> </a:t>
                </a:r>
              </a:p>
            </p:txBody>
          </p:sp>
        </mc:Fallback>
      </mc:AlternateContent>
      <p:sp>
        <p:nvSpPr>
          <p:cNvPr id="65538" name="Rectangle 2"/>
          <p:cNvSpPr>
            <a:spLocks noChangeArrowheads="1"/>
          </p:cNvSpPr>
          <p:nvPr/>
        </p:nvSpPr>
        <p:spPr bwMode="auto">
          <a:xfrm>
            <a:off x="2" y="-246220"/>
            <a:ext cx="246286" cy="492443"/>
          </a:xfrm>
          <a:prstGeom prst="rect">
            <a:avLst/>
          </a:prstGeom>
          <a:noFill/>
          <a:ln w="9525">
            <a:noFill/>
            <a:miter lim="800000"/>
            <a:headEnd/>
            <a:tailEnd/>
          </a:ln>
          <a:effectLst/>
        </p:spPr>
        <p:txBody>
          <a:bodyPr vert="horz" wrap="none" lIns="121920" tIns="60960" rIns="121920" bIns="60960" numCol="1" anchor="ctr" anchorCtr="0" compatLnSpc="1">
            <a:prstTxWarp prst="textNoShape">
              <a:avLst/>
            </a:prstTxWarp>
            <a:spAutoFit/>
          </a:bodyPr>
          <a:lstStyle/>
          <a:p>
            <a:endParaRPr lang="en-US" sz="2400"/>
          </a:p>
        </p:txBody>
      </p:sp>
      <p:sp>
        <p:nvSpPr>
          <p:cNvPr id="65540" name="Rectangle 4"/>
          <p:cNvSpPr>
            <a:spLocks noChangeArrowheads="1"/>
          </p:cNvSpPr>
          <p:nvPr/>
        </p:nvSpPr>
        <p:spPr bwMode="auto">
          <a:xfrm>
            <a:off x="2" y="-246220"/>
            <a:ext cx="246286" cy="492443"/>
          </a:xfrm>
          <a:prstGeom prst="rect">
            <a:avLst/>
          </a:prstGeom>
          <a:noFill/>
          <a:ln w="9525">
            <a:noFill/>
            <a:miter lim="800000"/>
            <a:headEnd/>
            <a:tailEnd/>
          </a:ln>
          <a:effectLst/>
        </p:spPr>
        <p:txBody>
          <a:bodyPr vert="horz" wrap="none" lIns="121920" tIns="60960" rIns="121920" bIns="60960" numCol="1" anchor="ctr" anchorCtr="0" compatLnSpc="1">
            <a:prstTxWarp prst="textNoShape">
              <a:avLst/>
            </a:prstTxWarp>
            <a:spAutoFit/>
          </a:bodyPr>
          <a:lstStyle/>
          <a:p>
            <a:endParaRPr lang="en-US" sz="2400"/>
          </a:p>
        </p:txBody>
      </p:sp>
      <p:sp>
        <p:nvSpPr>
          <p:cNvPr id="68616" name="Rectangle 8"/>
          <p:cNvSpPr>
            <a:spLocks noChangeArrowheads="1"/>
          </p:cNvSpPr>
          <p:nvPr/>
        </p:nvSpPr>
        <p:spPr bwMode="auto">
          <a:xfrm>
            <a:off x="2" y="-246220"/>
            <a:ext cx="246286" cy="492443"/>
          </a:xfrm>
          <a:prstGeom prst="rect">
            <a:avLst/>
          </a:prstGeom>
          <a:noFill/>
          <a:ln w="9525">
            <a:noFill/>
            <a:miter lim="800000"/>
            <a:headEnd/>
            <a:tailEnd/>
          </a:ln>
          <a:effectLst/>
        </p:spPr>
        <p:txBody>
          <a:bodyPr vert="horz" wrap="none" lIns="121920" tIns="60960" rIns="121920" bIns="60960" numCol="1" anchor="ctr" anchorCtr="0" compatLnSpc="1">
            <a:prstTxWarp prst="textNoShape">
              <a:avLst/>
            </a:prstTxWarp>
            <a:spAutoFit/>
          </a:bodyPr>
          <a:lstStyle/>
          <a:p>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1-01 Solve Linear Systems of Equations and Inequalities by Graphing</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lstStyle/>
              <a:p>
                <a:r>
                  <a:rPr lang="en-US" dirty="0"/>
                  <a:t>Solve by graphing</a:t>
                </a:r>
                <a14:m>
                  <m:oMath xmlns:m="http://schemas.openxmlformats.org/officeDocument/2006/math">
                    <m:r>
                      <a:rPr lang="en-US" b="0" i="0" smtClean="0">
                        <a:latin typeface="Cambria Math" panose="02040503050406030204" pitchFamily="18" charset="0"/>
                      </a:rPr>
                      <m:t> </m:t>
                    </m:r>
                    <m:d>
                      <m:dPr>
                        <m:begChr m:val="{"/>
                        <m:endChr m:val=""/>
                        <m:ctrlPr>
                          <a:rPr lang="en-US" b="0" i="1" smtClean="0">
                            <a:latin typeface="Cambria Math" panose="02040503050406030204" pitchFamily="18" charset="0"/>
                          </a:rPr>
                        </m:ctrlPr>
                      </m:dPr>
                      <m:e>
                        <m:eqArr>
                          <m:eqArrPr>
                            <m:ctrlPr>
                              <a:rPr lang="en-US" b="0" i="1" smtClean="0">
                                <a:latin typeface="Cambria Math" panose="02040503050406030204" pitchFamily="18" charset="0"/>
                              </a:rPr>
                            </m:ctrlPr>
                          </m:eqArrPr>
                          <m:e>
                            <m:r>
                              <a:rPr lang="en-US" i="1" dirty="0" smtClean="0">
                                <a:latin typeface="Cambria Math" panose="02040503050406030204" pitchFamily="18" charset="0"/>
                              </a:rPr>
                              <m:t>3</m:t>
                            </m:r>
                            <m:r>
                              <a:rPr lang="en-US" i="1" dirty="0" smtClean="0">
                                <a:latin typeface="Cambria Math" panose="02040503050406030204" pitchFamily="18" charset="0"/>
                              </a:rPr>
                              <m:t>𝑥</m:t>
                            </m:r>
                            <m:r>
                              <a:rPr lang="en-US" b="0" i="1" dirty="0" smtClean="0">
                                <a:latin typeface="Cambria Math" panose="02040503050406030204" pitchFamily="18" charset="0"/>
                              </a:rPr>
                              <m:t>−</m:t>
                            </m:r>
                            <m:r>
                              <a:rPr lang="en-US" i="1" dirty="0" smtClean="0">
                                <a:latin typeface="Cambria Math" panose="02040503050406030204" pitchFamily="18" charset="0"/>
                              </a:rPr>
                              <m:t>2</m:t>
                            </m:r>
                            <m:r>
                              <a:rPr lang="en-US" i="1" dirty="0" smtClean="0">
                                <a:latin typeface="Cambria Math" panose="02040503050406030204" pitchFamily="18" charset="0"/>
                              </a:rPr>
                              <m:t>𝑦</m:t>
                            </m:r>
                            <m:r>
                              <a:rPr lang="en-US" i="1" dirty="0" smtClean="0">
                                <a:latin typeface="Cambria Math" panose="02040503050406030204" pitchFamily="18" charset="0"/>
                              </a:rPr>
                              <m:t>=10</m:t>
                            </m:r>
                          </m:e>
                          <m:e>
                            <m:r>
                              <a:rPr lang="en-US" i="1" dirty="0" smtClean="0">
                                <a:latin typeface="Cambria Math" panose="02040503050406030204" pitchFamily="18" charset="0"/>
                              </a:rPr>
                              <m:t>3</m:t>
                            </m:r>
                            <m:r>
                              <a:rPr lang="en-US" i="1" dirty="0" smtClean="0">
                                <a:latin typeface="Cambria Math" panose="02040503050406030204" pitchFamily="18" charset="0"/>
                              </a:rPr>
                              <m:t>𝑥</m:t>
                            </m:r>
                            <m:r>
                              <a:rPr lang="en-US" b="0" i="1" dirty="0" smtClean="0">
                                <a:latin typeface="Cambria Math" panose="02040503050406030204" pitchFamily="18" charset="0"/>
                              </a:rPr>
                              <m:t>−</m:t>
                            </m:r>
                            <m:r>
                              <a:rPr lang="en-US" i="1" dirty="0" smtClean="0">
                                <a:latin typeface="Cambria Math" panose="02040503050406030204" pitchFamily="18" charset="0"/>
                              </a:rPr>
                              <m:t>2</m:t>
                            </m:r>
                            <m:r>
                              <a:rPr lang="en-US" i="1" dirty="0" smtClean="0">
                                <a:latin typeface="Cambria Math" panose="02040503050406030204" pitchFamily="18" charset="0"/>
                              </a:rPr>
                              <m:t>𝑦</m:t>
                            </m:r>
                            <m:r>
                              <a:rPr lang="en-US" i="1" dirty="0" smtClean="0">
                                <a:latin typeface="Cambria Math" panose="02040503050406030204" pitchFamily="18" charset="0"/>
                              </a:rPr>
                              <m:t>=2</m:t>
                            </m:r>
                          </m:e>
                        </m:eqArr>
                      </m:e>
                    </m:d>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a:blip r:embed="rId3"/>
                <a:stretch>
                  <a:fillRect l="-1822"/>
                </a:stretch>
              </a:blipFill>
            </p:spPr>
            <p:txBody>
              <a:bodyPr/>
              <a:lstStyle/>
              <a:p>
                <a:r>
                  <a:rPr lang="en-US">
                    <a:noFill/>
                  </a:rPr>
                  <a:t> </a:t>
                </a:r>
              </a:p>
            </p:txBody>
          </p:sp>
        </mc:Fallback>
      </mc:AlternateContent>
      <p:pic>
        <p:nvPicPr>
          <p:cNvPr id="5" name="Picture 4" descr="Graph (-5 to 5).jpg"/>
          <p:cNvPicPr>
            <a:picLocks noChangeAspect="1"/>
          </p:cNvPicPr>
          <p:nvPr/>
        </p:nvPicPr>
        <p:blipFill>
          <a:blip r:embed="rId4" cstate="print"/>
          <a:stretch>
            <a:fillRect/>
          </a:stretch>
        </p:blipFill>
        <p:spPr>
          <a:xfrm>
            <a:off x="6604001" y="1295401"/>
            <a:ext cx="5698780" cy="569878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1-01 Solve Linear Systems of Equations and Inequalities by Graphing</a:t>
            </a:r>
          </a:p>
        </p:txBody>
      </p:sp>
      <p:sp>
        <p:nvSpPr>
          <p:cNvPr id="3" name="Content Placeholder 2"/>
          <p:cNvSpPr>
            <a:spLocks noGrp="1"/>
          </p:cNvSpPr>
          <p:nvPr>
            <p:ph idx="1"/>
          </p:nvPr>
        </p:nvSpPr>
        <p:spPr/>
        <p:txBody>
          <a:bodyPr/>
          <a:lstStyle/>
          <a:p>
            <a:r>
              <a:rPr lang="en-US" dirty="0">
                <a:ln w="0"/>
                <a:solidFill>
                  <a:schemeClr val="accent1"/>
                </a:solidFill>
                <a:effectLst>
                  <a:outerShdw blurRad="38100" dist="25400" dir="5400000" algn="ctr" rotWithShape="0">
                    <a:srgbClr val="6E747A">
                      <a:alpha val="43000"/>
                    </a:srgbClr>
                  </a:outerShdw>
                </a:effectLst>
              </a:rPr>
              <a:t>To solve systems of inequalities</a:t>
            </a:r>
          </a:p>
          <a:p>
            <a:pPr marL="971550" lvl="1" indent="-514350">
              <a:buFont typeface="+mj-lt"/>
              <a:buAutoNum type="arabicPeriod"/>
            </a:pPr>
            <a:r>
              <a:rPr lang="en-US" dirty="0"/>
              <a:t>Graph them all on one graph.</a:t>
            </a:r>
          </a:p>
          <a:p>
            <a:pPr marL="971550" lvl="1" indent="-514350">
              <a:buFont typeface="+mj-lt"/>
              <a:buAutoNum type="arabicPeriod"/>
            </a:pPr>
            <a:r>
              <a:rPr lang="en-US" dirty="0"/>
              <a:t>Solution is where all graphs overlap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Graph (-5 to 5).jpg"/>
          <p:cNvPicPr>
            <a:picLocks noChangeAspect="1"/>
          </p:cNvPicPr>
          <p:nvPr/>
        </p:nvPicPr>
        <p:blipFill>
          <a:blip r:embed="rId3" cstate="print"/>
          <a:stretch>
            <a:fillRect/>
          </a:stretch>
        </p:blipFill>
        <p:spPr>
          <a:xfrm>
            <a:off x="6604001" y="1295401"/>
            <a:ext cx="5698780" cy="5698780"/>
          </a:xfrm>
          <a:prstGeom prst="rect">
            <a:avLst/>
          </a:prstGeom>
          <a:noFill/>
          <a:ln>
            <a:noFill/>
          </a:ln>
        </p:spPr>
      </p:pic>
      <p:sp>
        <p:nvSpPr>
          <p:cNvPr id="2" name="Title 1"/>
          <p:cNvSpPr>
            <a:spLocks noGrp="1"/>
          </p:cNvSpPr>
          <p:nvPr>
            <p:ph type="title"/>
          </p:nvPr>
        </p:nvSpPr>
        <p:spPr/>
        <p:txBody>
          <a:bodyPr/>
          <a:lstStyle/>
          <a:p>
            <a:r>
              <a:rPr lang="en-US" dirty="0"/>
              <a:t>1-01 Solve Linear Systems of Equations and Inequalities by Graphing</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Solve the system of inequalities</a:t>
                </a:r>
              </a:p>
              <a:p>
                <a:pPr lvl="1"/>
                <a14:m>
                  <m:oMath xmlns:m="http://schemas.openxmlformats.org/officeDocument/2006/math">
                    <m:d>
                      <m:dPr>
                        <m:begChr m:val="{"/>
                        <m:endChr m:val=""/>
                        <m:ctrlPr>
                          <a:rPr lang="en-US" b="0" i="1" dirty="0" smtClean="0">
                            <a:latin typeface="Cambria Math" panose="02040503050406030204" pitchFamily="18" charset="0"/>
                          </a:rPr>
                        </m:ctrlPr>
                      </m:dPr>
                      <m:e>
                        <m:eqArr>
                          <m:eqArrPr>
                            <m:ctrlPr>
                              <a:rPr lang="en-US" b="0" i="1" dirty="0" smtClean="0">
                                <a:latin typeface="Cambria Math" panose="02040503050406030204" pitchFamily="18" charset="0"/>
                              </a:rPr>
                            </m:ctrlPr>
                          </m:eqArrPr>
                          <m:e>
                            <m:r>
                              <a:rPr lang="en-US" b="0" i="1" dirty="0" smtClean="0">
                                <a:latin typeface="Cambria Math" panose="02040503050406030204" pitchFamily="18" charset="0"/>
                              </a:rPr>
                              <m:t>𝑥</m:t>
                            </m:r>
                            <m:r>
                              <a:rPr lang="en-US" b="0" i="1" dirty="0" smtClean="0">
                                <a:latin typeface="Cambria Math" panose="02040503050406030204" pitchFamily="18" charset="0"/>
                              </a:rPr>
                              <m:t>≥2</m:t>
                            </m:r>
                          </m:e>
                          <m:e>
                            <m:r>
                              <a:rPr lang="en-US" i="1" dirty="0" smtClean="0">
                                <a:latin typeface="Cambria Math" panose="02040503050406030204" pitchFamily="18" charset="0"/>
                              </a:rPr>
                              <m:t>𝑥</m:t>
                            </m:r>
                            <m:r>
                              <a:rPr lang="en-US" i="1" dirty="0" smtClean="0">
                                <a:latin typeface="Cambria Math" panose="02040503050406030204" pitchFamily="18" charset="0"/>
                              </a:rPr>
                              <m:t>+</m:t>
                            </m:r>
                            <m:r>
                              <a:rPr lang="en-US" i="1" dirty="0" smtClean="0">
                                <a:latin typeface="Cambria Math" panose="02040503050406030204" pitchFamily="18" charset="0"/>
                              </a:rPr>
                              <m:t>𝑦</m:t>
                            </m:r>
                            <m:r>
                              <a:rPr lang="en-US" i="1" dirty="0" smtClean="0">
                                <a:latin typeface="Cambria Math" panose="02040503050406030204" pitchFamily="18" charset="0"/>
                                <a:sym typeface="Symbol"/>
                              </a:rPr>
                              <m:t>&lt;</m:t>
                            </m:r>
                            <m:r>
                              <a:rPr lang="en-US" i="1" dirty="0" smtClean="0">
                                <a:latin typeface="Cambria Math" panose="02040503050406030204" pitchFamily="18" charset="0"/>
                              </a:rPr>
                              <m:t>3</m:t>
                            </m:r>
                          </m:e>
                        </m:eqArr>
                      </m:e>
                    </m:d>
                  </m:oMath>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4"/>
                <a:stretch>
                  <a:fillRect l="-900" t="-2046"/>
                </a:stretch>
              </a:blipFill>
            </p:spPr>
            <p:txBody>
              <a:bodyPr/>
              <a:lstStyle/>
              <a:p>
                <a:r>
                  <a:rPr lang="en-US">
                    <a:noFill/>
                  </a:rPr>
                  <a:t> </a:t>
                </a:r>
              </a:p>
            </p:txBody>
          </p:sp>
        </mc:Fallback>
      </mc:AlternateContent>
      <p:sp>
        <p:nvSpPr>
          <p:cNvPr id="38" name="Rectangle 37"/>
          <p:cNvSpPr/>
          <p:nvPr/>
        </p:nvSpPr>
        <p:spPr>
          <a:xfrm>
            <a:off x="10363200" y="1534632"/>
            <a:ext cx="1727200" cy="5247168"/>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37" name="Straight Connector 36"/>
          <p:cNvCxnSpPr/>
          <p:nvPr/>
        </p:nvCxnSpPr>
        <p:spPr>
          <a:xfrm>
            <a:off x="10320668" y="1498600"/>
            <a:ext cx="0" cy="5283200"/>
          </a:xfrm>
          <a:prstGeom prst="line">
            <a:avLst/>
          </a:prstGeom>
          <a:ln>
            <a:solidFill>
              <a:schemeClr val="tx1"/>
            </a:solidFill>
          </a:ln>
        </p:spPr>
        <p:style>
          <a:lnRef idx="3">
            <a:schemeClr val="accent2"/>
          </a:lnRef>
          <a:fillRef idx="0">
            <a:schemeClr val="accent2"/>
          </a:fillRef>
          <a:effectRef idx="2">
            <a:schemeClr val="accent2"/>
          </a:effectRef>
          <a:fontRef idx="minor">
            <a:schemeClr val="tx1"/>
          </a:fontRef>
        </p:style>
      </p:cxnSp>
      <p:cxnSp>
        <p:nvCxnSpPr>
          <p:cNvPr id="41" name="Straight Connector 40"/>
          <p:cNvCxnSpPr/>
          <p:nvPr/>
        </p:nvCxnSpPr>
        <p:spPr>
          <a:xfrm>
            <a:off x="8128000" y="1534632"/>
            <a:ext cx="3962400" cy="3926368"/>
          </a:xfrm>
          <a:prstGeom prst="line">
            <a:avLst/>
          </a:prstGeom>
          <a:ln>
            <a:solidFill>
              <a:schemeClr val="accent5">
                <a:lumMod val="60000"/>
                <a:lumOff val="40000"/>
              </a:schemeClr>
            </a:solidFill>
            <a:prstDash val="dash"/>
          </a:ln>
        </p:spPr>
        <p:style>
          <a:lnRef idx="3">
            <a:schemeClr val="accent5"/>
          </a:lnRef>
          <a:fillRef idx="0">
            <a:schemeClr val="accent5"/>
          </a:fillRef>
          <a:effectRef idx="2">
            <a:schemeClr val="accent5"/>
          </a:effectRef>
          <a:fontRef idx="minor">
            <a:schemeClr val="tx1"/>
          </a:fontRef>
        </p:style>
      </p:cxnSp>
      <p:sp>
        <p:nvSpPr>
          <p:cNvPr id="18" name="Freeform 17"/>
          <p:cNvSpPr/>
          <p:nvPr/>
        </p:nvSpPr>
        <p:spPr>
          <a:xfrm>
            <a:off x="6847369" y="1531089"/>
            <a:ext cx="5217041" cy="5188689"/>
          </a:xfrm>
          <a:custGeom>
            <a:avLst/>
            <a:gdLst>
              <a:gd name="connsiteX0" fmla="*/ 0 w 3912781"/>
              <a:gd name="connsiteY0" fmla="*/ 0 h 3891517"/>
              <a:gd name="connsiteX1" fmla="*/ 956930 w 3912781"/>
              <a:gd name="connsiteY1" fmla="*/ 0 h 3891517"/>
              <a:gd name="connsiteX2" fmla="*/ 3912781 w 3912781"/>
              <a:gd name="connsiteY2" fmla="*/ 2977117 h 3891517"/>
              <a:gd name="connsiteX3" fmla="*/ 3912781 w 3912781"/>
              <a:gd name="connsiteY3" fmla="*/ 3891517 h 3891517"/>
              <a:gd name="connsiteX4" fmla="*/ 0 w 3912781"/>
              <a:gd name="connsiteY4" fmla="*/ 3891517 h 3891517"/>
              <a:gd name="connsiteX5" fmla="*/ 0 w 3912781"/>
              <a:gd name="connsiteY5" fmla="*/ 0 h 389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12781" h="3891517">
                <a:moveTo>
                  <a:pt x="0" y="0"/>
                </a:moveTo>
                <a:lnTo>
                  <a:pt x="956930" y="0"/>
                </a:lnTo>
                <a:lnTo>
                  <a:pt x="3912781" y="2977117"/>
                </a:lnTo>
                <a:lnTo>
                  <a:pt x="3912781" y="3891517"/>
                </a:lnTo>
                <a:lnTo>
                  <a:pt x="0" y="3891517"/>
                </a:lnTo>
                <a:lnTo>
                  <a:pt x="0" y="0"/>
                </a:lnTo>
                <a:close/>
              </a:path>
            </a:pathLst>
          </a:custGeom>
          <a:solidFill>
            <a:schemeClr val="accent4">
              <a:lumMod val="40000"/>
              <a:lumOff val="6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 calcmode="lin" valueType="num">
                                      <p:cBhvr>
                                        <p:cTn id="14" dur="500" fill="hold"/>
                                        <p:tgtEl>
                                          <p:spTgt spid="38"/>
                                        </p:tgtEl>
                                        <p:attrNameLst>
                                          <p:attrName>ppt_w</p:attrName>
                                        </p:attrNameLst>
                                      </p:cBhvr>
                                      <p:tavLst>
                                        <p:tav tm="0">
                                          <p:val>
                                            <p:fltVal val="0"/>
                                          </p:val>
                                        </p:tav>
                                        <p:tav tm="100000">
                                          <p:val>
                                            <p:strVal val="#ppt_w"/>
                                          </p:val>
                                        </p:tav>
                                      </p:tavLst>
                                    </p:anim>
                                    <p:anim calcmode="lin" valueType="num">
                                      <p:cBhvr>
                                        <p:cTn id="15" dur="500" fill="hold"/>
                                        <p:tgtEl>
                                          <p:spTgt spid="38"/>
                                        </p:tgtEl>
                                        <p:attrNameLst>
                                          <p:attrName>ppt_h</p:attrName>
                                        </p:attrNameLst>
                                      </p:cBhvr>
                                      <p:tavLst>
                                        <p:tav tm="0">
                                          <p:val>
                                            <p:fltVal val="0"/>
                                          </p:val>
                                        </p:tav>
                                        <p:tav tm="100000">
                                          <p:val>
                                            <p:strVal val="#ppt_h"/>
                                          </p:val>
                                        </p:tav>
                                      </p:tavLst>
                                    </p:anim>
                                    <p:animEffect transition="in" filter="fade">
                                      <p:cBhvr>
                                        <p:cTn id="16" dur="5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p:cTn id="21" dur="500" fill="hold"/>
                                        <p:tgtEl>
                                          <p:spTgt spid="41"/>
                                        </p:tgtEl>
                                        <p:attrNameLst>
                                          <p:attrName>ppt_w</p:attrName>
                                        </p:attrNameLst>
                                      </p:cBhvr>
                                      <p:tavLst>
                                        <p:tav tm="0">
                                          <p:val>
                                            <p:fltVal val="0"/>
                                          </p:val>
                                        </p:tav>
                                        <p:tav tm="100000">
                                          <p:val>
                                            <p:strVal val="#ppt_w"/>
                                          </p:val>
                                        </p:tav>
                                      </p:tavLst>
                                    </p:anim>
                                    <p:anim calcmode="lin" valueType="num">
                                      <p:cBhvr>
                                        <p:cTn id="22" dur="500" fill="hold"/>
                                        <p:tgtEl>
                                          <p:spTgt spid="41"/>
                                        </p:tgtEl>
                                        <p:attrNameLst>
                                          <p:attrName>ppt_h</p:attrName>
                                        </p:attrNameLst>
                                      </p:cBhvr>
                                      <p:tavLst>
                                        <p:tav tm="0">
                                          <p:val>
                                            <p:fltVal val="0"/>
                                          </p:val>
                                        </p:tav>
                                        <p:tav tm="100000">
                                          <p:val>
                                            <p:strVal val="#ppt_h"/>
                                          </p:val>
                                        </p:tav>
                                      </p:tavLst>
                                    </p:anim>
                                    <p:animEffect transition="in" filter="fade">
                                      <p:cBhvr>
                                        <p:cTn id="23" dur="500"/>
                                        <p:tgtEl>
                                          <p:spTgt spid="41"/>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5|5.7|4.4"/>
</p:tagLst>
</file>

<file path=ppt/tags/tag2.xml><?xml version="1.0" encoding="utf-8"?>
<p:tagLst xmlns:a="http://schemas.openxmlformats.org/drawingml/2006/main" xmlns:r="http://schemas.openxmlformats.org/officeDocument/2006/relationships" xmlns:p="http://schemas.openxmlformats.org/presentationml/2006/main">
  <p:tag name="TIMING" val="|11.9|9.2|6.4|3.3|7.7|9.1|4.1|3.9|5.2|4.9|2|9"/>
</p:tagLst>
</file>

<file path=ppt/tags/tag3.xml><?xml version="1.0" encoding="utf-8"?>
<p:tagLst xmlns:a="http://schemas.openxmlformats.org/drawingml/2006/main" xmlns:r="http://schemas.openxmlformats.org/officeDocument/2006/relationships" xmlns:p="http://schemas.openxmlformats.org/presentationml/2006/main">
  <p:tag name="TIMING" val="|1.2|7.6|4.1|3.1|4.5|6.4|2.7|3.2|2.1|3.2"/>
</p:tagLst>
</file>

<file path=ppt/tags/tag4.xml><?xml version="1.0" encoding="utf-8"?>
<p:tagLst xmlns:a="http://schemas.openxmlformats.org/drawingml/2006/main" xmlns:r="http://schemas.openxmlformats.org/officeDocument/2006/relationships" xmlns:p="http://schemas.openxmlformats.org/presentationml/2006/main">
  <p:tag name="TIMING" val="|1|10.6|6.7|6.9|16.3|8.7|11.9|6.4"/>
</p:tagLst>
</file>

<file path=ppt/tags/tag5.xml><?xml version="1.0" encoding="utf-8"?>
<p:tagLst xmlns:a="http://schemas.openxmlformats.org/drawingml/2006/main" xmlns:r="http://schemas.openxmlformats.org/officeDocument/2006/relationships" xmlns:p="http://schemas.openxmlformats.org/presentationml/2006/main">
  <p:tag name="TIMING" val="|2|2.8|4.5|5.7|5.8|5.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lephant-Cambria">
      <a:majorFont>
        <a:latin typeface="Elephant"/>
        <a:ea typeface=""/>
        <a:cs typeface=""/>
      </a:majorFont>
      <a:minorFont>
        <a:latin typeface="Cambr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1353</TotalTime>
  <Words>3426</Words>
  <Application>Microsoft Office PowerPoint</Application>
  <PresentationFormat>Widescreen</PresentationFormat>
  <Paragraphs>668</Paragraphs>
  <Slides>68</Slides>
  <Notes>60</Notes>
  <HiddenSlides>1</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68</vt:i4>
      </vt:variant>
    </vt:vector>
  </HeadingPairs>
  <TitlesOfParts>
    <vt:vector size="78" baseType="lpstr">
      <vt:lpstr>Arial</vt:lpstr>
      <vt:lpstr>Calibri</vt:lpstr>
      <vt:lpstr>Cambria</vt:lpstr>
      <vt:lpstr>Cambria Math</vt:lpstr>
      <vt:lpstr>Comic Sans MS</vt:lpstr>
      <vt:lpstr>Elephant</vt:lpstr>
      <vt:lpstr>Symbol</vt:lpstr>
      <vt:lpstr>Wingdings</vt:lpstr>
      <vt:lpstr>Office Theme</vt:lpstr>
      <vt:lpstr>Equation</vt:lpstr>
      <vt:lpstr>Systems of Linear Equations and Matrices</vt:lpstr>
      <vt:lpstr>PowerPoint Presentation</vt:lpstr>
      <vt:lpstr>1-01 Solve Linear Systems of Equations and Inequalities by Graphing</vt:lpstr>
      <vt:lpstr>1-01 Solve Linear Systems of Equations and Inequalities by Graphing</vt:lpstr>
      <vt:lpstr>1-01 Solve Linear Systems of Equations and Inequalities by Graphing</vt:lpstr>
      <vt:lpstr>1-01 Solve Linear Systems of Equations and Inequalities by Graphing</vt:lpstr>
      <vt:lpstr>1-01 Solve Linear Systems of Equations and Inequalities by Graphing</vt:lpstr>
      <vt:lpstr>1-01 Solve Linear Systems of Equations and Inequalities by Graphing</vt:lpstr>
      <vt:lpstr>1-01 Solve Linear Systems of Equations and Inequalities by Graphing</vt:lpstr>
      <vt:lpstr>1-01 Solve Linear Systems of Equations and Inequalities by Graphing</vt:lpstr>
      <vt:lpstr>1-02 Solve Linear Systems Algebraically</vt:lpstr>
      <vt:lpstr>1-02 Solve Linear Systems Algebraically</vt:lpstr>
      <vt:lpstr>1-02 Solve Linear Systems Algebraically</vt:lpstr>
      <vt:lpstr>1-02 Solve Linear Systems Algebraically</vt:lpstr>
      <vt:lpstr>1-02 Solve Linear Systems Algebraically</vt:lpstr>
      <vt:lpstr>1-02 Solve Linear Systems Algebraically</vt:lpstr>
      <vt:lpstr>1-02 Solve Linear Systems Algebraically</vt:lpstr>
      <vt:lpstr>1-02 Solve Linear Systems Algebraically</vt:lpstr>
      <vt:lpstr>1-02 Solve Linear Systems Algebraically</vt:lpstr>
      <vt:lpstr>1-02 Solve Linear Systems Algebraically</vt:lpstr>
      <vt:lpstr>1-03 Solve Linear Systems in Three Variables</vt:lpstr>
      <vt:lpstr>1-03 Solve Linear Systems in Three Variables</vt:lpstr>
      <vt:lpstr>1-03 Solve Linear Systems in Three Variables</vt:lpstr>
      <vt:lpstr>1-03 Solve Linear Systems in Three Variables</vt:lpstr>
      <vt:lpstr>1-03 Solve Linear Systems in Three Variables</vt:lpstr>
      <vt:lpstr>1-03 Solve Linear Systems in Three Variables</vt:lpstr>
      <vt:lpstr>1-03 Solve Linear Systems in Three Variables</vt:lpstr>
      <vt:lpstr>1-03 Solve Linear Systems in Three Variables</vt:lpstr>
      <vt:lpstr>1-03 Solve Linear Systems in Three Variables</vt:lpstr>
      <vt:lpstr>1-03 Solve Linear Systems in Three Variables</vt:lpstr>
      <vt:lpstr>1-04 Perform Basic Matrix Operations (12.1)</vt:lpstr>
      <vt:lpstr>1-04 Perform Basic Matrix Operations (12.1)</vt:lpstr>
      <vt:lpstr>1-04 Perform Basic Matrix Operations (12.1)</vt:lpstr>
      <vt:lpstr>1-04 Perform Basic Matrix Operations (12.1)</vt:lpstr>
      <vt:lpstr>1-04 Perform Basic Matrix Operations (12.1)</vt:lpstr>
      <vt:lpstr>1-04 Perform Basic Matrix Operations (12.1)</vt:lpstr>
      <vt:lpstr>1-04 Perform Basic Matrix Operations (12.1)</vt:lpstr>
      <vt:lpstr>1-04 Perform Basic Matrix Operations (12.1)</vt:lpstr>
      <vt:lpstr>1-05 Multiply Matrices (12.2)</vt:lpstr>
      <vt:lpstr>1-05 Multiply Matrices (12.2)</vt:lpstr>
      <vt:lpstr>1-05 Multiply Matrices (12.2)</vt:lpstr>
      <vt:lpstr>1-05 Multiply Matrices (12.2)</vt:lpstr>
      <vt:lpstr>1-05 Multiply Matrices (12.2)</vt:lpstr>
      <vt:lpstr>1-05 Multiply Matrices (12.2)</vt:lpstr>
      <vt:lpstr>1-05 Multiply Matrices (12.2)</vt:lpstr>
      <vt:lpstr>1-06 Evaluate Determinants (12.3)</vt:lpstr>
      <vt:lpstr>1-06 Evaluate Determinants (12.3)</vt:lpstr>
      <vt:lpstr>1-06 Evaluate Determinants (12.3)</vt:lpstr>
      <vt:lpstr>1-06 Evaluate Determinants (12.3)</vt:lpstr>
      <vt:lpstr>1-06 Evaluate Determinants (12.3)</vt:lpstr>
      <vt:lpstr>1-06 Evaluate Determinants (12.3)</vt:lpstr>
      <vt:lpstr>1-06 Evaluate Determinants (12.3)</vt:lpstr>
      <vt:lpstr>1-06 Evaluate Determinants (12.3)</vt:lpstr>
      <vt:lpstr>1-06 Evaluate Determinants (12.3)</vt:lpstr>
      <vt:lpstr>1-06 Evaluate Determinants (12.3)</vt:lpstr>
      <vt:lpstr>1-06 Evaluate Determinants (12.3)</vt:lpstr>
      <vt:lpstr>1-07 Use Inverse Matrices to Solve Linear Systems (12.4)</vt:lpstr>
      <vt:lpstr>1-07 Use Inverse Matrices to Solve Linear Systems (12.4)</vt:lpstr>
      <vt:lpstr>1-07 Use Inverse Matrices to Solve Linear Systems (12.4)</vt:lpstr>
      <vt:lpstr>1-07 Use Inverse Matrices to Solve Linear Systems (12.4)</vt:lpstr>
      <vt:lpstr>1-07 Use Inverse Matrices to Solve Linear Systems (12.4)</vt:lpstr>
      <vt:lpstr>1-07 Use Inverse Matrices to Solve Linear Systems (12.4)</vt:lpstr>
      <vt:lpstr>1-07 Use Inverse Matrices to Solve Linear Systems (12.4)</vt:lpstr>
      <vt:lpstr>1-07 Use Inverse Matrices to Solve Linear Systems (12.4)</vt:lpstr>
      <vt:lpstr>1-07 Use Inverse Matrices to Solve Linear Systems (12.4)</vt:lpstr>
      <vt:lpstr>1-07 Use Inverse Matrices to Solve Linear Systems (12.4)</vt:lpstr>
      <vt:lpstr>1-07 Use Inverse Matrices to Solve Linear Systems (12.4)</vt:lpstr>
      <vt:lpstr>1-07 Use Inverse Matrices to Solve Linear Systems (12.4)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Wright</dc:creator>
  <cp:lastModifiedBy>Richard Wright</cp:lastModifiedBy>
  <cp:revision>45</cp:revision>
  <dcterms:created xsi:type="dcterms:W3CDTF">2021-10-06T16:30:13Z</dcterms:created>
  <dcterms:modified xsi:type="dcterms:W3CDTF">2022-09-15T12:51:19Z</dcterms:modified>
</cp:coreProperties>
</file>